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24"/>
  </p:notesMasterIdLst>
  <p:handoutMasterIdLst>
    <p:handoutMasterId r:id="rId25"/>
  </p:handoutMasterIdLst>
  <p:sldIdLst>
    <p:sldId id="258" r:id="rId2"/>
    <p:sldId id="366" r:id="rId3"/>
    <p:sldId id="367" r:id="rId4"/>
    <p:sldId id="365" r:id="rId5"/>
    <p:sldId id="276" r:id="rId6"/>
    <p:sldId id="368" r:id="rId7"/>
    <p:sldId id="370" r:id="rId8"/>
    <p:sldId id="340" r:id="rId9"/>
    <p:sldId id="360" r:id="rId10"/>
    <p:sldId id="342" r:id="rId11"/>
    <p:sldId id="372" r:id="rId12"/>
    <p:sldId id="371" r:id="rId13"/>
    <p:sldId id="373" r:id="rId14"/>
    <p:sldId id="374" r:id="rId15"/>
    <p:sldId id="375" r:id="rId16"/>
    <p:sldId id="376" r:id="rId17"/>
    <p:sldId id="346" r:id="rId18"/>
    <p:sldId id="341" r:id="rId19"/>
    <p:sldId id="364" r:id="rId20"/>
    <p:sldId id="377" r:id="rId21"/>
    <p:sldId id="349" r:id="rId22"/>
    <p:sldId id="295" r:id="rId23"/>
  </p:sldIdLst>
  <p:sldSz cx="9144000" cy="5143500" type="screen16x9"/>
  <p:notesSz cx="6805613" cy="9939338"/>
  <p:defaultTex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xmlns="">
        <p15:guide id="1" orient="horz" pos="3148">
          <p15:clr>
            <a:srgbClr val="A4A3A4"/>
          </p15:clr>
        </p15:guide>
        <p15:guide id="2" orient="horz" pos="484">
          <p15:clr>
            <a:srgbClr val="A4A3A4"/>
          </p15:clr>
        </p15:guide>
        <p15:guide id="3" orient="horz" pos="671">
          <p15:clr>
            <a:srgbClr val="A4A3A4"/>
          </p15:clr>
        </p15:guide>
        <p15:guide id="4" orient="horz" pos="297">
          <p15:clr>
            <a:srgbClr val="A4A3A4"/>
          </p15:clr>
        </p15:guide>
        <p15:guide id="5" orient="horz">
          <p15:clr>
            <a:srgbClr val="A4A3A4"/>
          </p15:clr>
        </p15:guide>
        <p15:guide id="6" pos="2881">
          <p15:clr>
            <a:srgbClr val="A4A3A4"/>
          </p15:clr>
        </p15:guide>
        <p15:guide id="7" pos="5454">
          <p15:clr>
            <a:srgbClr val="A4A3A4"/>
          </p15:clr>
        </p15:guide>
        <p15:guide id="8" pos="307">
          <p15:clr>
            <a:srgbClr val="A4A3A4"/>
          </p15:clr>
        </p15:guide>
        <p15:guide id="9" pos="112">
          <p15:clr>
            <a:srgbClr val="A4A3A4"/>
          </p15:clr>
        </p15:guide>
      </p15:sldGuideLst>
    </p:ext>
    <p:ext uri="{2D200454-40CA-4A62-9FC3-DE9A4176ACB9}">
      <p15:notesGuideLst xmlns:p15="http://schemas.microsoft.com/office/powerpoint/2012/main" xmlns="">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829B"/>
    <a:srgbClr val="017FA5"/>
    <a:srgbClr val="FFFFFF"/>
    <a:srgbClr val="CDE5EF"/>
    <a:srgbClr val="CDE6ED"/>
    <a:srgbClr val="CBE6EF"/>
    <a:srgbClr val="6E6259"/>
    <a:srgbClr val="0086AC"/>
    <a:srgbClr val="0D7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7513" autoAdjust="0"/>
  </p:normalViewPr>
  <p:slideViewPr>
    <p:cSldViewPr snapToGrid="0" showGuides="1">
      <p:cViewPr varScale="1">
        <p:scale>
          <a:sx n="92" d="100"/>
          <a:sy n="92" d="100"/>
        </p:scale>
        <p:origin x="-510" y="-96"/>
      </p:cViewPr>
      <p:guideLst>
        <p:guide orient="horz" pos="3148"/>
        <p:guide orient="horz" pos="484"/>
        <p:guide orient="horz" pos="671"/>
        <p:guide orient="horz" pos="297"/>
        <p:guide orient="horz"/>
        <p:guide pos="2881"/>
        <p:guide pos="5454"/>
        <p:guide pos="307"/>
        <p:guide pos="1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75" d="100"/>
          <a:sy n="75" d="100"/>
        </p:scale>
        <p:origin x="-2160" y="504"/>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B90218-27AD-40C6-80F5-6AB1CA9B7BF7}" type="doc">
      <dgm:prSet loTypeId="urn:microsoft.com/office/officeart/2005/8/layout/cycle8" loCatId="cycle" qsTypeId="urn:microsoft.com/office/officeart/2005/8/quickstyle/simple1" qsCatId="simple" csTypeId="urn:microsoft.com/office/officeart/2005/8/colors/accent2_2" csCatId="accent2" phldr="1"/>
      <dgm:spPr/>
    </dgm:pt>
    <dgm:pt modelId="{C5596E5B-8EB5-40BC-A3C9-2BB8845519A6}">
      <dgm:prSet phldrT="[文本]" custT="1"/>
      <dgm:spPr>
        <a:solidFill>
          <a:schemeClr val="bg2"/>
        </a:solidFill>
      </dgm:spPr>
      <dgm:t>
        <a:bodyPr/>
        <a:lstStyle/>
        <a:p>
          <a:pPr algn="l"/>
          <a:r>
            <a:rPr lang="zh-CN" altLang="en-US" sz="1600" b="0" dirty="0" smtClean="0">
              <a:latin typeface="微软雅黑" panose="020B0503020204020204" pitchFamily="34" charset="-122"/>
              <a:ea typeface="微软雅黑" panose="020B0503020204020204" pitchFamily="34" charset="-122"/>
            </a:rPr>
            <a:t>优化改进</a:t>
          </a:r>
          <a:endParaRPr lang="en-US" altLang="zh-CN" sz="1600" b="0" dirty="0" smtClean="0">
            <a:latin typeface="微软雅黑" panose="020B0503020204020204" pitchFamily="34" charset="-122"/>
            <a:ea typeface="微软雅黑" panose="020B0503020204020204" pitchFamily="34" charset="-122"/>
          </a:endParaRPr>
        </a:p>
        <a:p>
          <a:pPr algn="l"/>
          <a:r>
            <a:rPr lang="zh-CN" altLang="en-US" sz="1600" b="0" dirty="0" smtClean="0">
              <a:latin typeface="微软雅黑" panose="020B0503020204020204" pitchFamily="34" charset="-122"/>
              <a:ea typeface="微软雅黑" panose="020B0503020204020204" pitchFamily="34" charset="-122"/>
            </a:rPr>
            <a:t>产品效率</a:t>
          </a:r>
          <a:r>
            <a:rPr lang="en-US" altLang="zh-CN" sz="1600" b="0" dirty="0" smtClean="0">
              <a:latin typeface="微软雅黑" panose="020B0503020204020204" pitchFamily="34" charset="-122"/>
              <a:ea typeface="微软雅黑" panose="020B0503020204020204" pitchFamily="34" charset="-122"/>
            </a:rPr>
            <a:t> </a:t>
          </a:r>
          <a:endParaRPr lang="zh-CN" altLang="en-US" sz="1600" b="0" dirty="0">
            <a:latin typeface="微软雅黑" panose="020B0503020204020204" pitchFamily="34" charset="-122"/>
            <a:ea typeface="微软雅黑" panose="020B0503020204020204" pitchFamily="34" charset="-122"/>
          </a:endParaRPr>
        </a:p>
      </dgm:t>
    </dgm:pt>
    <dgm:pt modelId="{A568569D-BF21-4C0B-BDCF-E5FD04A8A3D5}" type="parTrans" cxnId="{E460C733-364A-4D1C-B72C-AA77AF674CDC}">
      <dgm:prSet/>
      <dgm:spPr/>
      <dgm:t>
        <a:bodyPr/>
        <a:lstStyle/>
        <a:p>
          <a:endParaRPr lang="zh-CN" altLang="en-US"/>
        </a:p>
      </dgm:t>
    </dgm:pt>
    <dgm:pt modelId="{036FCE7F-BFB0-439C-AA79-514147771351}" type="sibTrans" cxnId="{E460C733-364A-4D1C-B72C-AA77AF674CDC}">
      <dgm:prSet/>
      <dgm:spPr/>
      <dgm:t>
        <a:bodyPr/>
        <a:lstStyle/>
        <a:p>
          <a:endParaRPr lang="zh-CN" altLang="en-US"/>
        </a:p>
      </dgm:t>
    </dgm:pt>
    <dgm:pt modelId="{92B3BF36-47E3-4B35-8BE4-ADA510550074}">
      <dgm:prSet phldrT="[文本]" custT="1"/>
      <dgm:spPr>
        <a:solidFill>
          <a:schemeClr val="bg2"/>
        </a:solidFill>
      </dgm:spPr>
      <dgm:t>
        <a:bodyPr/>
        <a:lstStyle/>
        <a:p>
          <a:r>
            <a:rPr lang="zh-CN" altLang="en-US" sz="1600" b="0" dirty="0" smtClean="0">
              <a:latin typeface="微软雅黑" panose="020B0503020204020204" pitchFamily="34" charset="-122"/>
              <a:ea typeface="微软雅黑" panose="020B0503020204020204" pitchFamily="34" charset="-122"/>
            </a:rPr>
            <a:t>加大新产品</a:t>
          </a:r>
          <a:endParaRPr lang="en-US" altLang="zh-CN" sz="1600" b="0" dirty="0" smtClean="0">
            <a:latin typeface="微软雅黑" panose="020B0503020204020204" pitchFamily="34" charset="-122"/>
            <a:ea typeface="微软雅黑" panose="020B0503020204020204" pitchFamily="34" charset="-122"/>
          </a:endParaRPr>
        </a:p>
        <a:p>
          <a:r>
            <a:rPr lang="zh-CN" altLang="en-US" sz="1600" b="0" dirty="0" smtClean="0">
              <a:latin typeface="微软雅黑" panose="020B0503020204020204" pitchFamily="34" charset="-122"/>
              <a:ea typeface="微软雅黑" panose="020B0503020204020204" pitchFamily="34" charset="-122"/>
            </a:rPr>
            <a:t>创新研发力度</a:t>
          </a:r>
          <a:endParaRPr lang="zh-CN" altLang="en-US" sz="1600" b="0" dirty="0">
            <a:latin typeface="微软雅黑" panose="020B0503020204020204" pitchFamily="34" charset="-122"/>
            <a:ea typeface="微软雅黑" panose="020B0503020204020204" pitchFamily="34" charset="-122"/>
          </a:endParaRPr>
        </a:p>
      </dgm:t>
    </dgm:pt>
    <dgm:pt modelId="{565AF817-5DF1-471C-B37D-CD52C469ABA7}" type="parTrans" cxnId="{21A344B8-24EA-49EA-907D-44BABFF4A53D}">
      <dgm:prSet/>
      <dgm:spPr/>
      <dgm:t>
        <a:bodyPr/>
        <a:lstStyle/>
        <a:p>
          <a:endParaRPr lang="zh-CN" altLang="en-US"/>
        </a:p>
      </dgm:t>
    </dgm:pt>
    <dgm:pt modelId="{77A6E0EA-0285-4A81-8BD8-2C2134420B11}" type="sibTrans" cxnId="{21A344B8-24EA-49EA-907D-44BABFF4A53D}">
      <dgm:prSet/>
      <dgm:spPr/>
      <dgm:t>
        <a:bodyPr/>
        <a:lstStyle/>
        <a:p>
          <a:endParaRPr lang="zh-CN" altLang="en-US"/>
        </a:p>
      </dgm:t>
    </dgm:pt>
    <dgm:pt modelId="{CE6ADBD5-5FC4-4BE7-9FA8-22FDEC851062}">
      <dgm:prSet phldrT="[文本]" custT="1"/>
      <dgm:spPr>
        <a:solidFill>
          <a:schemeClr val="bg2"/>
        </a:solidFill>
      </dgm:spPr>
      <dgm:t>
        <a:bodyPr/>
        <a:lstStyle/>
        <a:p>
          <a:pPr algn="ctr"/>
          <a:r>
            <a:rPr lang="zh-CN" altLang="en-US" sz="1600" b="0" dirty="0" smtClean="0">
              <a:latin typeface="微软雅黑" panose="020B0503020204020204" pitchFamily="34" charset="-122"/>
              <a:ea typeface="微软雅黑" panose="020B0503020204020204" pitchFamily="34" charset="-122"/>
            </a:rPr>
            <a:t>加快推进</a:t>
          </a:r>
          <a:endParaRPr lang="en-US" altLang="zh-CN" sz="1600" b="0" dirty="0" smtClean="0">
            <a:latin typeface="微软雅黑" panose="020B0503020204020204" pitchFamily="34" charset="-122"/>
            <a:ea typeface="微软雅黑" panose="020B0503020204020204" pitchFamily="34" charset="-122"/>
          </a:endParaRPr>
        </a:p>
        <a:p>
          <a:pPr algn="ctr"/>
          <a:r>
            <a:rPr lang="zh-CN" altLang="en-US" sz="1600" b="0" dirty="0" smtClean="0">
              <a:latin typeface="微软雅黑" panose="020B0503020204020204" pitchFamily="34" charset="-122"/>
              <a:ea typeface="微软雅黑" panose="020B0503020204020204" pitchFamily="34" charset="-122"/>
            </a:rPr>
            <a:t>产品本地化</a:t>
          </a:r>
          <a:endParaRPr lang="zh-CN" altLang="en-US" sz="1600" b="0" dirty="0">
            <a:latin typeface="微软雅黑" panose="020B0503020204020204" pitchFamily="34" charset="-122"/>
            <a:ea typeface="微软雅黑" panose="020B0503020204020204" pitchFamily="34" charset="-122"/>
          </a:endParaRPr>
        </a:p>
      </dgm:t>
    </dgm:pt>
    <dgm:pt modelId="{FCAC0EC0-786B-4217-A2A8-F9DBA6911B0A}" type="parTrans" cxnId="{1C51C597-A2AB-4F2E-939D-8C2AA6E72FF1}">
      <dgm:prSet/>
      <dgm:spPr/>
      <dgm:t>
        <a:bodyPr/>
        <a:lstStyle/>
        <a:p>
          <a:endParaRPr lang="zh-CN" altLang="en-US"/>
        </a:p>
      </dgm:t>
    </dgm:pt>
    <dgm:pt modelId="{2C8FFC31-0C1E-4CAF-9EAA-51B423235A81}" type="sibTrans" cxnId="{1C51C597-A2AB-4F2E-939D-8C2AA6E72FF1}">
      <dgm:prSet/>
      <dgm:spPr/>
      <dgm:t>
        <a:bodyPr/>
        <a:lstStyle/>
        <a:p>
          <a:endParaRPr lang="zh-CN" altLang="en-US"/>
        </a:p>
      </dgm:t>
    </dgm:pt>
    <dgm:pt modelId="{04F8A1D9-8A1A-4C97-B068-FF72692E1805}" type="pres">
      <dgm:prSet presAssocID="{12B90218-27AD-40C6-80F5-6AB1CA9B7BF7}" presName="compositeShape" presStyleCnt="0">
        <dgm:presLayoutVars>
          <dgm:chMax val="7"/>
          <dgm:dir/>
          <dgm:resizeHandles val="exact"/>
        </dgm:presLayoutVars>
      </dgm:prSet>
      <dgm:spPr/>
    </dgm:pt>
    <dgm:pt modelId="{0DDD1BA7-AC2C-4587-8B91-7D524665A26B}" type="pres">
      <dgm:prSet presAssocID="{12B90218-27AD-40C6-80F5-6AB1CA9B7BF7}" presName="wedge1" presStyleLbl="node1" presStyleIdx="0" presStyleCnt="3"/>
      <dgm:spPr/>
      <dgm:t>
        <a:bodyPr/>
        <a:lstStyle/>
        <a:p>
          <a:endParaRPr lang="zh-CN" altLang="en-US"/>
        </a:p>
      </dgm:t>
    </dgm:pt>
    <dgm:pt modelId="{0F5FDE75-A90A-416A-A671-FD938EFB9E61}" type="pres">
      <dgm:prSet presAssocID="{12B90218-27AD-40C6-80F5-6AB1CA9B7BF7}" presName="dummy1a" presStyleCnt="0"/>
      <dgm:spPr/>
    </dgm:pt>
    <dgm:pt modelId="{B93DB9DE-6AA3-493A-849D-D421EDE7CE8F}" type="pres">
      <dgm:prSet presAssocID="{12B90218-27AD-40C6-80F5-6AB1CA9B7BF7}" presName="dummy1b" presStyleCnt="0"/>
      <dgm:spPr/>
    </dgm:pt>
    <dgm:pt modelId="{98361745-373E-49D3-8B19-334B6BD2B8EF}" type="pres">
      <dgm:prSet presAssocID="{12B90218-27AD-40C6-80F5-6AB1CA9B7BF7}" presName="wedge1Tx" presStyleLbl="node1" presStyleIdx="0" presStyleCnt="3">
        <dgm:presLayoutVars>
          <dgm:chMax val="0"/>
          <dgm:chPref val="0"/>
          <dgm:bulletEnabled val="1"/>
        </dgm:presLayoutVars>
      </dgm:prSet>
      <dgm:spPr/>
      <dgm:t>
        <a:bodyPr/>
        <a:lstStyle/>
        <a:p>
          <a:endParaRPr lang="zh-CN" altLang="en-US"/>
        </a:p>
      </dgm:t>
    </dgm:pt>
    <dgm:pt modelId="{FF45F8BC-7ED6-4352-BFB5-A79FE6096487}" type="pres">
      <dgm:prSet presAssocID="{12B90218-27AD-40C6-80F5-6AB1CA9B7BF7}" presName="wedge2" presStyleLbl="node1" presStyleIdx="1" presStyleCnt="3"/>
      <dgm:spPr/>
      <dgm:t>
        <a:bodyPr/>
        <a:lstStyle/>
        <a:p>
          <a:endParaRPr lang="zh-CN" altLang="en-US"/>
        </a:p>
      </dgm:t>
    </dgm:pt>
    <dgm:pt modelId="{26531B25-F054-47A9-8203-1EA0B69F33BC}" type="pres">
      <dgm:prSet presAssocID="{12B90218-27AD-40C6-80F5-6AB1CA9B7BF7}" presName="dummy2a" presStyleCnt="0"/>
      <dgm:spPr/>
    </dgm:pt>
    <dgm:pt modelId="{D34A6D1B-8DCD-4AC2-9A0B-AEA04484F21A}" type="pres">
      <dgm:prSet presAssocID="{12B90218-27AD-40C6-80F5-6AB1CA9B7BF7}" presName="dummy2b" presStyleCnt="0"/>
      <dgm:spPr/>
    </dgm:pt>
    <dgm:pt modelId="{F4B0911F-D130-4A5C-99C7-EC752CDC47B3}" type="pres">
      <dgm:prSet presAssocID="{12B90218-27AD-40C6-80F5-6AB1CA9B7BF7}" presName="wedge2Tx" presStyleLbl="node1" presStyleIdx="1" presStyleCnt="3">
        <dgm:presLayoutVars>
          <dgm:chMax val="0"/>
          <dgm:chPref val="0"/>
          <dgm:bulletEnabled val="1"/>
        </dgm:presLayoutVars>
      </dgm:prSet>
      <dgm:spPr/>
      <dgm:t>
        <a:bodyPr/>
        <a:lstStyle/>
        <a:p>
          <a:endParaRPr lang="zh-CN" altLang="en-US"/>
        </a:p>
      </dgm:t>
    </dgm:pt>
    <dgm:pt modelId="{DABCC80A-2E97-46EA-AFE9-D13DC301CF3B}" type="pres">
      <dgm:prSet presAssocID="{12B90218-27AD-40C6-80F5-6AB1CA9B7BF7}" presName="wedge3" presStyleLbl="node1" presStyleIdx="2" presStyleCnt="3"/>
      <dgm:spPr/>
      <dgm:t>
        <a:bodyPr/>
        <a:lstStyle/>
        <a:p>
          <a:endParaRPr lang="zh-CN" altLang="en-US"/>
        </a:p>
      </dgm:t>
    </dgm:pt>
    <dgm:pt modelId="{8FB485EF-81C8-41E9-825C-5A6ADA14EF7B}" type="pres">
      <dgm:prSet presAssocID="{12B90218-27AD-40C6-80F5-6AB1CA9B7BF7}" presName="dummy3a" presStyleCnt="0"/>
      <dgm:spPr/>
    </dgm:pt>
    <dgm:pt modelId="{E4970808-4EF9-4190-8442-C17DE0DD393E}" type="pres">
      <dgm:prSet presAssocID="{12B90218-27AD-40C6-80F5-6AB1CA9B7BF7}" presName="dummy3b" presStyleCnt="0"/>
      <dgm:spPr/>
    </dgm:pt>
    <dgm:pt modelId="{A43DB56C-4E7A-4674-AB68-C65F8DD3B37B}" type="pres">
      <dgm:prSet presAssocID="{12B90218-27AD-40C6-80F5-6AB1CA9B7BF7}" presName="wedge3Tx" presStyleLbl="node1" presStyleIdx="2" presStyleCnt="3">
        <dgm:presLayoutVars>
          <dgm:chMax val="0"/>
          <dgm:chPref val="0"/>
          <dgm:bulletEnabled val="1"/>
        </dgm:presLayoutVars>
      </dgm:prSet>
      <dgm:spPr/>
      <dgm:t>
        <a:bodyPr/>
        <a:lstStyle/>
        <a:p>
          <a:endParaRPr lang="zh-CN" altLang="en-US"/>
        </a:p>
      </dgm:t>
    </dgm:pt>
    <dgm:pt modelId="{3BCC90C4-1E31-4458-A4A1-4299C2B2BDFD}" type="pres">
      <dgm:prSet presAssocID="{036FCE7F-BFB0-439C-AA79-514147771351}" presName="arrowWedge1" presStyleLbl="fgSibTrans2D1" presStyleIdx="0" presStyleCnt="3"/>
      <dgm:spPr>
        <a:solidFill>
          <a:schemeClr val="accent6">
            <a:lumMod val="20000"/>
            <a:lumOff val="80000"/>
          </a:schemeClr>
        </a:solidFill>
      </dgm:spPr>
    </dgm:pt>
    <dgm:pt modelId="{E5560E1A-874C-4B08-BA96-E08BA05B41EE}" type="pres">
      <dgm:prSet presAssocID="{77A6E0EA-0285-4A81-8BD8-2C2134420B11}" presName="arrowWedge2" presStyleLbl="fgSibTrans2D1" presStyleIdx="1" presStyleCnt="3"/>
      <dgm:spPr>
        <a:solidFill>
          <a:schemeClr val="accent6">
            <a:lumMod val="20000"/>
            <a:lumOff val="80000"/>
          </a:schemeClr>
        </a:solidFill>
      </dgm:spPr>
    </dgm:pt>
    <dgm:pt modelId="{38161C39-8413-4862-A037-B481CA9E3CC2}" type="pres">
      <dgm:prSet presAssocID="{2C8FFC31-0C1E-4CAF-9EAA-51B423235A81}" presName="arrowWedge3" presStyleLbl="fgSibTrans2D1" presStyleIdx="2" presStyleCnt="3"/>
      <dgm:spPr>
        <a:solidFill>
          <a:schemeClr val="accent6">
            <a:lumMod val="20000"/>
            <a:lumOff val="80000"/>
          </a:schemeClr>
        </a:solidFill>
      </dgm:spPr>
    </dgm:pt>
  </dgm:ptLst>
  <dgm:cxnLst>
    <dgm:cxn modelId="{F78B9784-54CE-483A-88E7-27BF02EA98C2}" type="presOf" srcId="{CE6ADBD5-5FC4-4BE7-9FA8-22FDEC851062}" destId="{A43DB56C-4E7A-4674-AB68-C65F8DD3B37B}" srcOrd="1" destOrd="0" presId="urn:microsoft.com/office/officeart/2005/8/layout/cycle8"/>
    <dgm:cxn modelId="{1B8C1BBB-A0E9-4255-95B3-7EBB3371CA81}" type="presOf" srcId="{CE6ADBD5-5FC4-4BE7-9FA8-22FDEC851062}" destId="{DABCC80A-2E97-46EA-AFE9-D13DC301CF3B}" srcOrd="0" destOrd="0" presId="urn:microsoft.com/office/officeart/2005/8/layout/cycle8"/>
    <dgm:cxn modelId="{94C9C127-E7F4-43AC-A516-06EA1CD2BC14}" type="presOf" srcId="{12B90218-27AD-40C6-80F5-6AB1CA9B7BF7}" destId="{04F8A1D9-8A1A-4C97-B068-FF72692E1805}" srcOrd="0" destOrd="0" presId="urn:microsoft.com/office/officeart/2005/8/layout/cycle8"/>
    <dgm:cxn modelId="{21A344B8-24EA-49EA-907D-44BABFF4A53D}" srcId="{12B90218-27AD-40C6-80F5-6AB1CA9B7BF7}" destId="{92B3BF36-47E3-4B35-8BE4-ADA510550074}" srcOrd="1" destOrd="0" parTransId="{565AF817-5DF1-471C-B37D-CD52C469ABA7}" sibTransId="{77A6E0EA-0285-4A81-8BD8-2C2134420B11}"/>
    <dgm:cxn modelId="{B1AB5F9C-ED4F-458F-92C2-A672B792F6C5}" type="presOf" srcId="{92B3BF36-47E3-4B35-8BE4-ADA510550074}" destId="{F4B0911F-D130-4A5C-99C7-EC752CDC47B3}" srcOrd="1" destOrd="0" presId="urn:microsoft.com/office/officeart/2005/8/layout/cycle8"/>
    <dgm:cxn modelId="{E460C733-364A-4D1C-B72C-AA77AF674CDC}" srcId="{12B90218-27AD-40C6-80F5-6AB1CA9B7BF7}" destId="{C5596E5B-8EB5-40BC-A3C9-2BB8845519A6}" srcOrd="0" destOrd="0" parTransId="{A568569D-BF21-4C0B-BDCF-E5FD04A8A3D5}" sibTransId="{036FCE7F-BFB0-439C-AA79-514147771351}"/>
    <dgm:cxn modelId="{6D35FECA-D86D-4FB7-B55C-FBFB41C2F2C4}" type="presOf" srcId="{C5596E5B-8EB5-40BC-A3C9-2BB8845519A6}" destId="{98361745-373E-49D3-8B19-334B6BD2B8EF}" srcOrd="1" destOrd="0" presId="urn:microsoft.com/office/officeart/2005/8/layout/cycle8"/>
    <dgm:cxn modelId="{17A1F68E-6D15-4363-B26E-9229A35D6DD1}" type="presOf" srcId="{92B3BF36-47E3-4B35-8BE4-ADA510550074}" destId="{FF45F8BC-7ED6-4352-BFB5-A79FE6096487}" srcOrd="0" destOrd="0" presId="urn:microsoft.com/office/officeart/2005/8/layout/cycle8"/>
    <dgm:cxn modelId="{1C51C597-A2AB-4F2E-939D-8C2AA6E72FF1}" srcId="{12B90218-27AD-40C6-80F5-6AB1CA9B7BF7}" destId="{CE6ADBD5-5FC4-4BE7-9FA8-22FDEC851062}" srcOrd="2" destOrd="0" parTransId="{FCAC0EC0-786B-4217-A2A8-F9DBA6911B0A}" sibTransId="{2C8FFC31-0C1E-4CAF-9EAA-51B423235A81}"/>
    <dgm:cxn modelId="{6846D393-7A03-476D-B0FB-723069F558E4}" type="presOf" srcId="{C5596E5B-8EB5-40BC-A3C9-2BB8845519A6}" destId="{0DDD1BA7-AC2C-4587-8B91-7D524665A26B}" srcOrd="0" destOrd="0" presId="urn:microsoft.com/office/officeart/2005/8/layout/cycle8"/>
    <dgm:cxn modelId="{5D75E188-B7BC-44D0-8E76-1ADDAA0D6D28}" type="presParOf" srcId="{04F8A1D9-8A1A-4C97-B068-FF72692E1805}" destId="{0DDD1BA7-AC2C-4587-8B91-7D524665A26B}" srcOrd="0" destOrd="0" presId="urn:microsoft.com/office/officeart/2005/8/layout/cycle8"/>
    <dgm:cxn modelId="{A8B8AB83-1B25-4E55-94A3-40A366C46172}" type="presParOf" srcId="{04F8A1D9-8A1A-4C97-B068-FF72692E1805}" destId="{0F5FDE75-A90A-416A-A671-FD938EFB9E61}" srcOrd="1" destOrd="0" presId="urn:microsoft.com/office/officeart/2005/8/layout/cycle8"/>
    <dgm:cxn modelId="{09E94EC5-EB4F-4816-B0E1-C9B32E48BE1B}" type="presParOf" srcId="{04F8A1D9-8A1A-4C97-B068-FF72692E1805}" destId="{B93DB9DE-6AA3-493A-849D-D421EDE7CE8F}" srcOrd="2" destOrd="0" presId="urn:microsoft.com/office/officeart/2005/8/layout/cycle8"/>
    <dgm:cxn modelId="{835E0A69-A8BC-4873-A48C-F39356B815F5}" type="presParOf" srcId="{04F8A1D9-8A1A-4C97-B068-FF72692E1805}" destId="{98361745-373E-49D3-8B19-334B6BD2B8EF}" srcOrd="3" destOrd="0" presId="urn:microsoft.com/office/officeart/2005/8/layout/cycle8"/>
    <dgm:cxn modelId="{1A84025B-134B-4593-A9F7-1343EF5E7516}" type="presParOf" srcId="{04F8A1D9-8A1A-4C97-B068-FF72692E1805}" destId="{FF45F8BC-7ED6-4352-BFB5-A79FE6096487}" srcOrd="4" destOrd="0" presId="urn:microsoft.com/office/officeart/2005/8/layout/cycle8"/>
    <dgm:cxn modelId="{7E0DEA07-1572-4941-B75B-5B45BDA431FC}" type="presParOf" srcId="{04F8A1D9-8A1A-4C97-B068-FF72692E1805}" destId="{26531B25-F054-47A9-8203-1EA0B69F33BC}" srcOrd="5" destOrd="0" presId="urn:microsoft.com/office/officeart/2005/8/layout/cycle8"/>
    <dgm:cxn modelId="{D7E1EFAB-DA36-4B5F-B164-9F038A4B2617}" type="presParOf" srcId="{04F8A1D9-8A1A-4C97-B068-FF72692E1805}" destId="{D34A6D1B-8DCD-4AC2-9A0B-AEA04484F21A}" srcOrd="6" destOrd="0" presId="urn:microsoft.com/office/officeart/2005/8/layout/cycle8"/>
    <dgm:cxn modelId="{61E06438-0925-491C-B28D-C3D69F7F450C}" type="presParOf" srcId="{04F8A1D9-8A1A-4C97-B068-FF72692E1805}" destId="{F4B0911F-D130-4A5C-99C7-EC752CDC47B3}" srcOrd="7" destOrd="0" presId="urn:microsoft.com/office/officeart/2005/8/layout/cycle8"/>
    <dgm:cxn modelId="{0DC7B176-CA7A-41CD-A2A2-05BFC3386245}" type="presParOf" srcId="{04F8A1D9-8A1A-4C97-B068-FF72692E1805}" destId="{DABCC80A-2E97-46EA-AFE9-D13DC301CF3B}" srcOrd="8" destOrd="0" presId="urn:microsoft.com/office/officeart/2005/8/layout/cycle8"/>
    <dgm:cxn modelId="{3AE6E79B-7118-4AB9-826F-492899A26700}" type="presParOf" srcId="{04F8A1D9-8A1A-4C97-B068-FF72692E1805}" destId="{8FB485EF-81C8-41E9-825C-5A6ADA14EF7B}" srcOrd="9" destOrd="0" presId="urn:microsoft.com/office/officeart/2005/8/layout/cycle8"/>
    <dgm:cxn modelId="{89C8EFDF-C0C2-4025-978F-84253FE3AD58}" type="presParOf" srcId="{04F8A1D9-8A1A-4C97-B068-FF72692E1805}" destId="{E4970808-4EF9-4190-8442-C17DE0DD393E}" srcOrd="10" destOrd="0" presId="urn:microsoft.com/office/officeart/2005/8/layout/cycle8"/>
    <dgm:cxn modelId="{3AF861B9-956F-41E2-AB81-2834FCF12272}" type="presParOf" srcId="{04F8A1D9-8A1A-4C97-B068-FF72692E1805}" destId="{A43DB56C-4E7A-4674-AB68-C65F8DD3B37B}" srcOrd="11" destOrd="0" presId="urn:microsoft.com/office/officeart/2005/8/layout/cycle8"/>
    <dgm:cxn modelId="{EC754A28-0CF7-4DF4-A0FF-177FEE315968}" type="presParOf" srcId="{04F8A1D9-8A1A-4C97-B068-FF72692E1805}" destId="{3BCC90C4-1E31-4458-A4A1-4299C2B2BDFD}" srcOrd="12" destOrd="0" presId="urn:microsoft.com/office/officeart/2005/8/layout/cycle8"/>
    <dgm:cxn modelId="{27E4B616-25A2-445A-BC4B-787561D9DEA9}" type="presParOf" srcId="{04F8A1D9-8A1A-4C97-B068-FF72692E1805}" destId="{E5560E1A-874C-4B08-BA96-E08BA05B41EE}" srcOrd="13" destOrd="0" presId="urn:microsoft.com/office/officeart/2005/8/layout/cycle8"/>
    <dgm:cxn modelId="{C72DEA53-E98B-4EC2-B241-6F08BCC040BD}" type="presParOf" srcId="{04F8A1D9-8A1A-4C97-B068-FF72692E1805}" destId="{38161C39-8413-4862-A037-B481CA9E3CC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D1BA7-AC2C-4587-8B91-7D524665A26B}">
      <dsp:nvSpPr>
        <dsp:cNvPr id="0" name=""/>
        <dsp:cNvSpPr/>
      </dsp:nvSpPr>
      <dsp:spPr>
        <a:xfrm>
          <a:off x="1544533" y="229782"/>
          <a:ext cx="2969497" cy="2969497"/>
        </a:xfrm>
        <a:prstGeom prst="pie">
          <a:avLst>
            <a:gd name="adj1" fmla="val 16200000"/>
            <a:gd name="adj2" fmla="val 180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CN" altLang="en-US" sz="1600" b="0" kern="1200" dirty="0" smtClean="0">
              <a:latin typeface="微软雅黑" panose="020B0503020204020204" pitchFamily="34" charset="-122"/>
              <a:ea typeface="微软雅黑" panose="020B0503020204020204" pitchFamily="34" charset="-122"/>
            </a:rPr>
            <a:t>优化改进</a:t>
          </a:r>
          <a:endParaRPr lang="en-US" altLang="zh-CN" sz="1600" b="0" kern="1200" dirty="0" smtClean="0">
            <a:latin typeface="微软雅黑" panose="020B0503020204020204" pitchFamily="34" charset="-122"/>
            <a:ea typeface="微软雅黑" panose="020B0503020204020204" pitchFamily="34" charset="-122"/>
          </a:endParaRPr>
        </a:p>
        <a:p>
          <a:pPr lvl="0" algn="l" defTabSz="711200">
            <a:lnSpc>
              <a:spcPct val="90000"/>
            </a:lnSpc>
            <a:spcBef>
              <a:spcPct val="0"/>
            </a:spcBef>
            <a:spcAft>
              <a:spcPct val="35000"/>
            </a:spcAft>
          </a:pPr>
          <a:r>
            <a:rPr lang="zh-CN" altLang="en-US" sz="1600" b="0" kern="1200" dirty="0" smtClean="0">
              <a:latin typeface="微软雅黑" panose="020B0503020204020204" pitchFamily="34" charset="-122"/>
              <a:ea typeface="微软雅黑" panose="020B0503020204020204" pitchFamily="34" charset="-122"/>
            </a:rPr>
            <a:t>产品效率</a:t>
          </a:r>
          <a:r>
            <a:rPr lang="en-US" altLang="zh-CN" sz="1600" b="0" kern="1200" dirty="0" smtClean="0">
              <a:latin typeface="微软雅黑" panose="020B0503020204020204" pitchFamily="34" charset="-122"/>
              <a:ea typeface="微软雅黑" panose="020B0503020204020204" pitchFamily="34" charset="-122"/>
            </a:rPr>
            <a:t> </a:t>
          </a:r>
          <a:endParaRPr lang="zh-CN" altLang="en-US" sz="1600" b="0" kern="1200" dirty="0">
            <a:latin typeface="微软雅黑" panose="020B0503020204020204" pitchFamily="34" charset="-122"/>
            <a:ea typeface="微软雅黑" panose="020B0503020204020204" pitchFamily="34" charset="-122"/>
          </a:endParaRPr>
        </a:p>
      </dsp:txBody>
      <dsp:txXfrm>
        <a:off x="3109529" y="859033"/>
        <a:ext cx="1060534" cy="883779"/>
      </dsp:txXfrm>
    </dsp:sp>
    <dsp:sp modelId="{FF45F8BC-7ED6-4352-BFB5-A79FE6096487}">
      <dsp:nvSpPr>
        <dsp:cNvPr id="0" name=""/>
        <dsp:cNvSpPr/>
      </dsp:nvSpPr>
      <dsp:spPr>
        <a:xfrm>
          <a:off x="1483375" y="335836"/>
          <a:ext cx="2969497" cy="2969497"/>
        </a:xfrm>
        <a:prstGeom prst="pie">
          <a:avLst>
            <a:gd name="adj1" fmla="val 1800000"/>
            <a:gd name="adj2" fmla="val 900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微软雅黑" panose="020B0503020204020204" pitchFamily="34" charset="-122"/>
              <a:ea typeface="微软雅黑" panose="020B0503020204020204" pitchFamily="34" charset="-122"/>
            </a:rPr>
            <a:t>加大新产品</a:t>
          </a:r>
          <a:endParaRPr lang="en-US" altLang="zh-CN" sz="1600" b="0" kern="1200" dirty="0" smtClean="0">
            <a:latin typeface="微软雅黑" panose="020B0503020204020204" pitchFamily="34" charset="-122"/>
            <a:ea typeface="微软雅黑" panose="020B0503020204020204" pitchFamily="34" charset="-122"/>
          </a:endParaRPr>
        </a:p>
        <a:p>
          <a:pPr lvl="0" algn="ctr" defTabSz="711200">
            <a:lnSpc>
              <a:spcPct val="90000"/>
            </a:lnSpc>
            <a:spcBef>
              <a:spcPct val="0"/>
            </a:spcBef>
            <a:spcAft>
              <a:spcPct val="35000"/>
            </a:spcAft>
          </a:pPr>
          <a:r>
            <a:rPr lang="zh-CN" altLang="en-US" sz="1600" b="0" kern="1200" dirty="0" smtClean="0">
              <a:latin typeface="微软雅黑" panose="020B0503020204020204" pitchFamily="34" charset="-122"/>
              <a:ea typeface="微软雅黑" panose="020B0503020204020204" pitchFamily="34" charset="-122"/>
            </a:rPr>
            <a:t>创新研发力度</a:t>
          </a:r>
          <a:endParaRPr lang="zh-CN" altLang="en-US" sz="1600" b="0" kern="1200" dirty="0">
            <a:latin typeface="微软雅黑" panose="020B0503020204020204" pitchFamily="34" charset="-122"/>
            <a:ea typeface="微软雅黑" panose="020B0503020204020204" pitchFamily="34" charset="-122"/>
          </a:endParaRPr>
        </a:p>
      </dsp:txBody>
      <dsp:txXfrm>
        <a:off x="2190398" y="2262474"/>
        <a:ext cx="1590802" cy="777725"/>
      </dsp:txXfrm>
    </dsp:sp>
    <dsp:sp modelId="{DABCC80A-2E97-46EA-AFE9-D13DC301CF3B}">
      <dsp:nvSpPr>
        <dsp:cNvPr id="0" name=""/>
        <dsp:cNvSpPr/>
      </dsp:nvSpPr>
      <dsp:spPr>
        <a:xfrm>
          <a:off x="1422218" y="229782"/>
          <a:ext cx="2969497" cy="2969497"/>
        </a:xfrm>
        <a:prstGeom prst="pie">
          <a:avLst>
            <a:gd name="adj1" fmla="val 9000000"/>
            <a:gd name="adj2" fmla="val 1620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微软雅黑" panose="020B0503020204020204" pitchFamily="34" charset="-122"/>
              <a:ea typeface="微软雅黑" panose="020B0503020204020204" pitchFamily="34" charset="-122"/>
            </a:rPr>
            <a:t>加快推进</a:t>
          </a:r>
          <a:endParaRPr lang="en-US" altLang="zh-CN" sz="1600" b="0" kern="1200" dirty="0" smtClean="0">
            <a:latin typeface="微软雅黑" panose="020B0503020204020204" pitchFamily="34" charset="-122"/>
            <a:ea typeface="微软雅黑" panose="020B0503020204020204" pitchFamily="34" charset="-122"/>
          </a:endParaRPr>
        </a:p>
        <a:p>
          <a:pPr lvl="0" algn="ctr" defTabSz="711200">
            <a:lnSpc>
              <a:spcPct val="90000"/>
            </a:lnSpc>
            <a:spcBef>
              <a:spcPct val="0"/>
            </a:spcBef>
            <a:spcAft>
              <a:spcPct val="35000"/>
            </a:spcAft>
          </a:pPr>
          <a:r>
            <a:rPr lang="zh-CN" altLang="en-US" sz="1600" b="0" kern="1200" dirty="0" smtClean="0">
              <a:latin typeface="微软雅黑" panose="020B0503020204020204" pitchFamily="34" charset="-122"/>
              <a:ea typeface="微软雅黑" panose="020B0503020204020204" pitchFamily="34" charset="-122"/>
            </a:rPr>
            <a:t>产品本地化</a:t>
          </a:r>
          <a:endParaRPr lang="zh-CN" altLang="en-US" sz="1600" b="0" kern="1200" dirty="0">
            <a:latin typeface="微软雅黑" panose="020B0503020204020204" pitchFamily="34" charset="-122"/>
            <a:ea typeface="微软雅黑" panose="020B0503020204020204" pitchFamily="34" charset="-122"/>
          </a:endParaRPr>
        </a:p>
      </dsp:txBody>
      <dsp:txXfrm>
        <a:off x="1766185" y="859033"/>
        <a:ext cx="1060534" cy="883779"/>
      </dsp:txXfrm>
    </dsp:sp>
    <dsp:sp modelId="{3BCC90C4-1E31-4458-A4A1-4299C2B2BDFD}">
      <dsp:nvSpPr>
        <dsp:cNvPr id="0" name=""/>
        <dsp:cNvSpPr/>
      </dsp:nvSpPr>
      <dsp:spPr>
        <a:xfrm>
          <a:off x="1360952" y="45956"/>
          <a:ext cx="3337149" cy="3337149"/>
        </a:xfrm>
        <a:prstGeom prst="circularArrow">
          <a:avLst>
            <a:gd name="adj1" fmla="val 5085"/>
            <a:gd name="adj2" fmla="val 327528"/>
            <a:gd name="adj3" fmla="val 1472472"/>
            <a:gd name="adj4" fmla="val 16199432"/>
            <a:gd name="adj5" fmla="val 5932"/>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E5560E1A-874C-4B08-BA96-E08BA05B41EE}">
      <dsp:nvSpPr>
        <dsp:cNvPr id="0" name=""/>
        <dsp:cNvSpPr/>
      </dsp:nvSpPr>
      <dsp:spPr>
        <a:xfrm>
          <a:off x="1299549" y="151822"/>
          <a:ext cx="3337149" cy="3337149"/>
        </a:xfrm>
        <a:prstGeom prst="circularArrow">
          <a:avLst>
            <a:gd name="adj1" fmla="val 5085"/>
            <a:gd name="adj2" fmla="val 327528"/>
            <a:gd name="adj3" fmla="val 8671970"/>
            <a:gd name="adj4" fmla="val 1800502"/>
            <a:gd name="adj5" fmla="val 5932"/>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38161C39-8413-4862-A037-B481CA9E3CC2}">
      <dsp:nvSpPr>
        <dsp:cNvPr id="0" name=""/>
        <dsp:cNvSpPr/>
      </dsp:nvSpPr>
      <dsp:spPr>
        <a:xfrm>
          <a:off x="1238147" y="45956"/>
          <a:ext cx="3337149" cy="3337149"/>
        </a:xfrm>
        <a:prstGeom prst="circularArrow">
          <a:avLst>
            <a:gd name="adj1" fmla="val 5085"/>
            <a:gd name="adj2" fmla="val 327528"/>
            <a:gd name="adj3" fmla="val 15873039"/>
            <a:gd name="adj4" fmla="val 9000000"/>
            <a:gd name="adj5" fmla="val 5932"/>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3" name="Date Placeholder 2"/>
          <p:cNvSpPr>
            <a:spLocks noGrp="1"/>
          </p:cNvSpPr>
          <p:nvPr>
            <p:ph type="dt" sz="quarter" idx="1"/>
          </p:nvPr>
        </p:nvSpPr>
        <p:spPr>
          <a:xfrm>
            <a:off x="3854939" y="0"/>
            <a:ext cx="2949099"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宋体" pitchFamily="2" charset="-122"/>
              </a:defRPr>
            </a:lvl1pPr>
          </a:lstStyle>
          <a:p>
            <a:pPr>
              <a:defRPr/>
            </a:pPr>
            <a:fld id="{A719BF70-1CE5-43EB-9BC4-AF1C52FA1989}" type="datetimeFigureOut">
              <a:rPr lang="en-US" altLang="zh-CN"/>
              <a:pPr>
                <a:defRPr/>
              </a:pPr>
              <a:t>12/26/2019</a:t>
            </a:fld>
            <a:endParaRPr lang="en-US" altLang="zh-CN"/>
          </a:p>
        </p:txBody>
      </p:sp>
      <p:sp>
        <p:nvSpPr>
          <p:cNvPr id="4" name="Footer Placeholder 3"/>
          <p:cNvSpPr>
            <a:spLocks noGrp="1"/>
          </p:cNvSpPr>
          <p:nvPr>
            <p:ph type="ftr" sz="quarter" idx="2"/>
          </p:nvPr>
        </p:nvSpPr>
        <p:spPr>
          <a:xfrm>
            <a:off x="0" y="9440646"/>
            <a:ext cx="2949099" cy="49696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B7BC54B4-679B-4429-859A-5CFD7229C6B7}" type="slidenum">
              <a:rPr lang="en-US" altLang="zh-CN"/>
              <a:pPr>
                <a:defRPr/>
              </a:pPr>
              <a:t>‹#›</a:t>
            </a:fld>
            <a:endParaRPr lang="en-US" altLang="zh-CN"/>
          </a:p>
        </p:txBody>
      </p:sp>
    </p:spTree>
    <p:extLst>
      <p:ext uri="{BB962C8B-B14F-4D97-AF65-F5344CB8AC3E}">
        <p14:creationId xmlns:p14="http://schemas.microsoft.com/office/powerpoint/2010/main" val="314434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3" name="Date Placeholder 2"/>
          <p:cNvSpPr>
            <a:spLocks noGrp="1"/>
          </p:cNvSpPr>
          <p:nvPr>
            <p:ph type="dt" idx="1"/>
          </p:nvPr>
        </p:nvSpPr>
        <p:spPr>
          <a:xfrm>
            <a:off x="3854939" y="0"/>
            <a:ext cx="2949099"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宋体" pitchFamily="2" charset="-122"/>
              </a:defRPr>
            </a:lvl1pPr>
          </a:lstStyle>
          <a:p>
            <a:pPr>
              <a:defRPr/>
            </a:pPr>
            <a:fld id="{5F8D63FE-7AAE-48D0-92FE-EB049B5D75AF}" type="datetimeFigureOut">
              <a:rPr lang="en-US" altLang="zh-CN"/>
              <a:pPr>
                <a:defRPr/>
              </a:pPr>
              <a:t>12/26/2019</a:t>
            </a:fld>
            <a:endParaRPr lang="en-US" altLang="zh-CN"/>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0646"/>
            <a:ext cx="2949099" cy="49696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57F1EF71-3F41-4FD5-A03E-C994B60171B6}" type="slidenum">
              <a:rPr lang="en-US" altLang="zh-CN"/>
              <a:pPr>
                <a:defRPr/>
              </a:pPr>
              <a:t>‹#›</a:t>
            </a:fld>
            <a:endParaRPr lang="en-US" altLang="zh-CN"/>
          </a:p>
        </p:txBody>
      </p:sp>
    </p:spTree>
    <p:extLst>
      <p:ext uri="{BB962C8B-B14F-4D97-AF65-F5344CB8AC3E}">
        <p14:creationId xmlns:p14="http://schemas.microsoft.com/office/powerpoint/2010/main" val="34525866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9C8AD7D-895C-44AF-AE3D-25EDBD005892}" type="slidenum">
              <a:rPr lang="en-US" altLang="zh-CN">
                <a:latin typeface="Arial" pitchFamily="34" charset="0"/>
                <a:cs typeface="Arial" pitchFamily="34" charset="0"/>
              </a:rPr>
              <a:pPr>
                <a:spcBef>
                  <a:spcPct val="0"/>
                </a:spcBef>
              </a:pPr>
              <a:t>1</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380700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949C0-D6BA-45F1-B6E4-A92E2462270A}" type="slidenum">
              <a:rPr lang="zh-CN" altLang="en-US" smtClean="0"/>
              <a:t>4</a:t>
            </a:fld>
            <a:endParaRPr lang="zh-CN" altLang="en-US"/>
          </a:p>
        </p:txBody>
      </p:sp>
    </p:spTree>
    <p:extLst>
      <p:ext uri="{BB962C8B-B14F-4D97-AF65-F5344CB8AC3E}">
        <p14:creationId xmlns:p14="http://schemas.microsoft.com/office/powerpoint/2010/main" val="89941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xfrm>
            <a:off x="680562" y="4721185"/>
            <a:ext cx="5444490" cy="45969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zh-CN"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F264189-B0DD-4B53-9DA0-297E36D69D3B}" type="slidenum">
              <a:rPr lang="en-US" altLang="zh-CN">
                <a:latin typeface="Arial" pitchFamily="34" charset="0"/>
                <a:cs typeface="Arial" pitchFamily="34" charset="0"/>
              </a:rPr>
              <a:pPr>
                <a:spcBef>
                  <a:spcPct val="0"/>
                </a:spcBef>
              </a:pPr>
              <a:t>5</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117596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Notes Placeholder 2"/>
          <p:cNvSpPr>
            <a:spLocks noGrp="1" noRot="1" noChangeAspect="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dirty="0" smtClean="0"/>
              <a:t>Xylem</a:t>
            </a:r>
            <a:r>
              <a:rPr lang="zh-CN" altLang="zh-CN" b="1" dirty="0" smtClean="0"/>
              <a:t>水印计划</a:t>
            </a:r>
            <a:endParaRPr lang="en-US" altLang="zh-CN" b="1" dirty="0" smtClean="0"/>
          </a:p>
          <a:p>
            <a:endParaRPr lang="zh-CN" altLang="zh-CN" dirty="0" smtClean="0"/>
          </a:p>
          <a:p>
            <a:r>
              <a:rPr lang="en-US" altLang="zh-CN" dirty="0" smtClean="0"/>
              <a:t>Xylem</a:t>
            </a:r>
            <a:r>
              <a:rPr lang="zh-CN" altLang="zh-CN" dirty="0" smtClean="0"/>
              <a:t>水印计划是我们标志性的企业公民和社会投资计划。</a:t>
            </a:r>
            <a:endParaRPr lang="en-US" altLang="zh-CN" dirty="0" smtClean="0"/>
          </a:p>
          <a:p>
            <a:endParaRPr lang="zh-CN" altLang="zh-CN" dirty="0" smtClean="0"/>
          </a:p>
          <a:p>
            <a:r>
              <a:rPr lang="zh-CN" altLang="zh-CN" dirty="0" smtClean="0"/>
              <a:t>水印计划已经帮助世界各地的儿童和家庭获得清洁用水、环境卫生和个人卫生教育。早在</a:t>
            </a:r>
            <a:r>
              <a:rPr lang="en-US" altLang="zh-CN" dirty="0" smtClean="0"/>
              <a:t>2008</a:t>
            </a:r>
            <a:r>
              <a:rPr lang="zh-CN" altLang="zh-CN" dirty="0" smtClean="0"/>
              <a:t>年，</a:t>
            </a:r>
            <a:r>
              <a:rPr lang="en-US" altLang="zh-CN" dirty="0" smtClean="0"/>
              <a:t>ITT</a:t>
            </a:r>
            <a:r>
              <a:rPr lang="zh-CN" altLang="zh-CN" dirty="0" smtClean="0"/>
              <a:t>公司就启动了这一计划。至今为止，我们的净水解决方案已经惠及</a:t>
            </a:r>
            <a:r>
              <a:rPr lang="en-US" altLang="zh-CN" dirty="0" smtClean="0"/>
              <a:t>2</a:t>
            </a:r>
            <a:r>
              <a:rPr lang="zh-CN" altLang="zh-CN" dirty="0" smtClean="0"/>
              <a:t>百万人。</a:t>
            </a:r>
          </a:p>
          <a:p>
            <a:endParaRPr lang="en-US" altLang="zh-CN" dirty="0" smtClean="0"/>
          </a:p>
          <a:p>
            <a:r>
              <a:rPr lang="zh-CN" altLang="zh-CN" dirty="0" smtClean="0"/>
              <a:t>我们通过</a:t>
            </a:r>
            <a:r>
              <a:rPr lang="en-US" altLang="zh-CN" dirty="0" smtClean="0"/>
              <a:t>Xylem</a:t>
            </a:r>
            <a:r>
              <a:rPr lang="zh-CN" altLang="zh-CN" dirty="0" smtClean="0"/>
              <a:t>水印计划为印度、中国、南美和其他用水紧张国家的学校和社区提供解决方案。我们为受灾地区的灾后重建提供清洁水和相关技术，我们还致力于在灾难发生之前为弱势群体</a:t>
            </a:r>
            <a:r>
              <a:rPr lang="zh-CN" altLang="en-US" dirty="0" smtClean="0"/>
              <a:t>保证</a:t>
            </a:r>
            <a:r>
              <a:rPr lang="zh-CN" altLang="zh-CN" dirty="0" smtClean="0"/>
              <a:t>水资源</a:t>
            </a:r>
            <a:r>
              <a:rPr lang="zh-CN" altLang="en-US" dirty="0" smtClean="0"/>
              <a:t>安全</a:t>
            </a:r>
            <a:r>
              <a:rPr lang="zh-CN" altLang="zh-CN" dirty="0" smtClean="0"/>
              <a:t>。</a:t>
            </a:r>
          </a:p>
          <a:p>
            <a:endParaRPr lang="en-US" altLang="zh-CN" dirty="0" smtClean="0"/>
          </a:p>
          <a:p>
            <a:r>
              <a:rPr lang="en-US" altLang="zh-CN" dirty="0" smtClean="0"/>
              <a:t>Xylem</a:t>
            </a:r>
            <a:r>
              <a:rPr lang="zh-CN" altLang="zh-CN" dirty="0" smtClean="0"/>
              <a:t>水印计划的一个关键组成部分就是我们与一些技术领先的非政府水体保护组织的合作伙伴关系。目前，我们正在与</a:t>
            </a:r>
            <a:r>
              <a:rPr lang="en-US" altLang="zh-CN" dirty="0" smtClean="0"/>
              <a:t>Water for People</a:t>
            </a:r>
            <a:r>
              <a:rPr lang="zh-CN" altLang="zh-CN" dirty="0" smtClean="0"/>
              <a:t>、中国妇女发展基金会、</a:t>
            </a:r>
            <a:r>
              <a:rPr lang="en-US" altLang="zh-CN" dirty="0" smtClean="0"/>
              <a:t>Planet Water</a:t>
            </a:r>
            <a:r>
              <a:rPr lang="zh-CN" altLang="zh-CN" dirty="0" smtClean="0"/>
              <a:t>基金会及</a:t>
            </a:r>
            <a:r>
              <a:rPr lang="en-US" altLang="zh-CN" dirty="0" smtClean="0"/>
              <a:t>AVINA</a:t>
            </a:r>
            <a:r>
              <a:rPr lang="zh-CN" altLang="zh-CN" dirty="0" smtClean="0"/>
              <a:t>基金会合作，在用水紧张的社区建立可持续利用的水系统。我们还与国际美慈组织合作，为世界各地的受灾地区提供干净的水。</a:t>
            </a:r>
            <a:endParaRPr lang="en-US" altLang="zh-CN" dirty="0" smtClean="0"/>
          </a:p>
          <a:p>
            <a:endParaRPr lang="en-US" altLang="zh-CN"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kumimoji="1" lang="zh-CN" altLang="en-US" sz="1200" dirty="0" smtClean="0">
                <a:solidFill>
                  <a:schemeClr val="bg2"/>
                </a:solidFill>
                <a:latin typeface="微软雅黑" panose="020B0503020204020204" pitchFamily="34" charset="-122"/>
                <a:ea typeface="微软雅黑" panose="020B0503020204020204" pitchFamily="34" charset="-122"/>
                <a:cs typeface="Arial" pitchFamily="34" charset="0"/>
              </a:rPr>
              <a:t>我们将自身的专业知识和成功经验运用于解决实际存在的水问题，保护水资源的安全，改善生活用水设施，为遍及全世界的城市社区居民传递关于科学用水的知识，争当保护环境的水卫士。</a:t>
            </a:r>
            <a:endParaRPr kumimoji="1" lang="en-US" altLang="zh-CN" sz="1200" dirty="0" smtClean="0">
              <a:solidFill>
                <a:schemeClr val="bg2"/>
              </a:solidFill>
              <a:latin typeface="微软雅黑" panose="020B0503020204020204" pitchFamily="34" charset="-122"/>
              <a:ea typeface="微软雅黑" panose="020B0503020204020204" pitchFamily="34" charset="-122"/>
              <a:cs typeface="Arial" pitchFamily="34" charset="0"/>
            </a:endParaRPr>
          </a:p>
        </p:txBody>
      </p:sp>
      <p:sp>
        <p:nvSpPr>
          <p:cNvPr id="32771" name="Slide Image 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869878140"/>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88900" y="742950"/>
            <a:ext cx="6627813"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ts val="430"/>
              </a:spcBef>
            </a:pPr>
            <a:r>
              <a:rPr lang="ja-JP" altLang="en-US" b="1" dirty="0" smtClean="0">
                <a:solidFill>
                  <a:srgbClr val="000000"/>
                </a:solidFill>
                <a:latin typeface="Arial" charset="0"/>
                <a:ea typeface="MS PGothic" charset="0"/>
                <a:cs typeface="Arial" charset="0"/>
                <a:sym typeface="Arial" charset="0"/>
              </a:rPr>
              <a:t>公认的领导者</a:t>
            </a:r>
            <a:endParaRPr lang="en-US" altLang="ja-JP" b="1" dirty="0" smtClean="0">
              <a:solidFill>
                <a:srgbClr val="000000"/>
              </a:solidFill>
              <a:latin typeface="Arial" charset="0"/>
              <a:ea typeface="MS PGothic" charset="0"/>
              <a:cs typeface="Arial" charset="0"/>
              <a:sym typeface="Arial" charset="0"/>
            </a:endParaRPr>
          </a:p>
          <a:p>
            <a:pPr>
              <a:lnSpc>
                <a:spcPct val="90000"/>
              </a:lnSpc>
              <a:spcBef>
                <a:spcPct val="0"/>
              </a:spcBef>
            </a:pPr>
            <a:endParaRPr lang="zh-CN" altLang="en-US" b="1" dirty="0" smtClean="0">
              <a:solidFill>
                <a:srgbClr val="000000"/>
              </a:solidFill>
              <a:latin typeface="Arial" charset="0"/>
              <a:ea typeface="MS PGothic" charset="0"/>
              <a:cs typeface="Arial" charset="0"/>
              <a:sym typeface="Arial" charset="0"/>
            </a:endParaRPr>
          </a:p>
          <a:p>
            <a:pPr>
              <a:lnSpc>
                <a:spcPct val="90000"/>
              </a:lnSpc>
              <a:spcBef>
                <a:spcPts val="430"/>
              </a:spcBef>
            </a:pPr>
            <a:r>
              <a:rPr lang="ja-JP" altLang="en-US" dirty="0" smtClean="0">
                <a:solidFill>
                  <a:srgbClr val="000000"/>
                </a:solidFill>
                <a:latin typeface="Arial" charset="0"/>
                <a:ea typeface="MS PGothic" charset="0"/>
                <a:cs typeface="Arial" charset="0"/>
                <a:sym typeface="Arial" charset="0"/>
              </a:rPr>
              <a:t>赛莱默为自己订下了宏伟的目标。我们凡事力求尽善尽美。自 </a:t>
            </a:r>
            <a:r>
              <a:rPr lang="en-US" altLang="ja-JP" dirty="0" smtClean="0">
                <a:solidFill>
                  <a:srgbClr val="000000"/>
                </a:solidFill>
                <a:latin typeface="Arial" charset="0"/>
                <a:ea typeface="MS PGothic" charset="0"/>
                <a:cs typeface="Arial" charset="0"/>
                <a:sym typeface="Arial" charset="0"/>
              </a:rPr>
              <a:t>2011 </a:t>
            </a:r>
            <a:r>
              <a:rPr lang="ja-JP" altLang="en-US" dirty="0" smtClean="0">
                <a:solidFill>
                  <a:srgbClr val="000000"/>
                </a:solidFill>
                <a:latin typeface="Arial" charset="0"/>
                <a:ea typeface="MS PGothic" charset="0"/>
                <a:cs typeface="Arial" charset="0"/>
                <a:sym typeface="Arial" charset="0"/>
              </a:rPr>
              <a:t>年成立以来，赛莱默凭借在许多关键领域的卓越表现获得了众多第三方</a:t>
            </a:r>
            <a:r>
              <a:rPr lang="zh-CN" altLang="en-US" dirty="0" smtClean="0">
                <a:solidFill>
                  <a:srgbClr val="000000"/>
                </a:solidFill>
                <a:latin typeface="Arial" charset="0"/>
                <a:ea typeface="MS PGothic" charset="0"/>
                <a:cs typeface="Arial" charset="0"/>
                <a:sym typeface="Arial" charset="0"/>
              </a:rPr>
              <a:t>组织</a:t>
            </a:r>
            <a:r>
              <a:rPr lang="ja-JP" altLang="en-US" dirty="0" smtClean="0">
                <a:solidFill>
                  <a:srgbClr val="000000"/>
                </a:solidFill>
                <a:latin typeface="Arial" charset="0"/>
                <a:ea typeface="MS PGothic" charset="0"/>
                <a:cs typeface="Arial" charset="0"/>
                <a:sym typeface="Arial" charset="0"/>
              </a:rPr>
              <a:t>的一致认可和好评：</a:t>
            </a:r>
            <a:endParaRPr lang="en-US" altLang="ja-JP" dirty="0" smtClean="0">
              <a:solidFill>
                <a:srgbClr val="000000"/>
              </a:solidFill>
              <a:latin typeface="Arial" charset="0"/>
              <a:ea typeface="MS PGothic" charset="0"/>
              <a:cs typeface="Arial" charset="0"/>
              <a:sym typeface="Arial" charset="0"/>
            </a:endParaRPr>
          </a:p>
          <a:p>
            <a:pPr>
              <a:lnSpc>
                <a:spcPct val="90000"/>
              </a:lnSpc>
              <a:spcBef>
                <a:spcPct val="0"/>
              </a:spcBef>
              <a:buFontTx/>
              <a:buChar char="•"/>
            </a:pPr>
            <a:endParaRPr lang="zh-CN" altLang="en-US"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r>
              <a:rPr lang="zh-CN" altLang="en-US" dirty="0" smtClean="0">
                <a:solidFill>
                  <a:srgbClr val="000000"/>
                </a:solidFill>
                <a:latin typeface="Arial" charset="0"/>
                <a:ea typeface="MS PGothic" charset="0"/>
                <a:cs typeface="Arial" charset="0"/>
                <a:sym typeface="Arial" charset="0"/>
              </a:rPr>
              <a:t>在 </a:t>
            </a:r>
            <a:r>
              <a:rPr lang="en-US" altLang="zh-CN" dirty="0" smtClean="0">
                <a:solidFill>
                  <a:srgbClr val="000000"/>
                </a:solidFill>
                <a:latin typeface="Arial" charset="0"/>
                <a:ea typeface="MS PGothic" charset="0"/>
                <a:cs typeface="Arial" charset="0"/>
                <a:sym typeface="Arial" charset="0"/>
              </a:rPr>
              <a:t>2014 </a:t>
            </a:r>
            <a:r>
              <a:rPr lang="zh-CN" altLang="en-US" dirty="0" smtClean="0">
                <a:solidFill>
                  <a:srgbClr val="000000"/>
                </a:solidFill>
                <a:latin typeface="Arial" charset="0"/>
                <a:ea typeface="MS PGothic" charset="0"/>
                <a:cs typeface="Arial" charset="0"/>
                <a:sym typeface="Arial" charset="0"/>
              </a:rPr>
              <a:t>年</a:t>
            </a:r>
            <a:r>
              <a:rPr lang="ja-JP" altLang="en-US" dirty="0" smtClean="0">
                <a:solidFill>
                  <a:srgbClr val="000000"/>
                </a:solidFill>
                <a:latin typeface="Arial" charset="0"/>
                <a:ea typeface="MS PGothic" charset="0"/>
                <a:cs typeface="Arial" charset="0"/>
                <a:sym typeface="Arial" charset="0"/>
              </a:rPr>
              <a:t>，赛莱默凭借可持续业务活动和解决方案</a:t>
            </a:r>
            <a:r>
              <a:rPr lang="zh-CN" altLang="en-US" dirty="0" smtClean="0">
                <a:solidFill>
                  <a:srgbClr val="000000"/>
                </a:solidFill>
                <a:latin typeface="Arial" charset="0"/>
                <a:ea typeface="MS PGothic" charset="0"/>
                <a:cs typeface="Arial" charset="0"/>
                <a:sym typeface="Arial" charset="0"/>
              </a:rPr>
              <a:t>再次</a:t>
            </a:r>
            <a:r>
              <a:rPr lang="ja-JP" altLang="en-US" dirty="0" smtClean="0">
                <a:solidFill>
                  <a:srgbClr val="000000"/>
                </a:solidFill>
                <a:latin typeface="Arial" charset="0"/>
                <a:ea typeface="MS PGothic" charset="0"/>
                <a:cs typeface="Arial" charset="0"/>
                <a:sym typeface="Arial" charset="0"/>
              </a:rPr>
              <a:t>入选道琼斯可持续发展指数</a:t>
            </a:r>
            <a:r>
              <a:rPr lang="zh-CN" altLang="en-US" dirty="0" smtClean="0">
                <a:solidFill>
                  <a:srgbClr val="000000"/>
                </a:solidFill>
                <a:latin typeface="Arial" charset="0"/>
                <a:ea typeface="MS PGothic" charset="0"/>
                <a:cs typeface="Arial" charset="0"/>
                <a:sym typeface="Arial" charset="0"/>
              </a:rPr>
              <a:t>，我们是连续三年获此殊荣</a:t>
            </a:r>
            <a:r>
              <a:rPr lang="ja-JP" altLang="en-US" dirty="0" smtClean="0">
                <a:solidFill>
                  <a:srgbClr val="000000"/>
                </a:solidFill>
                <a:latin typeface="Arial" charset="0"/>
                <a:ea typeface="MS PGothic" charset="0"/>
                <a:cs typeface="Arial" charset="0"/>
                <a:sym typeface="Arial" charset="0"/>
              </a:rPr>
              <a:t>。</a:t>
            </a:r>
            <a:endParaRPr lang="en-US" altLang="ja-JP"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endParaRPr lang="en-US" altLang="ja-JP"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r>
              <a:rPr lang="zh-CN" altLang="en-US" dirty="0" smtClean="0">
                <a:solidFill>
                  <a:srgbClr val="000000"/>
                </a:solidFill>
                <a:latin typeface="Arial" charset="0"/>
                <a:ea typeface="MS PGothic" charset="0"/>
                <a:cs typeface="Arial" charset="0"/>
                <a:sym typeface="Arial" charset="0"/>
              </a:rPr>
              <a:t>在 </a:t>
            </a:r>
            <a:r>
              <a:rPr lang="en-US" altLang="zh-CN" dirty="0" smtClean="0">
                <a:solidFill>
                  <a:srgbClr val="000000"/>
                </a:solidFill>
                <a:latin typeface="Arial" charset="0"/>
                <a:ea typeface="MS PGothic" charset="0"/>
                <a:cs typeface="Arial" charset="0"/>
                <a:sym typeface="Arial" charset="0"/>
              </a:rPr>
              <a:t>2014 </a:t>
            </a:r>
            <a:r>
              <a:rPr lang="zh-CN" altLang="en-US" dirty="0" smtClean="0">
                <a:solidFill>
                  <a:srgbClr val="000000"/>
                </a:solidFill>
                <a:latin typeface="Arial" charset="0"/>
                <a:ea typeface="MS PGothic" charset="0"/>
                <a:cs typeface="Arial" charset="0"/>
                <a:sym typeface="Arial" charset="0"/>
              </a:rPr>
              <a:t>年</a:t>
            </a:r>
            <a:r>
              <a:rPr lang="en-US" altLang="zh-CN" dirty="0" smtClean="0">
                <a:solidFill>
                  <a:srgbClr val="000000"/>
                </a:solidFill>
                <a:latin typeface="Arial" charset="0"/>
                <a:ea typeface="MS PGothic" charset="0"/>
                <a:cs typeface="Arial" charset="0"/>
                <a:sym typeface="Arial" charset="0"/>
              </a:rPr>
              <a:t>《</a:t>
            </a:r>
            <a:r>
              <a:rPr lang="zh-CN" altLang="en-US" dirty="0" smtClean="0">
                <a:solidFill>
                  <a:srgbClr val="000000"/>
                </a:solidFill>
                <a:latin typeface="Arial" charset="0"/>
                <a:ea typeface="MS PGothic" charset="0"/>
                <a:cs typeface="Arial" charset="0"/>
                <a:sym typeface="Arial" charset="0"/>
              </a:rPr>
              <a:t>商务圆桌会议</a:t>
            </a:r>
            <a:r>
              <a:rPr lang="en-US" altLang="zh-CN" dirty="0" smtClean="0">
                <a:solidFill>
                  <a:srgbClr val="000000"/>
                </a:solidFill>
                <a:latin typeface="Arial" charset="0"/>
                <a:ea typeface="MS PGothic" charset="0"/>
                <a:cs typeface="Arial" charset="0"/>
                <a:sym typeface="Arial" charset="0"/>
              </a:rPr>
              <a:t>》</a:t>
            </a:r>
            <a:r>
              <a:rPr lang="zh-CN" altLang="en-US" dirty="0" smtClean="0">
                <a:solidFill>
                  <a:srgbClr val="000000"/>
                </a:solidFill>
                <a:latin typeface="Arial" charset="0"/>
                <a:ea typeface="MS PGothic" charset="0"/>
                <a:cs typeface="Arial" charset="0"/>
                <a:sym typeface="Arial" charset="0"/>
              </a:rPr>
              <a:t>的 “</a:t>
            </a:r>
            <a:r>
              <a:rPr lang="en-US" altLang="zh-CN" dirty="0" smtClean="0">
                <a:solidFill>
                  <a:srgbClr val="000000"/>
                </a:solidFill>
                <a:latin typeface="Arial" charset="0"/>
                <a:ea typeface="MS PGothic" charset="0"/>
                <a:cs typeface="Arial" charset="0"/>
                <a:sym typeface="Arial" charset="0"/>
              </a:rPr>
              <a:t>2014 </a:t>
            </a:r>
            <a:r>
              <a:rPr lang="zh-CN" altLang="en-US" dirty="0" smtClean="0">
                <a:solidFill>
                  <a:srgbClr val="000000"/>
                </a:solidFill>
                <a:latin typeface="Arial" charset="0"/>
                <a:ea typeface="MS PGothic" charset="0"/>
                <a:cs typeface="Arial" charset="0"/>
                <a:sym typeface="Arial" charset="0"/>
              </a:rPr>
              <a:t>年可持续发展” 报告中，赛莱默和其他 </a:t>
            </a:r>
            <a:r>
              <a:rPr lang="en-US" altLang="zh-CN" dirty="0" smtClean="0">
                <a:solidFill>
                  <a:srgbClr val="000000"/>
                </a:solidFill>
                <a:latin typeface="Arial" charset="0"/>
                <a:ea typeface="MS PGothic" charset="0"/>
                <a:cs typeface="Arial" charset="0"/>
                <a:sym typeface="Arial" charset="0"/>
              </a:rPr>
              <a:t>150 </a:t>
            </a:r>
            <a:r>
              <a:rPr lang="zh-CN" altLang="en-US" dirty="0" smtClean="0">
                <a:solidFill>
                  <a:srgbClr val="000000"/>
                </a:solidFill>
                <a:latin typeface="Arial" charset="0"/>
                <a:ea typeface="MS PGothic" charset="0"/>
                <a:cs typeface="Arial" charset="0"/>
                <a:sym typeface="Arial" charset="0"/>
              </a:rPr>
              <a:t>家公司入选，获得表扬，这些模范企业在立志解决环境和能源问题带来的挑战的同时，积极驱动经济成长和创造就业机会。</a:t>
            </a:r>
            <a:endParaRPr lang="en-US" altLang="zh-CN"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endParaRPr lang="en-US" altLang="zh-CN"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r>
              <a:rPr lang="zh-CN" altLang="en-US" dirty="0" smtClean="0">
                <a:solidFill>
                  <a:srgbClr val="000000"/>
                </a:solidFill>
                <a:latin typeface="Arial" charset="0"/>
                <a:ea typeface="MS PGothic" charset="0"/>
                <a:cs typeface="Arial" charset="0"/>
                <a:sym typeface="Arial" charset="0"/>
              </a:rPr>
              <a:t>在 </a:t>
            </a:r>
            <a:r>
              <a:rPr lang="en-US" altLang="zh-CN" dirty="0" smtClean="0">
                <a:solidFill>
                  <a:srgbClr val="000000"/>
                </a:solidFill>
                <a:latin typeface="Arial" charset="0"/>
                <a:ea typeface="MS PGothic" charset="0"/>
                <a:cs typeface="Arial" charset="0"/>
                <a:sym typeface="Arial" charset="0"/>
              </a:rPr>
              <a:t>2014 </a:t>
            </a:r>
            <a:r>
              <a:rPr lang="zh-CN" altLang="en-US" dirty="0" smtClean="0">
                <a:solidFill>
                  <a:srgbClr val="000000"/>
                </a:solidFill>
                <a:latin typeface="Arial" charset="0"/>
                <a:ea typeface="MS PGothic" charset="0"/>
                <a:cs typeface="Arial" charset="0"/>
                <a:sym typeface="Arial" charset="0"/>
              </a:rPr>
              <a:t>年，赛莱默获得 </a:t>
            </a:r>
            <a:r>
              <a:rPr lang="en-US" b="0" dirty="0" err="1" smtClean="0">
                <a:solidFill>
                  <a:prstClr val="black"/>
                </a:solidFill>
                <a:latin typeface="Avenir Light"/>
                <a:cs typeface="Avenir Light"/>
              </a:rPr>
              <a:t>Charities@Work</a:t>
            </a:r>
            <a:r>
              <a:rPr lang="en-US" b="0" dirty="0" smtClean="0">
                <a:solidFill>
                  <a:prstClr val="black"/>
                </a:solidFill>
                <a:latin typeface="Avenir Light"/>
                <a:cs typeface="Avenir Light"/>
              </a:rPr>
              <a:t> </a:t>
            </a:r>
            <a:r>
              <a:rPr lang="zh-CN" altLang="en-US" dirty="0" smtClean="0">
                <a:solidFill>
                  <a:srgbClr val="000000"/>
                </a:solidFill>
                <a:latin typeface="Arial" charset="0"/>
                <a:ea typeface="MS PGothic" charset="0"/>
                <a:cs typeface="Arial" charset="0"/>
                <a:sym typeface="Arial" charset="0"/>
              </a:rPr>
              <a:t>颁发的企业卓越奖，此组织是四家著名的非营利联合会联盟，代表国际、国内和当地 </a:t>
            </a:r>
            <a:r>
              <a:rPr lang="en-US" altLang="zh-CN" dirty="0" smtClean="0">
                <a:solidFill>
                  <a:srgbClr val="000000"/>
                </a:solidFill>
                <a:latin typeface="Arial" charset="0"/>
                <a:ea typeface="MS PGothic" charset="0"/>
                <a:cs typeface="Arial" charset="0"/>
                <a:sym typeface="Arial" charset="0"/>
              </a:rPr>
              <a:t>2000 </a:t>
            </a:r>
            <a:r>
              <a:rPr lang="zh-CN" altLang="en-US" dirty="0" smtClean="0">
                <a:solidFill>
                  <a:srgbClr val="000000"/>
                </a:solidFill>
                <a:latin typeface="Arial" charset="0"/>
                <a:ea typeface="MS PGothic" charset="0"/>
                <a:cs typeface="Arial" charset="0"/>
                <a:sym typeface="Arial" charset="0"/>
              </a:rPr>
              <a:t>多家慈善公益组织发声，此崇高奖项是表彰赛莱默水印计划的贡献。</a:t>
            </a:r>
            <a:endParaRPr lang="en-US" altLang="zh-CN"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endParaRPr lang="en-US" altLang="ja-JP"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r>
              <a:rPr lang="ja-JP" altLang="en-US" dirty="0" smtClean="0">
                <a:solidFill>
                  <a:srgbClr val="000000"/>
                </a:solidFill>
                <a:latin typeface="Arial" charset="0"/>
                <a:ea typeface="MS PGothic" charset="0"/>
                <a:cs typeface="Arial" charset="0"/>
                <a:sym typeface="Arial" charset="0"/>
              </a:rPr>
              <a:t>赛莱默水印计划</a:t>
            </a:r>
            <a:r>
              <a:rPr lang="zh-CN" altLang="en-US" dirty="0" smtClean="0">
                <a:solidFill>
                  <a:srgbClr val="000000"/>
                </a:solidFill>
                <a:latin typeface="Arial" charset="0"/>
                <a:ea typeface="MS PGothic" charset="0"/>
                <a:cs typeface="Arial" charset="0"/>
                <a:sym typeface="Arial" charset="0"/>
              </a:rPr>
              <a:t>还</a:t>
            </a:r>
            <a:r>
              <a:rPr lang="ja-JP" altLang="en-US" dirty="0" smtClean="0">
                <a:solidFill>
                  <a:srgbClr val="000000"/>
                </a:solidFill>
                <a:latin typeface="Arial" charset="0"/>
                <a:ea typeface="MS PGothic" charset="0"/>
                <a:cs typeface="Arial" charset="0"/>
                <a:sym typeface="Arial" charset="0"/>
              </a:rPr>
              <a:t>荣获企业慈善促进委员会（</a:t>
            </a:r>
            <a:r>
              <a:rPr lang="en-US" altLang="ja-JP" dirty="0" smtClean="0">
                <a:solidFill>
                  <a:srgbClr val="000000"/>
                </a:solidFill>
                <a:latin typeface="Arial" charset="0"/>
                <a:ea typeface="MS PGothic" charset="0"/>
                <a:cs typeface="Arial" charset="0"/>
                <a:sym typeface="Arial" charset="0"/>
              </a:rPr>
              <a:t>CECP</a:t>
            </a:r>
            <a:r>
              <a:rPr lang="ja-JP" altLang="en-US" dirty="0" smtClean="0">
                <a:solidFill>
                  <a:srgbClr val="000000"/>
                </a:solidFill>
                <a:latin typeface="Arial" charset="0"/>
                <a:ea typeface="MS PGothic" charset="0"/>
                <a:cs typeface="Arial" charset="0"/>
                <a:sym typeface="Arial" charset="0"/>
              </a:rPr>
              <a:t>）颁发的著名的卓越总裁奖，并入围企业公民领袖中心国际大使决赛。</a:t>
            </a:r>
            <a:endParaRPr lang="en-US" altLang="ja-JP"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endParaRPr lang="en-US" altLang="ja-JP"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r>
              <a:rPr lang="ja-JP" altLang="en-US" dirty="0" smtClean="0">
                <a:solidFill>
                  <a:srgbClr val="000000"/>
                </a:solidFill>
                <a:latin typeface="Arial" charset="0"/>
                <a:ea typeface="MS PGothic" charset="0"/>
                <a:cs typeface="Arial" charset="0"/>
                <a:sym typeface="Arial" charset="0"/>
              </a:rPr>
              <a:t>我们的</a:t>
            </a:r>
            <a:r>
              <a:rPr lang="en-US" altLang="ja-JP" dirty="0" smtClean="0">
                <a:solidFill>
                  <a:srgbClr val="000000"/>
                </a:solidFill>
                <a:latin typeface="Arial" charset="0"/>
                <a:ea typeface="MS PGothic" charset="0"/>
                <a:cs typeface="Arial" charset="0"/>
                <a:sym typeface="Arial" charset="0"/>
              </a:rPr>
              <a:t> </a:t>
            </a:r>
            <a:r>
              <a:rPr lang="en-US" altLang="ja-JP" dirty="0" err="1" smtClean="0">
                <a:solidFill>
                  <a:srgbClr val="000000"/>
                </a:solidFill>
                <a:latin typeface="Arial" charset="0"/>
                <a:ea typeface="MS PGothic" charset="0"/>
                <a:cs typeface="Arial" charset="0"/>
                <a:sym typeface="Arial" charset="0"/>
              </a:rPr>
              <a:t>Flygt</a:t>
            </a:r>
            <a:r>
              <a:rPr lang="en-US" altLang="ja-JP" dirty="0" smtClean="0">
                <a:solidFill>
                  <a:srgbClr val="000000"/>
                </a:solidFill>
                <a:latin typeface="Arial" charset="0"/>
                <a:ea typeface="MS PGothic" charset="0"/>
                <a:cs typeface="Arial" charset="0"/>
                <a:sym typeface="Arial" charset="0"/>
              </a:rPr>
              <a:t> </a:t>
            </a:r>
            <a:r>
              <a:rPr lang="ja-JP" altLang="en-US" dirty="0" smtClean="0">
                <a:solidFill>
                  <a:srgbClr val="000000"/>
                </a:solidFill>
                <a:latin typeface="Arial" charset="0"/>
                <a:ea typeface="MS PGothic" charset="0"/>
                <a:cs typeface="Arial" charset="0"/>
                <a:sym typeface="Arial" charset="0"/>
              </a:rPr>
              <a:t>自适应</a:t>
            </a:r>
            <a:r>
              <a:rPr lang="en-US" altLang="ja-JP" dirty="0" smtClean="0">
                <a:solidFill>
                  <a:srgbClr val="000000"/>
                </a:solidFill>
                <a:latin typeface="Arial" charset="0"/>
                <a:ea typeface="MS PGothic" charset="0"/>
                <a:cs typeface="Arial" charset="0"/>
                <a:sym typeface="Arial" charset="0"/>
              </a:rPr>
              <a:t>N</a:t>
            </a:r>
            <a:r>
              <a:rPr lang="ja-JP" altLang="en-US" dirty="0" smtClean="0">
                <a:solidFill>
                  <a:srgbClr val="000000"/>
                </a:solidFill>
                <a:latin typeface="Arial" charset="0"/>
                <a:ea typeface="MS PGothic" charset="0"/>
                <a:cs typeface="Arial" charset="0"/>
                <a:sym typeface="Arial" charset="0"/>
              </a:rPr>
              <a:t>系列泵在新加坡国际水资源周上荣膺最佳水技术解决方案，并入选为最受市场欢迎的最佳污水技术解决方案。我们的</a:t>
            </a:r>
            <a:r>
              <a:rPr lang="en-US" altLang="ja-JP" dirty="0" smtClean="0">
                <a:solidFill>
                  <a:srgbClr val="000000"/>
                </a:solidFill>
                <a:latin typeface="Arial" charset="0"/>
                <a:ea typeface="MS PGothic" charset="0"/>
                <a:cs typeface="Arial" charset="0"/>
                <a:sym typeface="Arial" charset="0"/>
              </a:rPr>
              <a:t> </a:t>
            </a:r>
            <a:r>
              <a:rPr lang="en-US" altLang="ja-JP" dirty="0" err="1" smtClean="0">
                <a:solidFill>
                  <a:srgbClr val="000000"/>
                </a:solidFill>
                <a:latin typeface="Arial" charset="0"/>
                <a:ea typeface="MS PGothic" charset="0"/>
                <a:cs typeface="Arial" charset="0"/>
                <a:sym typeface="Arial" charset="0"/>
              </a:rPr>
              <a:t>AquaCharge</a:t>
            </a:r>
            <a:r>
              <a:rPr lang="en-US" altLang="ja-JP" dirty="0" smtClean="0">
                <a:solidFill>
                  <a:srgbClr val="000000"/>
                </a:solidFill>
                <a:latin typeface="Arial" charset="0"/>
                <a:ea typeface="MS PGothic" charset="0"/>
                <a:cs typeface="Arial" charset="0"/>
                <a:sym typeface="Arial" charset="0"/>
              </a:rPr>
              <a:t> </a:t>
            </a:r>
            <a:r>
              <a:rPr lang="ja-JP" altLang="en-US" dirty="0" smtClean="0">
                <a:solidFill>
                  <a:srgbClr val="000000"/>
                </a:solidFill>
                <a:latin typeface="Arial" charset="0"/>
                <a:ea typeface="MS PGothic" charset="0"/>
                <a:cs typeface="Arial" charset="0"/>
                <a:sym typeface="Arial" charset="0"/>
              </a:rPr>
              <a:t>便携式水泵获</a:t>
            </a:r>
            <a:r>
              <a:rPr lang="en-US" altLang="ja-JP" i="0" dirty="0" smtClean="0">
                <a:solidFill>
                  <a:srgbClr val="000000"/>
                </a:solidFill>
                <a:latin typeface="Arial" charset="0"/>
                <a:ea typeface="MS PGothic" charset="0"/>
                <a:cs typeface="Arial" charset="0"/>
                <a:sym typeface="Arial" charset="0"/>
              </a:rPr>
              <a:t>《</a:t>
            </a:r>
            <a:r>
              <a:rPr lang="ja-JP" altLang="en-US" i="0" dirty="0" smtClean="0">
                <a:solidFill>
                  <a:srgbClr val="000000"/>
                </a:solidFill>
                <a:latin typeface="Arial" charset="0"/>
                <a:ea typeface="MS PGothic" charset="0"/>
                <a:cs typeface="Arial" charset="0"/>
                <a:sym typeface="Arial" charset="0"/>
              </a:rPr>
              <a:t>大众机械</a:t>
            </a:r>
            <a:r>
              <a:rPr lang="en-US" altLang="ja-JP" i="0" dirty="0" smtClean="0">
                <a:solidFill>
                  <a:srgbClr val="000000"/>
                </a:solidFill>
                <a:latin typeface="Arial" charset="0"/>
                <a:ea typeface="MS PGothic" charset="0"/>
                <a:cs typeface="Arial" charset="0"/>
                <a:sym typeface="Arial" charset="0"/>
              </a:rPr>
              <a:t>》</a:t>
            </a:r>
            <a:r>
              <a:rPr lang="ja-JP" altLang="en-US" dirty="0" smtClean="0">
                <a:solidFill>
                  <a:srgbClr val="000000"/>
                </a:solidFill>
                <a:latin typeface="Arial" charset="0"/>
                <a:ea typeface="MS PGothic" charset="0"/>
                <a:cs typeface="Arial" charset="0"/>
                <a:sym typeface="Arial" charset="0"/>
              </a:rPr>
              <a:t>杂志编者推荐，而</a:t>
            </a:r>
            <a:r>
              <a:rPr lang="en-US" altLang="ja-JP" dirty="0" smtClean="0">
                <a:solidFill>
                  <a:srgbClr val="000000"/>
                </a:solidFill>
                <a:latin typeface="Arial" charset="0"/>
                <a:ea typeface="MS PGothic" charset="0"/>
                <a:cs typeface="Arial" charset="0"/>
                <a:sym typeface="Arial" charset="0"/>
              </a:rPr>
              <a:t> </a:t>
            </a:r>
            <a:r>
              <a:rPr lang="en-US" altLang="ja-JP" dirty="0" err="1" smtClean="0">
                <a:solidFill>
                  <a:srgbClr val="000000"/>
                </a:solidFill>
                <a:latin typeface="Arial" charset="0"/>
                <a:ea typeface="MS PGothic" charset="0"/>
                <a:cs typeface="Arial" charset="0"/>
                <a:sym typeface="Arial" charset="0"/>
              </a:rPr>
              <a:t>Flygt</a:t>
            </a:r>
            <a:r>
              <a:rPr lang="en-US" altLang="ja-JP" dirty="0" smtClean="0">
                <a:solidFill>
                  <a:srgbClr val="000000"/>
                </a:solidFill>
                <a:latin typeface="Arial" charset="0"/>
                <a:ea typeface="MS PGothic" charset="0"/>
                <a:cs typeface="Arial" charset="0"/>
                <a:sym typeface="Arial" charset="0"/>
              </a:rPr>
              <a:t> </a:t>
            </a:r>
            <a:r>
              <a:rPr lang="ja-JP" altLang="en-US" dirty="0" smtClean="0">
                <a:solidFill>
                  <a:srgbClr val="000000"/>
                </a:solidFill>
                <a:latin typeface="Arial" charset="0"/>
                <a:ea typeface="MS PGothic" charset="0"/>
                <a:cs typeface="Arial" charset="0"/>
                <a:sym typeface="Arial" charset="0"/>
              </a:rPr>
              <a:t>的</a:t>
            </a:r>
            <a:r>
              <a:rPr lang="en-US" altLang="ja-JP" dirty="0" smtClean="0">
                <a:solidFill>
                  <a:srgbClr val="000000"/>
                </a:solidFill>
                <a:latin typeface="Arial" charset="0"/>
                <a:ea typeface="MS PGothic" charset="0"/>
                <a:cs typeface="Arial" charset="0"/>
                <a:sym typeface="Arial" charset="0"/>
              </a:rPr>
              <a:t> </a:t>
            </a:r>
            <a:r>
              <a:rPr lang="en-US" altLang="ja-JP" dirty="0" err="1" smtClean="0">
                <a:solidFill>
                  <a:srgbClr val="000000"/>
                </a:solidFill>
                <a:latin typeface="Arial" charset="0"/>
                <a:ea typeface="MS PGothic" charset="0"/>
                <a:cs typeface="Arial" charset="0"/>
                <a:sym typeface="Arial" charset="0"/>
              </a:rPr>
              <a:t>Experior</a:t>
            </a:r>
            <a:r>
              <a:rPr lang="en-US" altLang="ja-JP" dirty="0" smtClean="0">
                <a:solidFill>
                  <a:srgbClr val="000000"/>
                </a:solidFill>
                <a:latin typeface="Arial" charset="0"/>
                <a:ea typeface="MS PGothic" charset="0"/>
                <a:cs typeface="Arial" charset="0"/>
                <a:sym typeface="Arial" charset="0"/>
              </a:rPr>
              <a:t> </a:t>
            </a:r>
            <a:r>
              <a:rPr lang="ja-JP" altLang="en-US" dirty="0" smtClean="0">
                <a:solidFill>
                  <a:srgbClr val="000000"/>
                </a:solidFill>
                <a:latin typeface="Arial" charset="0"/>
                <a:ea typeface="MS PGothic" charset="0"/>
                <a:cs typeface="Arial" charset="0"/>
                <a:sym typeface="Arial" charset="0"/>
              </a:rPr>
              <a:t>潜水泵赢得了中国荣格技术创新奖。</a:t>
            </a:r>
            <a:r>
              <a:rPr lang="zh-CN" altLang="en-US" dirty="0" smtClean="0">
                <a:solidFill>
                  <a:srgbClr val="000000"/>
                </a:solidFill>
                <a:latin typeface="Arial" charset="0"/>
                <a:ea typeface="MS PGothic" charset="0"/>
                <a:cs typeface="Arial" charset="0"/>
                <a:sym typeface="Arial" charset="0"/>
              </a:rPr>
              <a:t>我们的 </a:t>
            </a:r>
            <a:r>
              <a:rPr lang="en-US" b="0" dirty="0" smtClean="0">
                <a:solidFill>
                  <a:prstClr val="black"/>
                </a:solidFill>
                <a:latin typeface="Avenir Light"/>
                <a:cs typeface="Avenir Light"/>
              </a:rPr>
              <a:t>YSI P 700 IQ </a:t>
            </a:r>
            <a:r>
              <a:rPr lang="zh-CN" altLang="en-US" b="0" dirty="0" smtClean="0">
                <a:solidFill>
                  <a:prstClr val="black"/>
                </a:solidFill>
                <a:latin typeface="Avenir Light"/>
                <a:cs typeface="Avenir Light"/>
              </a:rPr>
              <a:t>正磷酸盐分析仪</a:t>
            </a:r>
            <a:r>
              <a:rPr lang="zh-CN" altLang="en-US" b="0" dirty="0" smtClean="0">
                <a:solidFill>
                  <a:srgbClr val="000000"/>
                </a:solidFill>
                <a:latin typeface="Arial" charset="0"/>
                <a:ea typeface="MS PGothic" charset="0"/>
                <a:cs typeface="Arial" charset="0"/>
                <a:sym typeface="Arial" charset="0"/>
              </a:rPr>
              <a:t>被</a:t>
            </a:r>
            <a:r>
              <a:rPr lang="en-US" altLang="zh-CN" b="0" i="0" dirty="0" smtClean="0">
                <a:solidFill>
                  <a:srgbClr val="000000"/>
                </a:solidFill>
                <a:latin typeface="Arial" charset="0"/>
                <a:ea typeface="MS PGothic" charset="0"/>
                <a:cs typeface="Arial" charset="0"/>
                <a:sym typeface="Arial" charset="0"/>
              </a:rPr>
              <a:t>《</a:t>
            </a:r>
            <a:r>
              <a:rPr lang="zh-CN" altLang="en-US" b="0" i="0" dirty="0" smtClean="0">
                <a:solidFill>
                  <a:srgbClr val="000000"/>
                </a:solidFill>
                <a:latin typeface="Arial" charset="0"/>
                <a:ea typeface="MS PGothic" charset="0"/>
                <a:cs typeface="Arial" charset="0"/>
                <a:sym typeface="Arial" charset="0"/>
              </a:rPr>
              <a:t>工艺技术过程</a:t>
            </a:r>
            <a:r>
              <a:rPr lang="en-US" altLang="zh-CN" b="0" i="0" dirty="0" smtClean="0">
                <a:solidFill>
                  <a:srgbClr val="000000"/>
                </a:solidFill>
                <a:latin typeface="Arial" charset="0"/>
                <a:ea typeface="MS PGothic" charset="0"/>
                <a:cs typeface="Arial" charset="0"/>
                <a:sym typeface="Arial" charset="0"/>
              </a:rPr>
              <a:t>》</a:t>
            </a:r>
            <a:r>
              <a:rPr lang="zh-CN" altLang="en-US" b="0" dirty="0" smtClean="0">
                <a:solidFill>
                  <a:srgbClr val="000000"/>
                </a:solidFill>
                <a:latin typeface="Arial" charset="0"/>
                <a:ea typeface="MS PGothic" charset="0"/>
                <a:cs typeface="Arial" charset="0"/>
                <a:sym typeface="Arial" charset="0"/>
              </a:rPr>
              <a:t>杂志选为年度技术突破产品。</a:t>
            </a:r>
            <a:endParaRPr lang="en-US" altLang="zh-CN" b="0"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endParaRPr lang="en-US" altLang="ja-JP" dirty="0" smtClean="0">
              <a:solidFill>
                <a:srgbClr val="000000"/>
              </a:solidFill>
              <a:latin typeface="Arial" charset="0"/>
              <a:ea typeface="MS PGothic" charset="0"/>
              <a:cs typeface="Arial" charset="0"/>
              <a:sym typeface="Arial" charset="0"/>
            </a:endParaRPr>
          </a:p>
          <a:p>
            <a:pPr marL="168244" indent="-168244">
              <a:lnSpc>
                <a:spcPct val="90000"/>
              </a:lnSpc>
              <a:spcBef>
                <a:spcPts val="430"/>
              </a:spcBef>
              <a:buClr>
                <a:srgbClr val="000000"/>
              </a:buClr>
              <a:buFont typeface="Arial" panose="020B0604020202020204" pitchFamily="34" charset="0"/>
              <a:buChar char="•"/>
            </a:pPr>
            <a:r>
              <a:rPr lang="ja-JP" altLang="en-US" dirty="0" smtClean="0">
                <a:solidFill>
                  <a:srgbClr val="000000"/>
                </a:solidFill>
                <a:latin typeface="Arial" charset="0"/>
                <a:ea typeface="MS PGothic" charset="0"/>
                <a:cs typeface="Arial" charset="0"/>
                <a:sym typeface="Arial" charset="0"/>
              </a:rPr>
              <a:t>我们获得了重要客户的年度供应商奖，如可口可乐公司和制冰机制造商马尼托瓦。</a:t>
            </a:r>
            <a:endParaRPr lang="en-US" altLang="ja-JP" dirty="0" smtClean="0">
              <a:solidFill>
                <a:srgbClr val="000000"/>
              </a:solidFill>
              <a:latin typeface="Arial" charset="0"/>
              <a:ea typeface="MS PGothic" charset="0"/>
              <a:cs typeface="Arial" charset="0"/>
              <a:sym typeface="Arial" charset="0"/>
            </a:endParaRPr>
          </a:p>
          <a:p>
            <a:pPr>
              <a:lnSpc>
                <a:spcPct val="90000"/>
              </a:lnSpc>
              <a:spcBef>
                <a:spcPct val="0"/>
              </a:spcBef>
              <a:buFontTx/>
              <a:buChar char="•"/>
            </a:pPr>
            <a:endParaRPr lang="zh-CN" altLang="en-US" dirty="0" smtClean="0">
              <a:solidFill>
                <a:srgbClr val="000000"/>
              </a:solidFill>
              <a:latin typeface="Arial" charset="0"/>
              <a:ea typeface="MS PGothic" charset="0"/>
              <a:cs typeface="Arial" charset="0"/>
              <a:sym typeface="Arial" charset="0"/>
            </a:endParaRPr>
          </a:p>
          <a:p>
            <a:pPr>
              <a:lnSpc>
                <a:spcPct val="90000"/>
              </a:lnSpc>
              <a:spcBef>
                <a:spcPts val="430"/>
              </a:spcBef>
            </a:pPr>
            <a:r>
              <a:rPr lang="ja-JP" altLang="en-US" dirty="0" smtClean="0">
                <a:solidFill>
                  <a:srgbClr val="000000"/>
                </a:solidFill>
                <a:latin typeface="Arial" charset="0"/>
                <a:ea typeface="MS PGothic" charset="0"/>
                <a:cs typeface="Arial" charset="0"/>
                <a:sym typeface="Arial" charset="0"/>
              </a:rPr>
              <a:t>我们凭借努力赢得了众多奖项和荣誉，</a:t>
            </a:r>
            <a:r>
              <a:rPr lang="zh-CN" altLang="en-US" dirty="0" smtClean="0">
                <a:solidFill>
                  <a:srgbClr val="000000"/>
                </a:solidFill>
                <a:latin typeface="Arial" charset="0"/>
                <a:ea typeface="MS PGothic" charset="0"/>
                <a:cs typeface="Arial" charset="0"/>
                <a:sym typeface="Arial" charset="0"/>
              </a:rPr>
              <a:t>以上</a:t>
            </a:r>
            <a:r>
              <a:rPr lang="ja-JP" altLang="en-US" dirty="0" smtClean="0">
                <a:solidFill>
                  <a:srgbClr val="000000"/>
                </a:solidFill>
                <a:latin typeface="Arial" charset="0"/>
                <a:ea typeface="MS PGothic" charset="0"/>
                <a:cs typeface="Arial" charset="0"/>
                <a:sym typeface="Arial" charset="0"/>
              </a:rPr>
              <a:t>仅是其中的少数几个</a:t>
            </a:r>
            <a:r>
              <a:rPr lang="zh-CN" altLang="en-US" dirty="0" smtClean="0">
                <a:solidFill>
                  <a:srgbClr val="000000"/>
                </a:solidFill>
                <a:latin typeface="Arial" charset="0"/>
                <a:ea typeface="MS PGothic" charset="0"/>
                <a:cs typeface="Arial" charset="0"/>
                <a:sym typeface="Arial" charset="0"/>
              </a:rPr>
              <a:t>例子</a:t>
            </a:r>
            <a:r>
              <a:rPr lang="ja-JP" altLang="en-US" dirty="0" smtClean="0">
                <a:solidFill>
                  <a:srgbClr val="000000"/>
                </a:solidFill>
                <a:latin typeface="Arial" charset="0"/>
                <a:ea typeface="MS PGothic" charset="0"/>
                <a:cs typeface="Arial" charset="0"/>
                <a:sym typeface="Arial" charset="0"/>
              </a:rPr>
              <a:t>。这些事实表明我们正沿着正确的道路顺利前行，但检验成功的唯一基准是是否满足了我们对卓越和一流表现的高标准。</a:t>
            </a:r>
            <a:r>
              <a:rPr lang="en-US" altLang="ja-JP" dirty="0" smtClean="0">
                <a:solidFill>
                  <a:srgbClr val="000000"/>
                </a:solidFill>
                <a:latin typeface="Arial" charset="0"/>
                <a:ea typeface="MS PGothic" charset="0"/>
                <a:cs typeface="Arial" charset="0"/>
                <a:sym typeface="Arial" charset="0"/>
              </a:rPr>
              <a:t>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562F09D-9F99-447D-B4B2-BCD7E171146D}" type="slidenum">
              <a:rPr lang="en-US" altLang="zh-CN" smtClean="0">
                <a:latin typeface="Arial" pitchFamily="34" charset="0"/>
                <a:cs typeface="Arial" pitchFamily="34" charset="0"/>
              </a:rPr>
              <a:pPr eaLnBrk="1" hangingPunct="1">
                <a:spcBef>
                  <a:spcPct val="0"/>
                </a:spcBef>
              </a:pPr>
              <a:t>9</a:t>
            </a:fld>
            <a:endParaRPr lang="en-US" altLang="zh-CN" smtClean="0">
              <a:latin typeface="Arial" pitchFamily="34" charset="0"/>
              <a:cs typeface="Arial" pitchFamily="34" charset="0"/>
            </a:endParaRPr>
          </a:p>
        </p:txBody>
      </p:sp>
    </p:spTree>
    <p:extLst>
      <p:ext uri="{BB962C8B-B14F-4D97-AF65-F5344CB8AC3E}">
        <p14:creationId xmlns:p14="http://schemas.microsoft.com/office/powerpoint/2010/main" val="183757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xfrm>
            <a:off x="680562" y="4721185"/>
            <a:ext cx="5444490" cy="45969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zh-CN"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67D67D8-8CBE-4A74-AB81-BAF33A75C256}" type="slidenum">
              <a:rPr lang="en-US" altLang="zh-CN">
                <a:latin typeface="Arial" pitchFamily="34" charset="0"/>
                <a:cs typeface="Arial" pitchFamily="34" charset="0"/>
              </a:rPr>
              <a:pPr>
                <a:spcBef>
                  <a:spcPct val="0"/>
                </a:spcBef>
              </a:pPr>
              <a:t>18</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173102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8674" name="Notes Placeholder 2"/>
          <p:cNvSpPr>
            <a:spLocks noGrp="1" noRot="1" noChangeAspect="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28675" name="Slide Image 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75044838"/>
      </p:ext>
    </p:extLst>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smtClean="0"/>
              <a:t>Xylem</a:t>
            </a:r>
            <a:r>
              <a:rPr lang="zh-CN" altLang="zh-CN" b="1" smtClean="0"/>
              <a:t>标志</a:t>
            </a:r>
            <a:endParaRPr lang="zh-CN" altLang="zh-CN" smtClean="0"/>
          </a:p>
          <a:p>
            <a:r>
              <a:rPr lang="zh-CN" altLang="zh-CN" smtClean="0"/>
              <a:t>这是</a:t>
            </a:r>
            <a:r>
              <a:rPr lang="en-US" altLang="zh-CN" smtClean="0"/>
              <a:t>Xylem</a:t>
            </a:r>
            <a:r>
              <a:rPr lang="zh-CN" altLang="zh-CN" smtClean="0"/>
              <a:t>。</a:t>
            </a:r>
          </a:p>
          <a:p>
            <a:r>
              <a:rPr lang="zh-CN" altLang="zh-CN" smtClean="0"/>
              <a:t>我们是一家以水为中心的公司。</a:t>
            </a:r>
          </a:p>
          <a:p>
            <a:r>
              <a:rPr lang="zh-CN" altLang="zh-CN" smtClean="0"/>
              <a:t>在应对全球水资源缺乏挑战的行动中，我们发挥着至关重要的作用。</a:t>
            </a:r>
          </a:p>
          <a:p>
            <a:r>
              <a:rPr lang="zh-CN" altLang="zh-CN" smtClean="0"/>
              <a:t>这是一项重要的和令人兴奋的事业，我们</a:t>
            </a:r>
            <a:r>
              <a:rPr lang="zh-CN" altLang="en-US" smtClean="0"/>
              <a:t>作为最适合的公司在适合</a:t>
            </a:r>
            <a:r>
              <a:rPr lang="zh-CN" altLang="zh-CN" smtClean="0"/>
              <a:t>的时间</a:t>
            </a:r>
            <a:r>
              <a:rPr lang="zh-CN" altLang="en-US" smtClean="0"/>
              <a:t>倡导这一领域</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836E651-969D-4586-8198-F977BC9AB3B6}" type="slidenum">
              <a:rPr lang="en-US" altLang="zh-CN">
                <a:latin typeface="Arial" pitchFamily="34" charset="0"/>
                <a:cs typeface="Arial" pitchFamily="34" charset="0"/>
              </a:rPr>
              <a:pPr>
                <a:spcBef>
                  <a:spcPct val="0"/>
                </a:spcBef>
              </a:pPr>
              <a:t>22</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3080508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qua">
    <p:spTree>
      <p:nvGrpSpPr>
        <p:cNvPr id="1" name=""/>
        <p:cNvGrpSpPr/>
        <p:nvPr/>
      </p:nvGrpSpPr>
      <p:grpSpPr>
        <a:xfrm>
          <a:off x="0" y="0"/>
          <a:ext cx="0" cy="0"/>
          <a:chOff x="0" y="0"/>
          <a:chExt cx="0" cy="0"/>
        </a:xfrm>
      </p:grpSpPr>
      <p:pic>
        <p:nvPicPr>
          <p:cNvPr id="6" name="Picture 9" descr="Xylem_blue_aqu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Xylem_tag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373063"/>
            <a:ext cx="19462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Xylem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9300" y="344488"/>
            <a:ext cx="1527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9144000"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3172"/>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64350"/>
            <a:ext cx="7772400" cy="316522"/>
          </a:xfrm>
        </p:spPr>
        <p:txBody>
          <a:bodyPr/>
          <a:lstStyle>
            <a:lvl1pPr marL="0" indent="0" algn="l">
              <a:buNone/>
              <a:defRPr sz="14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
        <p:nvSpPr>
          <p:cNvPr id="11" name="Date Placeholder 14"/>
          <p:cNvSpPr>
            <a:spLocks noGrp="1"/>
          </p:cNvSpPr>
          <p:nvPr>
            <p:ph type="dt" sz="half" idx="12"/>
          </p:nvPr>
        </p:nvSpPr>
        <p:spPr>
          <a:xfrm>
            <a:off x="601663" y="3951288"/>
            <a:ext cx="3389312" cy="893762"/>
          </a:xfrm>
          <a:prstGeom prst="rect">
            <a:avLst/>
          </a:prstGeom>
        </p:spPr>
        <p:txBody>
          <a:bodyPr/>
          <a:lstStyle>
            <a:lvl1pPr>
              <a:defRPr sz="2000">
                <a:solidFill>
                  <a:schemeClr val="bg1"/>
                </a:solidFill>
                <a:latin typeface="AvenirNext LT Com Regular" pitchFamily="34" charset="0"/>
              </a:defRPr>
            </a:lvl1pPr>
          </a:lstStyle>
          <a:p>
            <a:pPr>
              <a:defRPr/>
            </a:pPr>
            <a:endParaRPr lang="en-US"/>
          </a:p>
        </p:txBody>
      </p:sp>
    </p:spTree>
    <p:extLst>
      <p:ext uri="{BB962C8B-B14F-4D97-AF65-F5344CB8AC3E}">
        <p14:creationId xmlns:p14="http://schemas.microsoft.com/office/powerpoint/2010/main" val="372324866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90092646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Blue Aqua">
    <p:spTree>
      <p:nvGrpSpPr>
        <p:cNvPr id="1" name=""/>
        <p:cNvGrpSpPr/>
        <p:nvPr/>
      </p:nvGrpSpPr>
      <p:grpSpPr>
        <a:xfrm>
          <a:off x="0" y="0"/>
          <a:ext cx="0" cy="0"/>
          <a:chOff x="0" y="0"/>
          <a:chExt cx="0" cy="0"/>
        </a:xfrm>
      </p:grpSpPr>
      <p:pic>
        <p:nvPicPr>
          <p:cNvPr id="7" name="Picture 9" descr="Xylem_blue_aqu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Xylem_tag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373063"/>
            <a:ext cx="19462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Xylem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0238" y="344488"/>
            <a:ext cx="1646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3507153"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12" name="Picture Placeholder 8"/>
          <p:cNvSpPr>
            <a:spLocks noGrp="1"/>
          </p:cNvSpPr>
          <p:nvPr>
            <p:ph type="pic" sz="quarter" idx="12"/>
          </p:nvPr>
        </p:nvSpPr>
        <p:spPr>
          <a:xfrm>
            <a:off x="3507155" y="3106616"/>
            <a:ext cx="5636847" cy="2036885"/>
          </a:xfrm>
          <a:solidFill>
            <a:schemeClr val="tx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2749"/>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63774"/>
            <a:ext cx="7772400" cy="316522"/>
          </a:xfrm>
        </p:spPr>
        <p:txBody>
          <a:bodyPr/>
          <a:lstStyle>
            <a:lvl1pPr marL="0" indent="0" algn="l">
              <a:buNone/>
              <a:defRPr sz="14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extLst>
      <p:ext uri="{BB962C8B-B14F-4D97-AF65-F5344CB8AC3E}">
        <p14:creationId xmlns:p14="http://schemas.microsoft.com/office/powerpoint/2010/main" val="2020772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qua">
    <p:spTree>
      <p:nvGrpSpPr>
        <p:cNvPr id="1" name=""/>
        <p:cNvGrpSpPr/>
        <p:nvPr/>
      </p:nvGrpSpPr>
      <p:grpSpPr>
        <a:xfrm>
          <a:off x="0" y="0"/>
          <a:ext cx="0" cy="0"/>
          <a:chOff x="0" y="0"/>
          <a:chExt cx="0" cy="0"/>
        </a:xfrm>
      </p:grpSpPr>
      <p:pic>
        <p:nvPicPr>
          <p:cNvPr id="6" name="Picture 9"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Xylem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0238" y="344488"/>
            <a:ext cx="1646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9144000"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3172"/>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18720"/>
            <a:ext cx="7772400" cy="316522"/>
          </a:xfrm>
        </p:spPr>
        <p:txBody>
          <a:bodyPr/>
          <a:lstStyle>
            <a:lvl1pPr marL="0" indent="0" algn="l">
              <a:buNone/>
              <a:defRPr sz="18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extLst>
      <p:ext uri="{BB962C8B-B14F-4D97-AF65-F5344CB8AC3E}">
        <p14:creationId xmlns:p14="http://schemas.microsoft.com/office/powerpoint/2010/main" val="74527271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2 Blue Aqua">
    <p:spTree>
      <p:nvGrpSpPr>
        <p:cNvPr id="1" name=""/>
        <p:cNvGrpSpPr/>
        <p:nvPr/>
      </p:nvGrpSpPr>
      <p:grpSpPr>
        <a:xfrm>
          <a:off x="0" y="0"/>
          <a:ext cx="0" cy="0"/>
          <a:chOff x="0" y="0"/>
          <a:chExt cx="0" cy="0"/>
        </a:xfrm>
      </p:grpSpPr>
      <p:pic>
        <p:nvPicPr>
          <p:cNvPr id="7" name="Picture 9"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Xylem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0238" y="344488"/>
            <a:ext cx="1646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3507153"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12" name="Picture Placeholder 8"/>
          <p:cNvSpPr>
            <a:spLocks noGrp="1"/>
          </p:cNvSpPr>
          <p:nvPr>
            <p:ph type="pic" sz="quarter" idx="12"/>
          </p:nvPr>
        </p:nvSpPr>
        <p:spPr>
          <a:xfrm>
            <a:off x="3507155" y="3106616"/>
            <a:ext cx="5636847" cy="2036885"/>
          </a:xfrm>
          <a:solidFill>
            <a:schemeClr val="tx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2749"/>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18144"/>
            <a:ext cx="7772400" cy="316522"/>
          </a:xfrm>
        </p:spPr>
        <p:txBody>
          <a:bodyPr/>
          <a:lstStyle>
            <a:lvl1pPr marL="0" indent="0" algn="l">
              <a:buNone/>
              <a:defRPr sz="18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extLst>
      <p:ext uri="{BB962C8B-B14F-4D97-AF65-F5344CB8AC3E}">
        <p14:creationId xmlns:p14="http://schemas.microsoft.com/office/powerpoint/2010/main" val="390441781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506538" y="4738688"/>
            <a:ext cx="2895600" cy="274637"/>
          </a:xfrm>
          <a:prstGeom prst="rect">
            <a:avLst/>
          </a:prstGeom>
        </p:spPr>
        <p:txBody>
          <a:bodyPr/>
          <a:lstStyle/>
          <a:p>
            <a:pPr>
              <a:defRPr/>
            </a:pPr>
            <a:r>
              <a:rPr lang="en-US" altLang="en-US" smtClean="0"/>
              <a:t>For external use. Published in Oct 2018.</a:t>
            </a:r>
            <a:endParaRPr lang="en-US" altLang="en-US" dirty="0"/>
          </a:p>
        </p:txBody>
      </p:sp>
      <p:sp>
        <p:nvSpPr>
          <p:cNvPr id="3" name="Slide Number Placeholder 2"/>
          <p:cNvSpPr>
            <a:spLocks noGrp="1"/>
          </p:cNvSpPr>
          <p:nvPr>
            <p:ph type="sldNum" sz="quarter" idx="11"/>
          </p:nvPr>
        </p:nvSpPr>
        <p:spPr>
          <a:xfrm>
            <a:off x="457200" y="4738688"/>
            <a:ext cx="714375" cy="274637"/>
          </a:xfrm>
          <a:prstGeom prst="rect">
            <a:avLst/>
          </a:prstGeom>
        </p:spPr>
        <p:txBody>
          <a:body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425414232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4"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
        <p:nvSpPr>
          <p:cNvPr id="5" name="Title 1"/>
          <p:cNvSpPr>
            <a:spLocks noGrp="1"/>
          </p:cNvSpPr>
          <p:nvPr>
            <p:ph type="title"/>
          </p:nvPr>
        </p:nvSpPr>
        <p:spPr>
          <a:xfrm>
            <a:off x="177799" y="31900"/>
            <a:ext cx="8966201" cy="471488"/>
          </a:xfrm>
        </p:spPr>
        <p:txBody>
          <a:bodyPr/>
          <a:lstStyle>
            <a:lvl1pPr>
              <a:defRPr sz="2400">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9519342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799" y="1"/>
            <a:ext cx="8966201" cy="471488"/>
          </a:xfrm>
        </p:spPr>
        <p:txBody>
          <a:bodyPr/>
          <a:lstStyle>
            <a:lvl1pPr>
              <a:defRPr sz="2400">
                <a:latin typeface="黑体" panose="02010609060101010101" pitchFamily="49" charset="-122"/>
                <a:ea typeface="黑体" panose="02010609060101010101" pitchFamily="49"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7"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12814340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59828"/>
            <a:ext cx="4691185" cy="3260482"/>
          </a:xfrm>
        </p:spPr>
        <p:txBody>
          <a:bodyPr/>
          <a:lstStyle>
            <a:lvl1pPr>
              <a:defRPr>
                <a:latin typeface="AvenirNext LT Com Regular" pitchFamily="34" charset="0"/>
              </a:defRPr>
            </a:lvl1pPr>
            <a:lvl2pPr>
              <a:defRPr>
                <a:latin typeface="AvenirNext LT Com Regular" pitchFamily="34" charset="0"/>
              </a:defRPr>
            </a:lvl2pPr>
            <a:lvl3pPr>
              <a:defRPr>
                <a:latin typeface="AvenirNext LT Com Regular" pitchFamily="34" charset="0"/>
              </a:defRPr>
            </a:lvl3pPr>
            <a:lvl4pPr>
              <a:defRPr>
                <a:latin typeface="AvenirNext LT Com Regular" pitchFamily="34" charset="0"/>
              </a:defRPr>
            </a:lvl4pPr>
            <a:lvl5pPr>
              <a:defRPr>
                <a:latin typeface="AvenirNext LT Com Regular"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3"/>
          </p:nvPr>
        </p:nvSpPr>
        <p:spPr>
          <a:xfrm>
            <a:off x="5402266" y="1047387"/>
            <a:ext cx="3351593" cy="2778583"/>
          </a:xfrm>
          <a:solidFill>
            <a:schemeClr val="bg2">
              <a:lumMod val="20000"/>
              <a:lumOff val="80000"/>
            </a:schemeClr>
          </a:solidFill>
        </p:spPr>
        <p:txBody>
          <a:bodyPr rtlCol="0">
            <a:noAutofit/>
          </a:bodyPr>
          <a:lstStyle>
            <a:lvl1pPr>
              <a:defRPr>
                <a:latin typeface="AvenirNext LT Com Regular" pitchFamily="34" charset="0"/>
              </a:defRPr>
            </a:lvl1pPr>
          </a:lstStyle>
          <a:p>
            <a:pPr lvl="0"/>
            <a:r>
              <a:rPr lang="en-US" noProof="0" dirty="0" smtClean="0"/>
              <a:t>Click icon to add picture</a:t>
            </a:r>
            <a:endParaRPr lang="en-US" noProof="0" dirty="0"/>
          </a:p>
        </p:txBody>
      </p:sp>
      <p:sp>
        <p:nvSpPr>
          <p:cNvPr id="8" name="Title 1"/>
          <p:cNvSpPr>
            <a:spLocks noGrp="1"/>
          </p:cNvSpPr>
          <p:nvPr>
            <p:ph type="title"/>
          </p:nvPr>
        </p:nvSpPr>
        <p:spPr>
          <a:xfrm>
            <a:off x="177799" y="1"/>
            <a:ext cx="8966201" cy="471488"/>
          </a:xfrm>
        </p:spPr>
        <p:txBody>
          <a:bodyPr/>
          <a:lstStyle>
            <a:lvl1pPr>
              <a:defRPr sz="2400">
                <a:latin typeface="黑体" panose="02010609060101010101" pitchFamily="49" charset="-122"/>
                <a:ea typeface="黑体" panose="02010609060101010101" pitchFamily="49" charset="-122"/>
              </a:defRPr>
            </a:lvl1pPr>
          </a:lstStyle>
          <a:p>
            <a:r>
              <a:rPr lang="en-US" dirty="0" smtClean="0"/>
              <a:t>Click to edit Master title style</a:t>
            </a:r>
            <a:endParaRPr lang="en-US" dirty="0"/>
          </a:p>
        </p:txBody>
      </p:sp>
      <p:sp>
        <p:nvSpPr>
          <p:cNvPr id="9"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10"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175210768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52501"/>
            <a:ext cx="4847492" cy="3268266"/>
          </a:xfrm>
        </p:spPr>
        <p:txBody>
          <a:bodyPr/>
          <a:lstStyle>
            <a:lvl1pPr>
              <a:defRPr sz="2000">
                <a:latin typeface="AvenirNext LT Com Regular" pitchFamily="34" charset="0"/>
              </a:defRPr>
            </a:lvl1pPr>
            <a:lvl2pPr>
              <a:defRPr sz="1800">
                <a:latin typeface="AvenirNext LT Com Regular" pitchFamily="34" charset="0"/>
              </a:defRPr>
            </a:lvl2pPr>
            <a:lvl3pPr>
              <a:defRPr sz="1800">
                <a:latin typeface="AvenirNext LT Com Regular" pitchFamily="34" charset="0"/>
              </a:defRPr>
            </a:lvl3pPr>
            <a:lvl4pPr>
              <a:defRPr sz="1800">
                <a:latin typeface="AvenirNext LT Com Regular" pitchFamily="34" charset="0"/>
              </a:defRPr>
            </a:lvl4pPr>
            <a:lvl5pPr>
              <a:defRPr sz="1800">
                <a:latin typeface="AvenirNext LT Com Regular"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861541" y="952501"/>
            <a:ext cx="2825261" cy="3268267"/>
          </a:xfrm>
        </p:spPr>
        <p:txBody>
          <a:bodyPr/>
          <a:lstStyle>
            <a:lvl1pPr>
              <a:defRPr sz="2200">
                <a:latin typeface="AvenirNext LT Com Regular" pitchFamily="34" charset="0"/>
              </a:defRPr>
            </a:lvl1pPr>
            <a:lvl2pPr>
              <a:defRPr sz="1800">
                <a:latin typeface="AvenirNext LT Com Regular" pitchFamily="34" charset="0"/>
              </a:defRPr>
            </a:lvl2pPr>
            <a:lvl3pPr>
              <a:defRPr sz="1800">
                <a:latin typeface="AvenirNext LT Com Regular" pitchFamily="34" charset="0"/>
              </a:defRPr>
            </a:lvl3pPr>
            <a:lvl4pPr>
              <a:defRPr sz="1800">
                <a:latin typeface="AvenirNext LT Com Regular" pitchFamily="34" charset="0"/>
              </a:defRPr>
            </a:lvl4pPr>
            <a:lvl5pPr>
              <a:defRPr sz="1800">
                <a:latin typeface="AvenirNext LT Com Regular"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177799" y="1"/>
            <a:ext cx="8966201" cy="471488"/>
          </a:xfrm>
        </p:spPr>
        <p:txBody>
          <a:bodyPr/>
          <a:lstStyle>
            <a:lvl1pPr>
              <a:defRPr sz="2400">
                <a:latin typeface="黑体" panose="02010609060101010101" pitchFamily="49" charset="-122"/>
                <a:ea typeface="黑体" panose="02010609060101010101" pitchFamily="49" charset="-122"/>
              </a:defRPr>
            </a:lvl1pPr>
          </a:lstStyle>
          <a:p>
            <a:r>
              <a:rPr lang="en-US" dirty="0" smtClean="0"/>
              <a:t>Click to edit Master title style</a:t>
            </a:r>
            <a:endParaRPr lang="en-US" dirty="0"/>
          </a:p>
        </p:txBody>
      </p:sp>
      <p:sp>
        <p:nvSpPr>
          <p:cNvPr id="8"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9"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23651235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footer5.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4416425"/>
            <a:ext cx="91440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06375"/>
            <a:ext cx="8229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zh-CN" smtClean="0"/>
              <a:t>Click to edit Master title style</a:t>
            </a:r>
          </a:p>
        </p:txBody>
      </p:sp>
      <p:sp>
        <p:nvSpPr>
          <p:cNvPr id="1028" name="Text Placeholder 2"/>
          <p:cNvSpPr>
            <a:spLocks noGrp="1"/>
          </p:cNvSpPr>
          <p:nvPr>
            <p:ph type="body" idx="1"/>
          </p:nvPr>
        </p:nvSpPr>
        <p:spPr bwMode="auto">
          <a:xfrm>
            <a:off x="457200" y="960438"/>
            <a:ext cx="8229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 name="Footer Placeholder 2"/>
          <p:cNvSpPr>
            <a:spLocks noGrp="1"/>
          </p:cNvSpPr>
          <p:nvPr>
            <p:ph type="ftr" sz="quarter" idx="3"/>
          </p:nvPr>
        </p:nvSpPr>
        <p:spPr>
          <a:xfrm>
            <a:off x="1230080" y="4855651"/>
            <a:ext cx="3343508" cy="274637"/>
          </a:xfrm>
          <a:prstGeom prst="rect">
            <a:avLst/>
          </a:prstGeom>
        </p:spPr>
        <p:txBody>
          <a:bodyPr/>
          <a:lstStyle>
            <a:lvl1pPr>
              <a:defRPr sz="1200">
                <a:solidFill>
                  <a:schemeClr val="bg1">
                    <a:lumMod val="65000"/>
                  </a:schemeClr>
                </a:solidFill>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8" name="Slide Number Placeholder 3"/>
          <p:cNvSpPr>
            <a:spLocks noGrp="1"/>
          </p:cNvSpPr>
          <p:nvPr>
            <p:ph type="sldNum" sz="quarter" idx="4"/>
          </p:nvPr>
        </p:nvSpPr>
        <p:spPr>
          <a:xfrm>
            <a:off x="180742" y="4855651"/>
            <a:ext cx="714375" cy="274637"/>
          </a:xfrm>
          <a:prstGeom prst="rect">
            <a:avLst/>
          </a:prstGeom>
        </p:spPr>
        <p:txBody>
          <a:bodyPr/>
          <a:lstStyle>
            <a:lvl1pPr>
              <a:defRPr sz="1200">
                <a:solidFill>
                  <a:schemeClr val="bg1">
                    <a:lumMod val="65000"/>
                  </a:schemeClr>
                </a:solidFill>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9" r:id="rId10"/>
  </p:sldLayoutIdLst>
  <p:transition spd="slow">
    <p:wipe/>
  </p:transition>
  <p:hf hdr="0" dt="0"/>
  <p:txStyles>
    <p:titleStyle>
      <a:lvl1pPr algn="l" defTabSz="457200" rtl="0" eaLnBrk="0" fontAlgn="base" hangingPunct="0">
        <a:spcBef>
          <a:spcPct val="0"/>
        </a:spcBef>
        <a:spcAft>
          <a:spcPct val="0"/>
        </a:spcAft>
        <a:defRPr sz="3000" b="1" kern="1200">
          <a:solidFill>
            <a:schemeClr val="bg2"/>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2pPr>
      <a:lvl3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3pPr>
      <a:lvl4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4pPr>
      <a:lvl5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5pPr>
      <a:lvl6pPr marL="457200" algn="l" defTabSz="457200" rtl="0" fontAlgn="base">
        <a:spcBef>
          <a:spcPct val="0"/>
        </a:spcBef>
        <a:spcAft>
          <a:spcPct val="0"/>
        </a:spcAft>
        <a:defRPr sz="3000" b="1">
          <a:solidFill>
            <a:schemeClr val="bg2"/>
          </a:solidFill>
          <a:latin typeface="AvenirNext LT Com Regular"/>
          <a:cs typeface="Arial" pitchFamily="34" charset="0"/>
        </a:defRPr>
      </a:lvl6pPr>
      <a:lvl7pPr marL="914400" algn="l" defTabSz="457200" rtl="0" fontAlgn="base">
        <a:spcBef>
          <a:spcPct val="0"/>
        </a:spcBef>
        <a:spcAft>
          <a:spcPct val="0"/>
        </a:spcAft>
        <a:defRPr sz="3000" b="1">
          <a:solidFill>
            <a:schemeClr val="bg2"/>
          </a:solidFill>
          <a:latin typeface="AvenirNext LT Com Regular"/>
          <a:cs typeface="Arial" pitchFamily="34" charset="0"/>
        </a:defRPr>
      </a:lvl7pPr>
      <a:lvl8pPr marL="1371600" algn="l" defTabSz="457200" rtl="0" fontAlgn="base">
        <a:spcBef>
          <a:spcPct val="0"/>
        </a:spcBef>
        <a:spcAft>
          <a:spcPct val="0"/>
        </a:spcAft>
        <a:defRPr sz="3000" b="1">
          <a:solidFill>
            <a:schemeClr val="bg2"/>
          </a:solidFill>
          <a:latin typeface="AvenirNext LT Com Regular"/>
          <a:cs typeface="Arial" pitchFamily="34" charset="0"/>
        </a:defRPr>
      </a:lvl8pPr>
      <a:lvl9pPr marL="1828800" algn="l" defTabSz="457200" rtl="0" fontAlgn="base">
        <a:spcBef>
          <a:spcPct val="0"/>
        </a:spcBef>
        <a:spcAft>
          <a:spcPct val="0"/>
        </a:spcAft>
        <a:defRPr sz="3000" b="1">
          <a:solidFill>
            <a:schemeClr val="bg2"/>
          </a:solidFill>
          <a:latin typeface="AvenirNext LT Com Regular"/>
          <a:cs typeface="Arial" pitchFamily="34" charset="0"/>
        </a:defRPr>
      </a:lvl9pPr>
    </p:titleStyle>
    <p:bodyStyle>
      <a:lvl1pPr marL="342900" indent="-342900" algn="l" defTabSz="457200" rtl="0" eaLnBrk="0" fontAlgn="base" hangingPunct="0">
        <a:spcBef>
          <a:spcPct val="0"/>
        </a:spcBef>
        <a:spcAft>
          <a:spcPct val="0"/>
        </a:spcAft>
        <a:buClr>
          <a:schemeClr val="bg2"/>
        </a:buClr>
        <a:buFont typeface="Arial" pitchFamily="34" charset="0"/>
        <a:defRPr sz="2200" kern="1200">
          <a:solidFill>
            <a:schemeClr val="bg2"/>
          </a:solidFill>
          <a:latin typeface="Arial" pitchFamily="34" charset="0"/>
          <a:ea typeface="Arial" charset="0"/>
          <a:cs typeface="Arial"/>
        </a:defRPr>
      </a:lvl1pPr>
      <a:lvl2pPr marL="119063" indent="-119063" algn="l" defTabSz="457200" rtl="0" eaLnBrk="0" fontAlgn="base" hangingPunct="0">
        <a:spcBef>
          <a:spcPct val="0"/>
        </a:spcBef>
        <a:spcAft>
          <a:spcPct val="0"/>
        </a:spcAft>
        <a:buClr>
          <a:schemeClr val="bg2"/>
        </a:buClr>
        <a:buFont typeface="Arial" pitchFamily="34" charset="0"/>
        <a:buChar char="•"/>
        <a:defRPr kern="1200">
          <a:solidFill>
            <a:schemeClr val="tx1"/>
          </a:solidFill>
          <a:latin typeface="Arial" pitchFamily="34" charset="0"/>
          <a:ea typeface="Arial" charset="0"/>
          <a:cs typeface="Arial"/>
        </a:defRPr>
      </a:lvl2pPr>
      <a:lvl3pPr marL="282575" indent="-168275" algn="l" defTabSz="457200" rtl="0" eaLnBrk="0" fontAlgn="base" hangingPunct="0">
        <a:spcBef>
          <a:spcPct val="0"/>
        </a:spcBef>
        <a:spcAft>
          <a:spcPct val="0"/>
        </a:spcAft>
        <a:buFont typeface="Lucida Grande"/>
        <a:buChar char="-"/>
        <a:defRPr kern="1200">
          <a:solidFill>
            <a:schemeClr val="tx1"/>
          </a:solidFill>
          <a:latin typeface="Arial" pitchFamily="34" charset="0"/>
          <a:ea typeface="Arial" charset="0"/>
          <a:cs typeface="Arial"/>
        </a:defRPr>
      </a:lvl3pPr>
      <a:lvl4pPr marL="458788" indent="-171450" algn="l" defTabSz="457200" rtl="0" eaLnBrk="0" fontAlgn="base" hangingPunct="0">
        <a:spcBef>
          <a:spcPct val="0"/>
        </a:spcBef>
        <a:spcAft>
          <a:spcPct val="0"/>
        </a:spcAft>
        <a:buFont typeface="Lucida Grande"/>
        <a:buChar char="-"/>
        <a:defRPr sz="1600" kern="1200">
          <a:solidFill>
            <a:schemeClr val="tx1"/>
          </a:solidFill>
          <a:latin typeface="Arial" pitchFamily="34" charset="0"/>
          <a:ea typeface="Arial" charset="0"/>
          <a:cs typeface="Arial"/>
        </a:defRPr>
      </a:lvl4pPr>
      <a:lvl5pPr marL="625475" indent="-166688" algn="l" defTabSz="457200" rtl="0" eaLnBrk="0" fontAlgn="base" hangingPunct="0">
        <a:spcBef>
          <a:spcPct val="0"/>
        </a:spcBef>
        <a:spcAft>
          <a:spcPct val="0"/>
        </a:spcAft>
        <a:buFont typeface="Lucida Grande"/>
        <a:buChar char="-"/>
        <a:defRPr kern="1200">
          <a:solidFill>
            <a:schemeClr val="tx1"/>
          </a:solidFill>
          <a:latin typeface="Arial" pitchFamily="34" charset="0"/>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diagramLayout" Target="../diagrams/layout1.xml"/><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diagramData" Target="../diagrams/data1.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68.png"/><Relationship Id="rId5" Type="http://schemas.openxmlformats.org/officeDocument/2006/relationships/diagramColors" Target="../diagrams/colors1.xml"/><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diagramQuickStyle" Target="../diagrams/quickStyle1.xml"/><Relationship Id="rId9" Type="http://schemas.openxmlformats.org/officeDocument/2006/relationships/image" Target="../media/image66.png"/><Relationship Id="rId14"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emf"/><Relationship Id="rId18" Type="http://schemas.openxmlformats.org/officeDocument/2006/relationships/image" Target="../media/image93.emf"/><Relationship Id="rId3" Type="http://schemas.openxmlformats.org/officeDocument/2006/relationships/image" Target="../media/image78.emf"/><Relationship Id="rId7" Type="http://schemas.openxmlformats.org/officeDocument/2006/relationships/image" Target="../media/image82.emf"/><Relationship Id="rId12" Type="http://schemas.openxmlformats.org/officeDocument/2006/relationships/image" Target="../media/image87.emf"/><Relationship Id="rId17" Type="http://schemas.openxmlformats.org/officeDocument/2006/relationships/image" Target="../media/image92.emf"/><Relationship Id="rId2" Type="http://schemas.openxmlformats.org/officeDocument/2006/relationships/notesSlide" Target="../notesSlides/notesSlide6.xml"/><Relationship Id="rId16" Type="http://schemas.openxmlformats.org/officeDocument/2006/relationships/image" Target="../media/image91.emf"/><Relationship Id="rId20" Type="http://schemas.openxmlformats.org/officeDocument/2006/relationships/image" Target="../media/image95.emf"/><Relationship Id="rId1" Type="http://schemas.openxmlformats.org/officeDocument/2006/relationships/slideLayout" Target="../slideLayouts/slideLayout6.xml"/><Relationship Id="rId6" Type="http://schemas.openxmlformats.org/officeDocument/2006/relationships/image" Target="../media/image81.emf"/><Relationship Id="rId11" Type="http://schemas.openxmlformats.org/officeDocument/2006/relationships/image" Target="../media/image86.emf"/><Relationship Id="rId5" Type="http://schemas.openxmlformats.org/officeDocument/2006/relationships/image" Target="../media/image80.emf"/><Relationship Id="rId15" Type="http://schemas.openxmlformats.org/officeDocument/2006/relationships/image" Target="../media/image90.emf"/><Relationship Id="rId10" Type="http://schemas.openxmlformats.org/officeDocument/2006/relationships/image" Target="../media/image85.emf"/><Relationship Id="rId19" Type="http://schemas.openxmlformats.org/officeDocument/2006/relationships/image" Target="../media/image94.emf"/><Relationship Id="rId4" Type="http://schemas.openxmlformats.org/officeDocument/2006/relationships/image" Target="../media/image79.emf"/><Relationship Id="rId9" Type="http://schemas.openxmlformats.org/officeDocument/2006/relationships/image" Target="../media/image84.emf"/><Relationship Id="rId14" Type="http://schemas.openxmlformats.org/officeDocument/2006/relationships/image" Target="../media/image89.emf"/></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jpg"/><Relationship Id="rId17" Type="http://schemas.openxmlformats.org/officeDocument/2006/relationships/image" Target="../media/image119.png"/><Relationship Id="rId2" Type="http://schemas.openxmlformats.org/officeDocument/2006/relationships/hyperlink" Target="http://images.google.com/imgres?imgurl=http://www.infobarrel.com/media/image/280.gif&amp;imgrefurl=http://www.infobarrel.com/Media/Coca-Cola_Logo&amp;usg=__4UdDKj6uwgVKvUSG4cD_QGYU6PI=&amp;h=413&amp;w=1181&amp;sz=111&amp;hl=en&amp;start=3&amp;tbnid=a6ooWxz0gnfccM:&amp;tbnh=52&amp;tbnw=150&amp;prev=/images?q%3Dcoca%2Bcola%2Blogo%26gbv%3D2%26hl%3Den" TargetMode="External"/><Relationship Id="rId16" Type="http://schemas.openxmlformats.org/officeDocument/2006/relationships/image" Target="../media/image118.jpg"/><Relationship Id="rId1" Type="http://schemas.openxmlformats.org/officeDocument/2006/relationships/slideLayout" Target="../slideLayouts/slideLayout6.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png"/><Relationship Id="rId15" Type="http://schemas.openxmlformats.org/officeDocument/2006/relationships/image" Target="../media/image117.jp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png"/><Relationship Id="rId1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5.xml"/><Relationship Id="rId16"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lue_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03563"/>
            <a:ext cx="91440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3"/>
          <p:cNvSpPr>
            <a:spLocks noGrp="1"/>
          </p:cNvSpPr>
          <p:nvPr>
            <p:ph type="ctrTitle"/>
          </p:nvPr>
        </p:nvSpPr>
        <p:spPr>
          <a:xfrm>
            <a:off x="449263" y="1327150"/>
            <a:ext cx="7764462" cy="1189038"/>
          </a:xfrm>
        </p:spPr>
        <p:txBody>
          <a:bodyPr/>
          <a:lstStyle/>
          <a:p>
            <a:pPr eaLnBrk="1" hangingPunct="1"/>
            <a:r>
              <a:rPr lang="zh-CN" altLang="en-US" dirty="0">
                <a:latin typeface="微软雅黑" panose="020B0503020204020204" pitchFamily="34" charset="-122"/>
                <a:ea typeface="微软雅黑" panose="020B0503020204020204" pitchFamily="34" charset="-122"/>
              </a:rPr>
              <a:t>赛莱</a:t>
            </a:r>
            <a:r>
              <a:rPr lang="zh-CN" altLang="en-US" dirty="0" smtClean="0">
                <a:latin typeface="微软雅黑" panose="020B0503020204020204" pitchFamily="34" charset="-122"/>
                <a:ea typeface="微软雅黑" panose="020B0503020204020204" pitchFamily="34" charset="-122"/>
              </a:rPr>
              <a:t>默公司介</a:t>
            </a:r>
            <a:r>
              <a:rPr lang="zh-CN" altLang="en-US" dirty="0">
                <a:latin typeface="微软雅黑" panose="020B0503020204020204" pitchFamily="34" charset="-122"/>
                <a:ea typeface="微软雅黑" panose="020B0503020204020204" pitchFamily="34" charset="-122"/>
              </a:rPr>
              <a:t>绍</a:t>
            </a:r>
            <a:r>
              <a:rPr lang="en-US" altLang="zh-CN" dirty="0" smtClean="0">
                <a:latin typeface="微软雅黑" panose="020B0503020204020204" pitchFamily="34" charset="-122"/>
                <a:ea typeface="微软雅黑" panose="020B0503020204020204" pitchFamily="34" charset="-122"/>
              </a:rPr>
              <a:t/>
            </a:r>
            <a:br>
              <a:rPr lang="en-US" altLang="zh-CN" dirty="0" smtClean="0">
                <a:latin typeface="微软雅黑" panose="020B0503020204020204" pitchFamily="34" charset="-122"/>
                <a:ea typeface="微软雅黑" panose="020B0503020204020204" pitchFamily="34" charset="-122"/>
              </a:rPr>
            </a:br>
            <a:endParaRPr lang="zh-CN" altLang="en-US" sz="2400" dirty="0" smtClean="0">
              <a:latin typeface="微软雅黑" panose="020B0503020204020204" pitchFamily="34" charset="-122"/>
              <a:ea typeface="微软雅黑" panose="020B0503020204020204" pitchFamily="34" charset="-122"/>
            </a:endParaRPr>
          </a:p>
        </p:txBody>
      </p:sp>
      <p:sp>
        <p:nvSpPr>
          <p:cNvPr id="5" name="TextBox 1"/>
          <p:cNvSpPr txBox="1"/>
          <p:nvPr/>
        </p:nvSpPr>
        <p:spPr>
          <a:xfrm>
            <a:off x="507835" y="3299173"/>
            <a:ext cx="1382623" cy="646331"/>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dirty="0" smtClean="0">
                <a:solidFill>
                  <a:schemeClr val="bg1"/>
                </a:solidFill>
                <a:latin typeface="微软雅黑" panose="020B0503020204020204" pitchFamily="34" charset="-122"/>
                <a:ea typeface="微软雅黑" panose="020B0503020204020204" pitchFamily="34" charset="-122"/>
                <a:cs typeface="Arial"/>
              </a:rPr>
              <a:t>杜炯（</a:t>
            </a:r>
            <a:r>
              <a:rPr lang="en-US" altLang="zh-CN" sz="1400" dirty="0" smtClean="0">
                <a:solidFill>
                  <a:schemeClr val="bg1"/>
                </a:solidFill>
                <a:latin typeface="微软雅黑" panose="020B0503020204020204" pitchFamily="34" charset="-122"/>
                <a:ea typeface="微软雅黑" panose="020B0503020204020204" pitchFamily="34" charset="-122"/>
                <a:cs typeface="Arial"/>
              </a:rPr>
              <a:t>Tom Du</a:t>
            </a:r>
            <a:r>
              <a:rPr lang="zh-CN" altLang="en-US" sz="1400" dirty="0" smtClean="0">
                <a:solidFill>
                  <a:schemeClr val="bg1"/>
                </a:solidFill>
                <a:latin typeface="微软雅黑" panose="020B0503020204020204" pitchFamily="34" charset="-122"/>
                <a:ea typeface="微软雅黑" panose="020B0503020204020204" pitchFamily="34" charset="-122"/>
                <a:cs typeface="Arial"/>
              </a:rPr>
              <a:t>）</a:t>
            </a:r>
            <a:endParaRPr lang="en-US" altLang="zh-CN" sz="1400" dirty="0" smtClean="0">
              <a:solidFill>
                <a:schemeClr val="bg1"/>
              </a:solidFill>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sz="1400" dirty="0" smtClean="0">
              <a:solidFill>
                <a:schemeClr val="bg1"/>
              </a:solidFill>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en-US" altLang="zh-CN" sz="1400" dirty="0" smtClean="0">
                <a:solidFill>
                  <a:schemeClr val="bg1"/>
                </a:solidFill>
                <a:latin typeface="微软雅黑" panose="020B0503020204020204" pitchFamily="34" charset="-122"/>
                <a:ea typeface="微软雅黑" panose="020B0503020204020204" pitchFamily="34" charset="-122"/>
                <a:cs typeface="Arial"/>
              </a:rPr>
              <a:t>2019-10-05</a:t>
            </a:r>
            <a:endParaRPr lang="en-US" sz="1400" dirty="0" smtClean="0">
              <a:solidFill>
                <a:schemeClr val="bg1"/>
              </a:solidFill>
              <a:latin typeface="微软雅黑" panose="020B0503020204020204" pitchFamily="34" charset="-122"/>
              <a:ea typeface="微软雅黑" panose="020B0503020204020204" pitchFamily="34" charset="-122"/>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 name="object 62"/>
          <p:cNvSpPr>
            <a:spLocks/>
          </p:cNvSpPr>
          <p:nvPr/>
        </p:nvSpPr>
        <p:spPr bwMode="auto">
          <a:xfrm>
            <a:off x="7400926" y="1065214"/>
            <a:ext cx="1743074" cy="3556838"/>
          </a:xfrm>
          <a:custGeom>
            <a:avLst/>
            <a:gdLst>
              <a:gd name="T0" fmla="*/ 1413158 w 5159375"/>
              <a:gd name="T1" fmla="*/ 0 h 2381250"/>
              <a:gd name="T2" fmla="*/ 0 w 5159375"/>
              <a:gd name="T3" fmla="*/ 0 h 2381250"/>
              <a:gd name="T4" fmla="*/ 0 w 5159375"/>
              <a:gd name="T5" fmla="*/ 6618219 h 2381250"/>
              <a:gd name="T6" fmla="*/ 1413158 w 5159375"/>
              <a:gd name="T7" fmla="*/ 6618219 h 2381250"/>
              <a:gd name="T8" fmla="*/ 1413158 w 5159375"/>
              <a:gd name="T9" fmla="*/ 0 h 2381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9375" h="2381250">
                <a:moveTo>
                  <a:pt x="5158803" y="0"/>
                </a:moveTo>
                <a:lnTo>
                  <a:pt x="0" y="0"/>
                </a:lnTo>
                <a:lnTo>
                  <a:pt x="0" y="2380653"/>
                </a:lnTo>
                <a:lnTo>
                  <a:pt x="5158803" y="2380653"/>
                </a:lnTo>
                <a:lnTo>
                  <a:pt x="5158803" y="0"/>
                </a:lnTo>
                <a:close/>
              </a:path>
            </a:pathLst>
          </a:custGeom>
          <a:solidFill>
            <a:srgbClr val="EEF3F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微软雅黑" panose="020B0503020204020204" pitchFamily="34" charset="-122"/>
              <a:ea typeface="微软雅黑" panose="020B0503020204020204" pitchFamily="34" charset="-122"/>
            </a:endParaRPr>
          </a:p>
        </p:txBody>
      </p:sp>
      <p:grpSp>
        <p:nvGrpSpPr>
          <p:cNvPr id="4" name="组合 40"/>
          <p:cNvGrpSpPr/>
          <p:nvPr/>
        </p:nvGrpSpPr>
        <p:grpSpPr>
          <a:xfrm>
            <a:off x="1933126" y="773707"/>
            <a:ext cx="4890820" cy="4020104"/>
            <a:chOff x="2616232" y="1990829"/>
            <a:chExt cx="5029262" cy="4134065"/>
          </a:xfrm>
          <a:solidFill>
            <a:schemeClr val="bg1">
              <a:lumMod val="75000"/>
            </a:schemeClr>
          </a:solidFill>
        </p:grpSpPr>
        <p:sp>
          <p:nvSpPr>
            <p:cNvPr id="5" name="江西"/>
            <p:cNvSpPr>
              <a:spLocks/>
            </p:cNvSpPr>
            <p:nvPr/>
          </p:nvSpPr>
          <p:spPr bwMode="auto">
            <a:xfrm>
              <a:off x="6102425" y="4743697"/>
              <a:ext cx="485781" cy="647734"/>
            </a:xfrm>
            <a:custGeom>
              <a:avLst/>
              <a:gdLst>
                <a:gd name="T0" fmla="*/ 1131 w 1831"/>
                <a:gd name="T1" fmla="*/ 123 h 2473"/>
                <a:gd name="T2" fmla="*/ 1175 w 1831"/>
                <a:gd name="T3" fmla="*/ 214 h 2473"/>
                <a:gd name="T4" fmla="*/ 1267 w 1831"/>
                <a:gd name="T5" fmla="*/ 107 h 2473"/>
                <a:gd name="T6" fmla="*/ 1330 w 1831"/>
                <a:gd name="T7" fmla="*/ 82 h 2473"/>
                <a:gd name="T8" fmla="*/ 1477 w 1831"/>
                <a:gd name="T9" fmla="*/ 183 h 2473"/>
                <a:gd name="T10" fmla="*/ 1597 w 1831"/>
                <a:gd name="T11" fmla="*/ 186 h 2473"/>
                <a:gd name="T12" fmla="*/ 1697 w 1831"/>
                <a:gd name="T13" fmla="*/ 261 h 2473"/>
                <a:gd name="T14" fmla="*/ 1637 w 1831"/>
                <a:gd name="T15" fmla="*/ 341 h 2473"/>
                <a:gd name="T16" fmla="*/ 1714 w 1831"/>
                <a:gd name="T17" fmla="*/ 445 h 2473"/>
                <a:gd name="T18" fmla="*/ 1786 w 1831"/>
                <a:gd name="T19" fmla="*/ 527 h 2473"/>
                <a:gd name="T20" fmla="*/ 1828 w 1831"/>
                <a:gd name="T21" fmla="*/ 689 h 2473"/>
                <a:gd name="T22" fmla="*/ 1799 w 1831"/>
                <a:gd name="T23" fmla="*/ 789 h 2473"/>
                <a:gd name="T24" fmla="*/ 1703 w 1831"/>
                <a:gd name="T25" fmla="*/ 874 h 2473"/>
                <a:gd name="T26" fmla="*/ 1591 w 1831"/>
                <a:gd name="T27" fmla="*/ 940 h 2473"/>
                <a:gd name="T28" fmla="*/ 1483 w 1831"/>
                <a:gd name="T29" fmla="*/ 899 h 2473"/>
                <a:gd name="T30" fmla="*/ 1354 w 1831"/>
                <a:gd name="T31" fmla="*/ 1025 h 2473"/>
                <a:gd name="T32" fmla="*/ 1310 w 1831"/>
                <a:gd name="T33" fmla="*/ 1081 h 2473"/>
                <a:gd name="T34" fmla="*/ 1370 w 1831"/>
                <a:gd name="T35" fmla="*/ 1202 h 2473"/>
                <a:gd name="T36" fmla="*/ 1231 w 1831"/>
                <a:gd name="T37" fmla="*/ 1332 h 2473"/>
                <a:gd name="T38" fmla="*/ 1144 w 1831"/>
                <a:gd name="T39" fmla="*/ 1483 h 2473"/>
                <a:gd name="T40" fmla="*/ 1174 w 1831"/>
                <a:gd name="T41" fmla="*/ 1604 h 2473"/>
                <a:gd name="T42" fmla="*/ 1111 w 1831"/>
                <a:gd name="T43" fmla="*/ 1693 h 2473"/>
                <a:gd name="T44" fmla="*/ 1074 w 1831"/>
                <a:gd name="T45" fmla="*/ 1811 h 2473"/>
                <a:gd name="T46" fmla="*/ 1012 w 1831"/>
                <a:gd name="T47" fmla="*/ 1899 h 2473"/>
                <a:gd name="T48" fmla="*/ 978 w 1831"/>
                <a:gd name="T49" fmla="*/ 2081 h 2473"/>
                <a:gd name="T50" fmla="*/ 948 w 1831"/>
                <a:gd name="T51" fmla="*/ 2209 h 2473"/>
                <a:gd name="T52" fmla="*/ 924 w 1831"/>
                <a:gd name="T53" fmla="*/ 2272 h 2473"/>
                <a:gd name="T54" fmla="*/ 926 w 1831"/>
                <a:gd name="T55" fmla="*/ 2401 h 2473"/>
                <a:gd name="T56" fmla="*/ 817 w 1831"/>
                <a:gd name="T57" fmla="*/ 2366 h 2473"/>
                <a:gd name="T58" fmla="*/ 678 w 1831"/>
                <a:gd name="T59" fmla="*/ 2378 h 2473"/>
                <a:gd name="T60" fmla="*/ 557 w 1831"/>
                <a:gd name="T61" fmla="*/ 2430 h 2473"/>
                <a:gd name="T62" fmla="*/ 464 w 1831"/>
                <a:gd name="T63" fmla="*/ 2441 h 2473"/>
                <a:gd name="T64" fmla="*/ 340 w 1831"/>
                <a:gd name="T65" fmla="*/ 2433 h 2473"/>
                <a:gd name="T66" fmla="*/ 346 w 1831"/>
                <a:gd name="T67" fmla="*/ 2365 h 2473"/>
                <a:gd name="T68" fmla="*/ 485 w 1831"/>
                <a:gd name="T69" fmla="*/ 2195 h 2473"/>
                <a:gd name="T70" fmla="*/ 489 w 1831"/>
                <a:gd name="T71" fmla="*/ 2120 h 2473"/>
                <a:gd name="T72" fmla="*/ 342 w 1831"/>
                <a:gd name="T73" fmla="*/ 2122 h 2473"/>
                <a:gd name="T74" fmla="*/ 217 w 1831"/>
                <a:gd name="T75" fmla="*/ 2094 h 2473"/>
                <a:gd name="T76" fmla="*/ 170 w 1831"/>
                <a:gd name="T77" fmla="*/ 1966 h 2473"/>
                <a:gd name="T78" fmla="*/ 256 w 1831"/>
                <a:gd name="T79" fmla="*/ 1772 h 2473"/>
                <a:gd name="T80" fmla="*/ 180 w 1831"/>
                <a:gd name="T81" fmla="*/ 1733 h 2473"/>
                <a:gd name="T82" fmla="*/ 220 w 1831"/>
                <a:gd name="T83" fmla="*/ 1589 h 2473"/>
                <a:gd name="T84" fmla="*/ 123 w 1831"/>
                <a:gd name="T85" fmla="*/ 1470 h 2473"/>
                <a:gd name="T86" fmla="*/ 108 w 1831"/>
                <a:gd name="T87" fmla="*/ 1296 h 2473"/>
                <a:gd name="T88" fmla="*/ 35 w 1831"/>
                <a:gd name="T89" fmla="*/ 1249 h 2473"/>
                <a:gd name="T90" fmla="*/ 8 w 1831"/>
                <a:gd name="T91" fmla="*/ 1201 h 2473"/>
                <a:gd name="T92" fmla="*/ 23 w 1831"/>
                <a:gd name="T93" fmla="*/ 1103 h 2473"/>
                <a:gd name="T94" fmla="*/ 145 w 1831"/>
                <a:gd name="T95" fmla="*/ 949 h 2473"/>
                <a:gd name="T96" fmla="*/ 189 w 1831"/>
                <a:gd name="T97" fmla="*/ 871 h 2473"/>
                <a:gd name="T98" fmla="*/ 218 w 1831"/>
                <a:gd name="T99" fmla="*/ 758 h 2473"/>
                <a:gd name="T100" fmla="*/ 193 w 1831"/>
                <a:gd name="T101" fmla="*/ 671 h 2473"/>
                <a:gd name="T102" fmla="*/ 139 w 1831"/>
                <a:gd name="T103" fmla="*/ 551 h 2473"/>
                <a:gd name="T104" fmla="*/ 189 w 1831"/>
                <a:gd name="T105" fmla="*/ 429 h 2473"/>
                <a:gd name="T106" fmla="*/ 313 w 1831"/>
                <a:gd name="T107" fmla="*/ 376 h 2473"/>
                <a:gd name="T108" fmla="*/ 473 w 1831"/>
                <a:gd name="T109" fmla="*/ 318 h 2473"/>
                <a:gd name="T110" fmla="*/ 486 w 1831"/>
                <a:gd name="T111" fmla="*/ 284 h 2473"/>
                <a:gd name="T112" fmla="*/ 556 w 1831"/>
                <a:gd name="T113" fmla="*/ 260 h 2473"/>
                <a:gd name="T114" fmla="*/ 611 w 1831"/>
                <a:gd name="T115" fmla="*/ 219 h 2473"/>
                <a:gd name="T116" fmla="*/ 759 w 1831"/>
                <a:gd name="T117" fmla="*/ 124 h 2473"/>
                <a:gd name="T118" fmla="*/ 914 w 1831"/>
                <a:gd name="T119" fmla="*/ 123 h 2473"/>
                <a:gd name="T120" fmla="*/ 1065 w 1831"/>
                <a:gd name="T121" fmla="*/ 39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1"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 name="Freeform 75"/>
            <p:cNvSpPr>
              <a:spLocks noEditPoints="1"/>
            </p:cNvSpPr>
            <p:nvPr/>
          </p:nvSpPr>
          <p:spPr bwMode="auto">
            <a:xfrm>
              <a:off x="6159576" y="5620043"/>
              <a:ext cx="57151" cy="47628"/>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上海"/>
            <p:cNvSpPr>
              <a:spLocks noEditPoints="1"/>
            </p:cNvSpPr>
            <p:nvPr/>
          </p:nvSpPr>
          <p:spPr bwMode="auto">
            <a:xfrm>
              <a:off x="6797759" y="4496035"/>
              <a:ext cx="95251" cy="133357"/>
            </a:xfrm>
            <a:custGeom>
              <a:avLst/>
              <a:gdLst>
                <a:gd name="T0" fmla="*/ 121 w 357"/>
                <a:gd name="T1" fmla="*/ 465 h 494"/>
                <a:gd name="T2" fmla="*/ 98 w 357"/>
                <a:gd name="T3" fmla="*/ 454 h 494"/>
                <a:gd name="T4" fmla="*/ 48 w 357"/>
                <a:gd name="T5" fmla="*/ 449 h 494"/>
                <a:gd name="T6" fmla="*/ 30 w 357"/>
                <a:gd name="T7" fmla="*/ 439 h 494"/>
                <a:gd name="T8" fmla="*/ 25 w 357"/>
                <a:gd name="T9" fmla="*/ 416 h 494"/>
                <a:gd name="T10" fmla="*/ 22 w 357"/>
                <a:gd name="T11" fmla="*/ 373 h 494"/>
                <a:gd name="T12" fmla="*/ 11 w 357"/>
                <a:gd name="T13" fmla="*/ 365 h 494"/>
                <a:gd name="T14" fmla="*/ 0 w 357"/>
                <a:gd name="T15" fmla="*/ 366 h 494"/>
                <a:gd name="T16" fmla="*/ 5 w 357"/>
                <a:gd name="T17" fmla="*/ 342 h 494"/>
                <a:gd name="T18" fmla="*/ 32 w 357"/>
                <a:gd name="T19" fmla="*/ 302 h 494"/>
                <a:gd name="T20" fmla="*/ 46 w 357"/>
                <a:gd name="T21" fmla="*/ 247 h 494"/>
                <a:gd name="T22" fmla="*/ 50 w 357"/>
                <a:gd name="T23" fmla="*/ 184 h 494"/>
                <a:gd name="T24" fmla="*/ 80 w 357"/>
                <a:gd name="T25" fmla="*/ 157 h 494"/>
                <a:gd name="T26" fmla="*/ 113 w 357"/>
                <a:gd name="T27" fmla="*/ 146 h 494"/>
                <a:gd name="T28" fmla="*/ 163 w 357"/>
                <a:gd name="T29" fmla="*/ 164 h 494"/>
                <a:gd name="T30" fmla="*/ 199 w 357"/>
                <a:gd name="T31" fmla="*/ 184 h 494"/>
                <a:gd name="T32" fmla="*/ 233 w 357"/>
                <a:gd name="T33" fmla="*/ 200 h 494"/>
                <a:gd name="T34" fmla="*/ 287 w 357"/>
                <a:gd name="T35" fmla="*/ 241 h 494"/>
                <a:gd name="T36" fmla="*/ 325 w 357"/>
                <a:gd name="T37" fmla="*/ 298 h 494"/>
                <a:gd name="T38" fmla="*/ 350 w 357"/>
                <a:gd name="T39" fmla="*/ 340 h 494"/>
                <a:gd name="T40" fmla="*/ 357 w 357"/>
                <a:gd name="T41" fmla="*/ 372 h 494"/>
                <a:gd name="T42" fmla="*/ 348 w 357"/>
                <a:gd name="T43" fmla="*/ 402 h 494"/>
                <a:gd name="T44" fmla="*/ 323 w 357"/>
                <a:gd name="T45" fmla="*/ 411 h 494"/>
                <a:gd name="T46" fmla="*/ 265 w 357"/>
                <a:gd name="T47" fmla="*/ 409 h 494"/>
                <a:gd name="T48" fmla="*/ 215 w 357"/>
                <a:gd name="T49" fmla="*/ 421 h 494"/>
                <a:gd name="T50" fmla="*/ 192 w 357"/>
                <a:gd name="T51" fmla="*/ 448 h 494"/>
                <a:gd name="T52" fmla="*/ 171 w 357"/>
                <a:gd name="T53" fmla="*/ 472 h 494"/>
                <a:gd name="T54" fmla="*/ 71 w 357"/>
                <a:gd name="T55" fmla="*/ 6 h 494"/>
                <a:gd name="T56" fmla="*/ 99 w 357"/>
                <a:gd name="T57" fmla="*/ 0 h 494"/>
                <a:gd name="T58" fmla="*/ 144 w 357"/>
                <a:gd name="T59" fmla="*/ 25 h 494"/>
                <a:gd name="T60" fmla="*/ 190 w 357"/>
                <a:gd name="T61" fmla="*/ 45 h 494"/>
                <a:gd name="T62" fmla="*/ 213 w 357"/>
                <a:gd name="T63" fmla="*/ 62 h 494"/>
                <a:gd name="T64" fmla="*/ 266 w 357"/>
                <a:gd name="T65" fmla="*/ 84 h 494"/>
                <a:gd name="T66" fmla="*/ 304 w 357"/>
                <a:gd name="T67" fmla="*/ 92 h 494"/>
                <a:gd name="T68" fmla="*/ 313 w 357"/>
                <a:gd name="T69" fmla="*/ 99 h 494"/>
                <a:gd name="T70" fmla="*/ 314 w 357"/>
                <a:gd name="T71" fmla="*/ 112 h 494"/>
                <a:gd name="T72" fmla="*/ 284 w 357"/>
                <a:gd name="T73" fmla="*/ 137 h 494"/>
                <a:gd name="T74" fmla="*/ 260 w 357"/>
                <a:gd name="T75" fmla="*/ 135 h 494"/>
                <a:gd name="T76" fmla="*/ 188 w 357"/>
                <a:gd name="T77" fmla="*/ 106 h 494"/>
                <a:gd name="T78" fmla="*/ 125 w 357"/>
                <a:gd name="T79" fmla="*/ 84 h 494"/>
                <a:gd name="T80" fmla="*/ 98 w 357"/>
                <a:gd name="T81" fmla="*/ 71 h 494"/>
                <a:gd name="T82" fmla="*/ 51 w 357"/>
                <a:gd name="T83" fmla="*/ 42 h 494"/>
                <a:gd name="T84" fmla="*/ 43 w 357"/>
                <a:gd name="T85" fmla="*/ 31 h 494"/>
                <a:gd name="T86" fmla="*/ 46 w 357"/>
                <a:gd name="T87" fmla="*/ 20 h 494"/>
                <a:gd name="T88" fmla="*/ 71 w 357"/>
                <a:gd name="T89" fmla="*/ 6 h 494"/>
                <a:gd name="T90" fmla="*/ 215 w 357"/>
                <a:gd name="T91" fmla="*/ 162 h 494"/>
                <a:gd name="T92" fmla="*/ 222 w 357"/>
                <a:gd name="T93" fmla="*/ 157 h 494"/>
                <a:gd name="T94" fmla="*/ 260 w 357"/>
                <a:gd name="T95" fmla="*/ 166 h 494"/>
                <a:gd name="T96" fmla="*/ 282 w 357"/>
                <a:gd name="T97" fmla="*/ 183 h 494"/>
                <a:gd name="T98" fmla="*/ 278 w 357"/>
                <a:gd name="T99" fmla="*/ 193 h 494"/>
                <a:gd name="T100" fmla="*/ 253 w 357"/>
                <a:gd name="T101" fmla="*/ 183 h 494"/>
                <a:gd name="T102" fmla="*/ 289 w 357"/>
                <a:gd name="T103" fmla="*/ 175 h 494"/>
                <a:gd name="T104" fmla="*/ 293 w 357"/>
                <a:gd name="T105" fmla="*/ 171 h 494"/>
                <a:gd name="T106" fmla="*/ 319 w 357"/>
                <a:gd name="T107" fmla="*/ 189 h 494"/>
                <a:gd name="T108" fmla="*/ 315 w 357"/>
                <a:gd name="T109" fmla="*/ 194 h 494"/>
                <a:gd name="T110" fmla="*/ 295 w 357"/>
                <a:gd name="T111" fmla="*/ 187 h 494"/>
                <a:gd name="T112" fmla="*/ 289 w 357"/>
                <a:gd name="T113" fmla="*/ 17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 h="494">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8" name="黑龙江"/>
            <p:cNvSpPr>
              <a:spLocks/>
            </p:cNvSpPr>
            <p:nvPr/>
          </p:nvSpPr>
          <p:spPr bwMode="auto">
            <a:xfrm>
              <a:off x="6550105" y="1990829"/>
              <a:ext cx="1095389" cy="1057330"/>
            </a:xfrm>
            <a:custGeom>
              <a:avLst/>
              <a:gdLst>
                <a:gd name="T0" fmla="*/ 385 w 4137"/>
                <a:gd name="T1" fmla="*/ 68 h 3992"/>
                <a:gd name="T2" fmla="*/ 616 w 4137"/>
                <a:gd name="T3" fmla="*/ 2 h 3992"/>
                <a:gd name="T4" fmla="*/ 893 w 4137"/>
                <a:gd name="T5" fmla="*/ 105 h 3992"/>
                <a:gd name="T6" fmla="*/ 1227 w 4137"/>
                <a:gd name="T7" fmla="*/ 198 h 3992"/>
                <a:gd name="T8" fmla="*/ 1337 w 4137"/>
                <a:gd name="T9" fmla="*/ 327 h 3992"/>
                <a:gd name="T10" fmla="*/ 1458 w 4137"/>
                <a:gd name="T11" fmla="*/ 485 h 3992"/>
                <a:gd name="T12" fmla="*/ 1574 w 4137"/>
                <a:gd name="T13" fmla="*/ 700 h 3992"/>
                <a:gd name="T14" fmla="*/ 1623 w 4137"/>
                <a:gd name="T15" fmla="*/ 786 h 3992"/>
                <a:gd name="T16" fmla="*/ 1780 w 4137"/>
                <a:gd name="T17" fmla="*/ 1046 h 3992"/>
                <a:gd name="T18" fmla="*/ 1874 w 4137"/>
                <a:gd name="T19" fmla="*/ 1293 h 3992"/>
                <a:gd name="T20" fmla="*/ 2045 w 4137"/>
                <a:gd name="T21" fmla="*/ 1461 h 3992"/>
                <a:gd name="T22" fmla="*/ 2302 w 4137"/>
                <a:gd name="T23" fmla="*/ 1468 h 3992"/>
                <a:gd name="T24" fmla="*/ 2485 w 4137"/>
                <a:gd name="T25" fmla="*/ 1457 h 3992"/>
                <a:gd name="T26" fmla="*/ 2681 w 4137"/>
                <a:gd name="T27" fmla="*/ 1624 h 3992"/>
                <a:gd name="T28" fmla="*/ 2844 w 4137"/>
                <a:gd name="T29" fmla="*/ 1695 h 3992"/>
                <a:gd name="T30" fmla="*/ 2942 w 4137"/>
                <a:gd name="T31" fmla="*/ 1854 h 3992"/>
                <a:gd name="T32" fmla="*/ 3074 w 4137"/>
                <a:gd name="T33" fmla="*/ 2101 h 3992"/>
                <a:gd name="T34" fmla="*/ 3345 w 4137"/>
                <a:gd name="T35" fmla="*/ 2034 h 3992"/>
                <a:gd name="T36" fmla="*/ 3520 w 4137"/>
                <a:gd name="T37" fmla="*/ 1878 h 3992"/>
                <a:gd name="T38" fmla="*/ 3652 w 4137"/>
                <a:gd name="T39" fmla="*/ 1771 h 3992"/>
                <a:gd name="T40" fmla="*/ 3909 w 4137"/>
                <a:gd name="T41" fmla="*/ 1599 h 3992"/>
                <a:gd name="T42" fmla="*/ 4124 w 4137"/>
                <a:gd name="T43" fmla="*/ 1502 h 3992"/>
                <a:gd name="T44" fmla="*/ 4074 w 4137"/>
                <a:gd name="T45" fmla="*/ 1766 h 3992"/>
                <a:gd name="T46" fmla="*/ 4009 w 4137"/>
                <a:gd name="T47" fmla="*/ 2032 h 3992"/>
                <a:gd name="T48" fmla="*/ 3993 w 4137"/>
                <a:gd name="T49" fmla="*/ 2413 h 3992"/>
                <a:gd name="T50" fmla="*/ 3947 w 4137"/>
                <a:gd name="T51" fmla="*/ 2706 h 3992"/>
                <a:gd name="T52" fmla="*/ 3915 w 4137"/>
                <a:gd name="T53" fmla="*/ 3042 h 3992"/>
                <a:gd name="T54" fmla="*/ 3518 w 4137"/>
                <a:gd name="T55" fmla="*/ 3043 h 3992"/>
                <a:gd name="T56" fmla="*/ 3363 w 4137"/>
                <a:gd name="T57" fmla="*/ 3261 h 3992"/>
                <a:gd name="T58" fmla="*/ 3446 w 4137"/>
                <a:gd name="T59" fmla="*/ 3579 h 3992"/>
                <a:gd name="T60" fmla="*/ 3484 w 4137"/>
                <a:gd name="T61" fmla="*/ 3907 h 3992"/>
                <a:gd name="T62" fmla="*/ 3256 w 4137"/>
                <a:gd name="T63" fmla="*/ 3855 h 3992"/>
                <a:gd name="T64" fmla="*/ 3121 w 4137"/>
                <a:gd name="T65" fmla="*/ 3790 h 3992"/>
                <a:gd name="T66" fmla="*/ 2932 w 4137"/>
                <a:gd name="T67" fmla="*/ 3832 h 3992"/>
                <a:gd name="T68" fmla="*/ 2812 w 4137"/>
                <a:gd name="T69" fmla="*/ 3991 h 3992"/>
                <a:gd name="T70" fmla="*/ 2588 w 4137"/>
                <a:gd name="T71" fmla="*/ 3700 h 3992"/>
                <a:gd name="T72" fmla="*/ 2480 w 4137"/>
                <a:gd name="T73" fmla="*/ 3784 h 3992"/>
                <a:gd name="T74" fmla="*/ 2322 w 4137"/>
                <a:gd name="T75" fmla="*/ 3737 h 3992"/>
                <a:gd name="T76" fmla="*/ 2178 w 4137"/>
                <a:gd name="T77" fmla="*/ 3632 h 3992"/>
                <a:gd name="T78" fmla="*/ 2098 w 4137"/>
                <a:gd name="T79" fmla="*/ 3465 h 3992"/>
                <a:gd name="T80" fmla="*/ 1802 w 4137"/>
                <a:gd name="T81" fmla="*/ 3460 h 3992"/>
                <a:gd name="T82" fmla="*/ 1598 w 4137"/>
                <a:gd name="T83" fmla="*/ 3370 h 3992"/>
                <a:gd name="T84" fmla="*/ 1383 w 4137"/>
                <a:gd name="T85" fmla="*/ 3393 h 3992"/>
                <a:gd name="T86" fmla="*/ 1134 w 4137"/>
                <a:gd name="T87" fmla="*/ 3214 h 3992"/>
                <a:gd name="T88" fmla="*/ 974 w 4137"/>
                <a:gd name="T89" fmla="*/ 3093 h 3992"/>
                <a:gd name="T90" fmla="*/ 869 w 4137"/>
                <a:gd name="T91" fmla="*/ 2964 h 3992"/>
                <a:gd name="T92" fmla="*/ 961 w 4137"/>
                <a:gd name="T93" fmla="*/ 2837 h 3992"/>
                <a:gd name="T94" fmla="*/ 855 w 4137"/>
                <a:gd name="T95" fmla="*/ 2860 h 3992"/>
                <a:gd name="T96" fmla="*/ 705 w 4137"/>
                <a:gd name="T97" fmla="*/ 2767 h 3992"/>
                <a:gd name="T98" fmla="*/ 803 w 4137"/>
                <a:gd name="T99" fmla="*/ 2410 h 3992"/>
                <a:gd name="T100" fmla="*/ 1094 w 4137"/>
                <a:gd name="T101" fmla="*/ 2176 h 3992"/>
                <a:gd name="T102" fmla="*/ 1163 w 4137"/>
                <a:gd name="T103" fmla="*/ 1909 h 3992"/>
                <a:gd name="T104" fmla="*/ 1242 w 4137"/>
                <a:gd name="T105" fmla="*/ 1570 h 3992"/>
                <a:gd name="T106" fmla="*/ 1302 w 4137"/>
                <a:gd name="T107" fmla="*/ 1221 h 3992"/>
                <a:gd name="T108" fmla="*/ 1361 w 4137"/>
                <a:gd name="T109" fmla="*/ 926 h 3992"/>
                <a:gd name="T110" fmla="*/ 1089 w 4137"/>
                <a:gd name="T111" fmla="*/ 774 h 3992"/>
                <a:gd name="T112" fmla="*/ 912 w 4137"/>
                <a:gd name="T113" fmla="*/ 916 h 3992"/>
                <a:gd name="T114" fmla="*/ 669 w 4137"/>
                <a:gd name="T115" fmla="*/ 959 h 3992"/>
                <a:gd name="T116" fmla="*/ 505 w 4137"/>
                <a:gd name="T117" fmla="*/ 840 h 3992"/>
                <a:gd name="T118" fmla="*/ 429 w 4137"/>
                <a:gd name="T119" fmla="*/ 592 h 3992"/>
                <a:gd name="T120" fmla="*/ 262 w 4137"/>
                <a:gd name="T121" fmla="*/ 518 h 3992"/>
                <a:gd name="T122" fmla="*/ 0 w 4137"/>
                <a:gd name="T123" fmla="*/ 496 h 3992"/>
                <a:gd name="T124" fmla="*/ 87 w 4137"/>
                <a:gd name="T125" fmla="*/ 21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9" name="湖北"/>
            <p:cNvSpPr>
              <a:spLocks/>
            </p:cNvSpPr>
            <p:nvPr/>
          </p:nvSpPr>
          <p:spPr bwMode="auto">
            <a:xfrm>
              <a:off x="5578543" y="4400780"/>
              <a:ext cx="762009" cy="476275"/>
            </a:xfrm>
            <a:custGeom>
              <a:avLst/>
              <a:gdLst>
                <a:gd name="T0" fmla="*/ 2776 w 2869"/>
                <a:gd name="T1" fmla="*/ 1214 h 1815"/>
                <a:gd name="T2" fmla="*/ 2734 w 2869"/>
                <a:gd name="T3" fmla="*/ 1076 h 1815"/>
                <a:gd name="T4" fmla="*/ 2776 w 2869"/>
                <a:gd name="T5" fmla="*/ 956 h 1815"/>
                <a:gd name="T6" fmla="*/ 2706 w 2869"/>
                <a:gd name="T7" fmla="*/ 850 h 1815"/>
                <a:gd name="T8" fmla="*/ 2570 w 2869"/>
                <a:gd name="T9" fmla="*/ 763 h 1815"/>
                <a:gd name="T10" fmla="*/ 2494 w 2869"/>
                <a:gd name="T11" fmla="*/ 724 h 1815"/>
                <a:gd name="T12" fmla="*/ 2402 w 2869"/>
                <a:gd name="T13" fmla="*/ 735 h 1815"/>
                <a:gd name="T14" fmla="*/ 2267 w 2869"/>
                <a:gd name="T15" fmla="*/ 659 h 1815"/>
                <a:gd name="T16" fmla="*/ 2102 w 2869"/>
                <a:gd name="T17" fmla="*/ 596 h 1815"/>
                <a:gd name="T18" fmla="*/ 2015 w 2869"/>
                <a:gd name="T19" fmla="*/ 592 h 1815"/>
                <a:gd name="T20" fmla="*/ 1971 w 2869"/>
                <a:gd name="T21" fmla="*/ 457 h 1815"/>
                <a:gd name="T22" fmla="*/ 1939 w 2869"/>
                <a:gd name="T23" fmla="*/ 341 h 1815"/>
                <a:gd name="T24" fmla="*/ 1794 w 2869"/>
                <a:gd name="T25" fmla="*/ 377 h 1815"/>
                <a:gd name="T26" fmla="*/ 1662 w 2869"/>
                <a:gd name="T27" fmla="*/ 364 h 1815"/>
                <a:gd name="T28" fmla="*/ 1370 w 2869"/>
                <a:gd name="T29" fmla="*/ 356 h 1815"/>
                <a:gd name="T30" fmla="*/ 1187 w 2869"/>
                <a:gd name="T31" fmla="*/ 289 h 1815"/>
                <a:gd name="T32" fmla="*/ 1052 w 2869"/>
                <a:gd name="T33" fmla="*/ 146 h 1815"/>
                <a:gd name="T34" fmla="*/ 945 w 2869"/>
                <a:gd name="T35" fmla="*/ 4 h 1815"/>
                <a:gd name="T36" fmla="*/ 824 w 2869"/>
                <a:gd name="T37" fmla="*/ 43 h 1815"/>
                <a:gd name="T38" fmla="*/ 675 w 2869"/>
                <a:gd name="T39" fmla="*/ 30 h 1815"/>
                <a:gd name="T40" fmla="*/ 435 w 2869"/>
                <a:gd name="T41" fmla="*/ 7 h 1815"/>
                <a:gd name="T42" fmla="*/ 519 w 2869"/>
                <a:gd name="T43" fmla="*/ 101 h 1815"/>
                <a:gd name="T44" fmla="*/ 656 w 2869"/>
                <a:gd name="T45" fmla="*/ 195 h 1815"/>
                <a:gd name="T46" fmla="*/ 583 w 2869"/>
                <a:gd name="T47" fmla="*/ 305 h 1815"/>
                <a:gd name="T48" fmla="*/ 444 w 2869"/>
                <a:gd name="T49" fmla="*/ 341 h 1815"/>
                <a:gd name="T50" fmla="*/ 451 w 2869"/>
                <a:gd name="T51" fmla="*/ 530 h 1815"/>
                <a:gd name="T52" fmla="*/ 498 w 2869"/>
                <a:gd name="T53" fmla="*/ 705 h 1815"/>
                <a:gd name="T54" fmla="*/ 649 w 2869"/>
                <a:gd name="T55" fmla="*/ 804 h 1815"/>
                <a:gd name="T56" fmla="*/ 631 w 2869"/>
                <a:gd name="T57" fmla="*/ 1055 h 1815"/>
                <a:gd name="T58" fmla="*/ 453 w 2869"/>
                <a:gd name="T59" fmla="*/ 1121 h 1815"/>
                <a:gd name="T60" fmla="*/ 351 w 2869"/>
                <a:gd name="T61" fmla="*/ 1154 h 1815"/>
                <a:gd name="T62" fmla="*/ 233 w 2869"/>
                <a:gd name="T63" fmla="*/ 1135 h 1815"/>
                <a:gd name="T64" fmla="*/ 104 w 2869"/>
                <a:gd name="T65" fmla="*/ 1164 h 1815"/>
                <a:gd name="T66" fmla="*/ 44 w 2869"/>
                <a:gd name="T67" fmla="*/ 1284 h 1815"/>
                <a:gd name="T68" fmla="*/ 54 w 2869"/>
                <a:gd name="T69" fmla="*/ 1462 h 1815"/>
                <a:gd name="T70" fmla="*/ 54 w 2869"/>
                <a:gd name="T71" fmla="*/ 1545 h 1815"/>
                <a:gd name="T72" fmla="*/ 169 w 2869"/>
                <a:gd name="T73" fmla="*/ 1580 h 1815"/>
                <a:gd name="T74" fmla="*/ 213 w 2869"/>
                <a:gd name="T75" fmla="*/ 1718 h 1815"/>
                <a:gd name="T76" fmla="*/ 314 w 2869"/>
                <a:gd name="T77" fmla="*/ 1807 h 1815"/>
                <a:gd name="T78" fmla="*/ 359 w 2869"/>
                <a:gd name="T79" fmla="*/ 1706 h 1815"/>
                <a:gd name="T80" fmla="*/ 485 w 2869"/>
                <a:gd name="T81" fmla="*/ 1586 h 1815"/>
                <a:gd name="T82" fmla="*/ 672 w 2869"/>
                <a:gd name="T83" fmla="*/ 1524 h 1815"/>
                <a:gd name="T84" fmla="*/ 835 w 2869"/>
                <a:gd name="T85" fmla="*/ 1528 h 1815"/>
                <a:gd name="T86" fmla="*/ 776 w 2869"/>
                <a:gd name="T87" fmla="*/ 1402 h 1815"/>
                <a:gd name="T88" fmla="*/ 891 w 2869"/>
                <a:gd name="T89" fmla="*/ 1362 h 1815"/>
                <a:gd name="T90" fmla="*/ 1093 w 2869"/>
                <a:gd name="T91" fmla="*/ 1429 h 1815"/>
                <a:gd name="T92" fmla="*/ 1278 w 2869"/>
                <a:gd name="T93" fmla="*/ 1471 h 1815"/>
                <a:gd name="T94" fmla="*/ 1405 w 2869"/>
                <a:gd name="T95" fmla="*/ 1574 h 1815"/>
                <a:gd name="T96" fmla="*/ 1504 w 2869"/>
                <a:gd name="T97" fmla="*/ 1589 h 1815"/>
                <a:gd name="T98" fmla="*/ 1654 w 2869"/>
                <a:gd name="T99" fmla="*/ 1511 h 1815"/>
                <a:gd name="T100" fmla="*/ 1732 w 2869"/>
                <a:gd name="T101" fmla="*/ 1543 h 1815"/>
                <a:gd name="T102" fmla="*/ 1751 w 2869"/>
                <a:gd name="T103" fmla="*/ 1646 h 1815"/>
                <a:gd name="T104" fmla="*/ 1919 w 2869"/>
                <a:gd name="T105" fmla="*/ 1478 h 1815"/>
                <a:gd name="T106" fmla="*/ 1970 w 2869"/>
                <a:gd name="T107" fmla="*/ 1598 h 1815"/>
                <a:gd name="T108" fmla="*/ 1982 w 2869"/>
                <a:gd name="T109" fmla="*/ 1733 h 1815"/>
                <a:gd name="T110" fmla="*/ 2044 w 2869"/>
                <a:gd name="T111" fmla="*/ 1796 h 1815"/>
                <a:gd name="T112" fmla="*/ 2182 w 2869"/>
                <a:gd name="T113" fmla="*/ 1726 h 1815"/>
                <a:gd name="T114" fmla="*/ 2350 w 2869"/>
                <a:gd name="T115" fmla="*/ 1644 h 1815"/>
                <a:gd name="T116" fmla="*/ 2436 w 2869"/>
                <a:gd name="T117" fmla="*/ 1588 h 1815"/>
                <a:gd name="T118" fmla="*/ 2520 w 2869"/>
                <a:gd name="T119" fmla="*/ 1573 h 1815"/>
                <a:gd name="T120" fmla="*/ 2592 w 2869"/>
                <a:gd name="T121" fmla="*/ 1519 h 1815"/>
                <a:gd name="T122" fmla="*/ 2772 w 2869"/>
                <a:gd name="T123" fmla="*/ 146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0" name="山东"/>
            <p:cNvSpPr>
              <a:spLocks/>
            </p:cNvSpPr>
            <p:nvPr/>
          </p:nvSpPr>
          <p:spPr bwMode="auto">
            <a:xfrm>
              <a:off x="6188151" y="3791148"/>
              <a:ext cx="685808" cy="438173"/>
            </a:xfrm>
            <a:custGeom>
              <a:avLst/>
              <a:gdLst>
                <a:gd name="T0" fmla="*/ 831 w 2606"/>
                <a:gd name="T1" fmla="*/ 153 h 1671"/>
                <a:gd name="T2" fmla="*/ 614 w 2606"/>
                <a:gd name="T3" fmla="*/ 197 h 1671"/>
                <a:gd name="T4" fmla="*/ 432 w 2606"/>
                <a:gd name="T5" fmla="*/ 342 h 1671"/>
                <a:gd name="T6" fmla="*/ 367 w 2606"/>
                <a:gd name="T7" fmla="*/ 411 h 1671"/>
                <a:gd name="T8" fmla="*/ 252 w 2606"/>
                <a:gd name="T9" fmla="*/ 665 h 1671"/>
                <a:gd name="T10" fmla="*/ 153 w 2606"/>
                <a:gd name="T11" fmla="*/ 883 h 1671"/>
                <a:gd name="T12" fmla="*/ 157 w 2606"/>
                <a:gd name="T13" fmla="*/ 1075 h 1671"/>
                <a:gd name="T14" fmla="*/ 237 w 2606"/>
                <a:gd name="T15" fmla="*/ 1070 h 1671"/>
                <a:gd name="T16" fmla="*/ 400 w 2606"/>
                <a:gd name="T17" fmla="*/ 1024 h 1671"/>
                <a:gd name="T18" fmla="*/ 286 w 2606"/>
                <a:gd name="T19" fmla="*/ 1117 h 1671"/>
                <a:gd name="T20" fmla="*/ 164 w 2606"/>
                <a:gd name="T21" fmla="*/ 1251 h 1671"/>
                <a:gd name="T22" fmla="*/ 27 w 2606"/>
                <a:gd name="T23" fmla="*/ 1393 h 1671"/>
                <a:gd name="T24" fmla="*/ 73 w 2606"/>
                <a:gd name="T25" fmla="*/ 1491 h 1671"/>
                <a:gd name="T26" fmla="*/ 213 w 2606"/>
                <a:gd name="T27" fmla="*/ 1586 h 1671"/>
                <a:gd name="T28" fmla="*/ 427 w 2606"/>
                <a:gd name="T29" fmla="*/ 1633 h 1671"/>
                <a:gd name="T30" fmla="*/ 550 w 2606"/>
                <a:gd name="T31" fmla="*/ 1564 h 1671"/>
                <a:gd name="T32" fmla="*/ 658 w 2606"/>
                <a:gd name="T33" fmla="*/ 1426 h 1671"/>
                <a:gd name="T34" fmla="*/ 701 w 2606"/>
                <a:gd name="T35" fmla="*/ 1437 h 1671"/>
                <a:gd name="T36" fmla="*/ 811 w 2606"/>
                <a:gd name="T37" fmla="*/ 1602 h 1671"/>
                <a:gd name="T38" fmla="*/ 1004 w 2606"/>
                <a:gd name="T39" fmla="*/ 1657 h 1671"/>
                <a:gd name="T40" fmla="*/ 1063 w 2606"/>
                <a:gd name="T41" fmla="*/ 1579 h 1671"/>
                <a:gd name="T42" fmla="*/ 1187 w 2606"/>
                <a:gd name="T43" fmla="*/ 1652 h 1671"/>
                <a:gd name="T44" fmla="*/ 1275 w 2606"/>
                <a:gd name="T45" fmla="*/ 1602 h 1671"/>
                <a:gd name="T46" fmla="*/ 1378 w 2606"/>
                <a:gd name="T47" fmla="*/ 1499 h 1671"/>
                <a:gd name="T48" fmla="*/ 1489 w 2606"/>
                <a:gd name="T49" fmla="*/ 1343 h 1671"/>
                <a:gd name="T50" fmla="*/ 1623 w 2606"/>
                <a:gd name="T51" fmla="*/ 1208 h 1671"/>
                <a:gd name="T52" fmla="*/ 1675 w 2606"/>
                <a:gd name="T53" fmla="*/ 1085 h 1671"/>
                <a:gd name="T54" fmla="*/ 1741 w 2606"/>
                <a:gd name="T55" fmla="*/ 1026 h 1671"/>
                <a:gd name="T56" fmla="*/ 1774 w 2606"/>
                <a:gd name="T57" fmla="*/ 964 h 1671"/>
                <a:gd name="T58" fmla="*/ 1824 w 2606"/>
                <a:gd name="T59" fmla="*/ 913 h 1671"/>
                <a:gd name="T60" fmla="*/ 1774 w 2606"/>
                <a:gd name="T61" fmla="*/ 823 h 1671"/>
                <a:gd name="T62" fmla="*/ 1847 w 2606"/>
                <a:gd name="T63" fmla="*/ 800 h 1671"/>
                <a:gd name="T64" fmla="*/ 1886 w 2606"/>
                <a:gd name="T65" fmla="*/ 879 h 1671"/>
                <a:gd name="T66" fmla="*/ 1982 w 2606"/>
                <a:gd name="T67" fmla="*/ 800 h 1671"/>
                <a:gd name="T68" fmla="*/ 2006 w 2606"/>
                <a:gd name="T69" fmla="*/ 675 h 1671"/>
                <a:gd name="T70" fmla="*/ 2040 w 2606"/>
                <a:gd name="T71" fmla="*/ 681 h 1671"/>
                <a:gd name="T72" fmla="*/ 1990 w 2606"/>
                <a:gd name="T73" fmla="*/ 641 h 1671"/>
                <a:gd name="T74" fmla="*/ 2059 w 2606"/>
                <a:gd name="T75" fmla="*/ 628 h 1671"/>
                <a:gd name="T76" fmla="*/ 2204 w 2606"/>
                <a:gd name="T77" fmla="*/ 495 h 1671"/>
                <a:gd name="T78" fmla="*/ 2241 w 2606"/>
                <a:gd name="T79" fmla="*/ 531 h 1671"/>
                <a:gd name="T80" fmla="*/ 2373 w 2606"/>
                <a:gd name="T81" fmla="*/ 397 h 1671"/>
                <a:gd name="T82" fmla="*/ 2440 w 2606"/>
                <a:gd name="T83" fmla="*/ 381 h 1671"/>
                <a:gd name="T84" fmla="*/ 2536 w 2606"/>
                <a:gd name="T85" fmla="*/ 458 h 1671"/>
                <a:gd name="T86" fmla="*/ 2541 w 2606"/>
                <a:gd name="T87" fmla="*/ 376 h 1671"/>
                <a:gd name="T88" fmla="*/ 2579 w 2606"/>
                <a:gd name="T89" fmla="*/ 294 h 1671"/>
                <a:gd name="T90" fmla="*/ 2592 w 2606"/>
                <a:gd name="T91" fmla="*/ 187 h 1671"/>
                <a:gd name="T92" fmla="*/ 2428 w 2606"/>
                <a:gd name="T93" fmla="*/ 162 h 1671"/>
                <a:gd name="T94" fmla="*/ 2347 w 2606"/>
                <a:gd name="T95" fmla="*/ 220 h 1671"/>
                <a:gd name="T96" fmla="*/ 2188 w 2606"/>
                <a:gd name="T97" fmla="*/ 212 h 1671"/>
                <a:gd name="T98" fmla="*/ 2070 w 2606"/>
                <a:gd name="T99" fmla="*/ 138 h 1671"/>
                <a:gd name="T100" fmla="*/ 1975 w 2606"/>
                <a:gd name="T101" fmla="*/ 81 h 1671"/>
                <a:gd name="T102" fmla="*/ 1761 w 2606"/>
                <a:gd name="T103" fmla="*/ 159 h 1671"/>
                <a:gd name="T104" fmla="*/ 1734 w 2606"/>
                <a:gd name="T105" fmla="*/ 264 h 1671"/>
                <a:gd name="T106" fmla="*/ 1665 w 2606"/>
                <a:gd name="T107" fmla="*/ 376 h 1671"/>
                <a:gd name="T108" fmla="*/ 1427 w 2606"/>
                <a:gd name="T109" fmla="*/ 440 h 1671"/>
                <a:gd name="T110" fmla="*/ 1344 w 2606"/>
                <a:gd name="T111" fmla="*/ 226 h 1671"/>
                <a:gd name="T112" fmla="*/ 1369 w 2606"/>
                <a:gd name="T113" fmla="*/ 142 h 1671"/>
                <a:gd name="T114" fmla="*/ 1251 w 2606"/>
                <a:gd name="T115" fmla="*/ 4 h 1671"/>
                <a:gd name="T116" fmla="*/ 1145 w 2606"/>
                <a:gd name="T117" fmla="*/ 42 h 1671"/>
                <a:gd name="T118" fmla="*/ 1023 w 2606"/>
                <a:gd name="T119" fmla="*/ 115 h 1671"/>
                <a:gd name="T120" fmla="*/ 961 w 2606"/>
                <a:gd name="T121" fmla="*/ 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6" h="1671">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1" name="安徽"/>
            <p:cNvSpPr>
              <a:spLocks/>
            </p:cNvSpPr>
            <p:nvPr/>
          </p:nvSpPr>
          <p:spPr bwMode="auto">
            <a:xfrm>
              <a:off x="6207201" y="4210270"/>
              <a:ext cx="466731" cy="600106"/>
            </a:xfrm>
            <a:custGeom>
              <a:avLst/>
              <a:gdLst>
                <a:gd name="T0" fmla="*/ 1649 w 1769"/>
                <a:gd name="T1" fmla="*/ 1386 h 2242"/>
                <a:gd name="T2" fmla="*/ 1461 w 1769"/>
                <a:gd name="T3" fmla="*/ 1420 h 2242"/>
                <a:gd name="T4" fmla="*/ 1473 w 1769"/>
                <a:gd name="T5" fmla="*/ 1325 h 2242"/>
                <a:gd name="T6" fmla="*/ 1439 w 1769"/>
                <a:gd name="T7" fmla="*/ 1249 h 2242"/>
                <a:gd name="T8" fmla="*/ 1392 w 1769"/>
                <a:gd name="T9" fmla="*/ 1223 h 2242"/>
                <a:gd name="T10" fmla="*/ 1288 w 1769"/>
                <a:gd name="T11" fmla="*/ 1146 h 2242"/>
                <a:gd name="T12" fmla="*/ 1360 w 1769"/>
                <a:gd name="T13" fmla="*/ 1005 h 2242"/>
                <a:gd name="T14" fmla="*/ 1344 w 1769"/>
                <a:gd name="T15" fmla="*/ 878 h 2242"/>
                <a:gd name="T16" fmla="*/ 1471 w 1769"/>
                <a:gd name="T17" fmla="*/ 840 h 2242"/>
                <a:gd name="T18" fmla="*/ 1553 w 1769"/>
                <a:gd name="T19" fmla="*/ 767 h 2242"/>
                <a:gd name="T20" fmla="*/ 1424 w 1769"/>
                <a:gd name="T21" fmla="*/ 673 h 2242"/>
                <a:gd name="T22" fmla="*/ 1371 w 1769"/>
                <a:gd name="T23" fmla="*/ 774 h 2242"/>
                <a:gd name="T24" fmla="*/ 1205 w 1769"/>
                <a:gd name="T25" fmla="*/ 692 h 2242"/>
                <a:gd name="T26" fmla="*/ 1137 w 1769"/>
                <a:gd name="T27" fmla="*/ 604 h 2242"/>
                <a:gd name="T28" fmla="*/ 1087 w 1769"/>
                <a:gd name="T29" fmla="*/ 525 h 2242"/>
                <a:gd name="T30" fmla="*/ 1130 w 1769"/>
                <a:gd name="T31" fmla="*/ 414 h 2242"/>
                <a:gd name="T32" fmla="*/ 997 w 1769"/>
                <a:gd name="T33" fmla="*/ 364 h 2242"/>
                <a:gd name="T34" fmla="*/ 950 w 1769"/>
                <a:gd name="T35" fmla="*/ 270 h 2242"/>
                <a:gd name="T36" fmla="*/ 873 w 1769"/>
                <a:gd name="T37" fmla="*/ 247 h 2242"/>
                <a:gd name="T38" fmla="*/ 730 w 1769"/>
                <a:gd name="T39" fmla="*/ 208 h 2242"/>
                <a:gd name="T40" fmla="*/ 648 w 1769"/>
                <a:gd name="T41" fmla="*/ 99 h 2242"/>
                <a:gd name="T42" fmla="*/ 482 w 1769"/>
                <a:gd name="T43" fmla="*/ 0 h 2242"/>
                <a:gd name="T44" fmla="*/ 456 w 1769"/>
                <a:gd name="T45" fmla="*/ 137 h 2242"/>
                <a:gd name="T46" fmla="*/ 553 w 1769"/>
                <a:gd name="T47" fmla="*/ 232 h 2242"/>
                <a:gd name="T48" fmla="*/ 519 w 1769"/>
                <a:gd name="T49" fmla="*/ 357 h 2242"/>
                <a:gd name="T50" fmla="*/ 391 w 1769"/>
                <a:gd name="T51" fmla="*/ 371 h 2242"/>
                <a:gd name="T52" fmla="*/ 284 w 1769"/>
                <a:gd name="T53" fmla="*/ 272 h 2242"/>
                <a:gd name="T54" fmla="*/ 230 w 1769"/>
                <a:gd name="T55" fmla="*/ 364 h 2242"/>
                <a:gd name="T56" fmla="*/ 235 w 1769"/>
                <a:gd name="T57" fmla="*/ 488 h 2242"/>
                <a:gd name="T58" fmla="*/ 147 w 1769"/>
                <a:gd name="T59" fmla="*/ 617 h 2242"/>
                <a:gd name="T60" fmla="*/ 12 w 1769"/>
                <a:gd name="T61" fmla="*/ 694 h 2242"/>
                <a:gd name="T62" fmla="*/ 37 w 1769"/>
                <a:gd name="T63" fmla="*/ 796 h 2242"/>
                <a:gd name="T64" fmla="*/ 106 w 1769"/>
                <a:gd name="T65" fmla="*/ 902 h 2242"/>
                <a:gd name="T66" fmla="*/ 193 w 1769"/>
                <a:gd name="T67" fmla="*/ 941 h 2242"/>
                <a:gd name="T68" fmla="*/ 311 w 1769"/>
                <a:gd name="T69" fmla="*/ 959 h 2242"/>
                <a:gd name="T70" fmla="*/ 366 w 1769"/>
                <a:gd name="T71" fmla="*/ 944 h 2242"/>
                <a:gd name="T72" fmla="*/ 383 w 1769"/>
                <a:gd name="T73" fmla="*/ 1211 h 2242"/>
                <a:gd name="T74" fmla="*/ 232 w 1769"/>
                <a:gd name="T75" fmla="*/ 1329 h 2242"/>
                <a:gd name="T76" fmla="*/ 261 w 1769"/>
                <a:gd name="T77" fmla="*/ 1514 h 2242"/>
                <a:gd name="T78" fmla="*/ 391 w 1769"/>
                <a:gd name="T79" fmla="*/ 1542 h 2242"/>
                <a:gd name="T80" fmla="*/ 406 w 1769"/>
                <a:gd name="T81" fmla="*/ 1657 h 2242"/>
                <a:gd name="T82" fmla="*/ 371 w 1769"/>
                <a:gd name="T83" fmla="*/ 1763 h 2242"/>
                <a:gd name="T84" fmla="*/ 415 w 1769"/>
                <a:gd name="T85" fmla="*/ 1878 h 2242"/>
                <a:gd name="T86" fmla="*/ 495 w 1769"/>
                <a:gd name="T87" fmla="*/ 2046 h 2242"/>
                <a:gd name="T88" fmla="*/ 580 w 1769"/>
                <a:gd name="T89" fmla="*/ 2122 h 2242"/>
                <a:gd name="T90" fmla="*/ 750 w 1769"/>
                <a:gd name="T91" fmla="*/ 2007 h 2242"/>
                <a:gd name="T92" fmla="*/ 740 w 1769"/>
                <a:gd name="T93" fmla="*/ 2123 h 2242"/>
                <a:gd name="T94" fmla="*/ 804 w 1769"/>
                <a:gd name="T95" fmla="*/ 2201 h 2242"/>
                <a:gd name="T96" fmla="*/ 872 w 1769"/>
                <a:gd name="T97" fmla="*/ 2095 h 2242"/>
                <a:gd name="T98" fmla="*/ 967 w 1769"/>
                <a:gd name="T99" fmla="*/ 2084 h 2242"/>
                <a:gd name="T100" fmla="*/ 1103 w 1769"/>
                <a:gd name="T101" fmla="*/ 2191 h 2242"/>
                <a:gd name="T102" fmla="*/ 1263 w 1769"/>
                <a:gd name="T103" fmla="*/ 2188 h 2242"/>
                <a:gd name="T104" fmla="*/ 1359 w 1769"/>
                <a:gd name="T105" fmla="*/ 2189 h 2242"/>
                <a:gd name="T106" fmla="*/ 1427 w 1769"/>
                <a:gd name="T107" fmla="*/ 2137 h 2242"/>
                <a:gd name="T108" fmla="*/ 1523 w 1769"/>
                <a:gd name="T109" fmla="*/ 1998 h 2242"/>
                <a:gd name="T110" fmla="*/ 1539 w 1769"/>
                <a:gd name="T111" fmla="*/ 1883 h 2242"/>
                <a:gd name="T112" fmla="*/ 1587 w 1769"/>
                <a:gd name="T113" fmla="*/ 1817 h 2242"/>
                <a:gd name="T114" fmla="*/ 1703 w 1769"/>
                <a:gd name="T115" fmla="*/ 1778 h 2242"/>
                <a:gd name="T116" fmla="*/ 1671 w 1769"/>
                <a:gd name="T117" fmla="*/ 1673 h 2242"/>
                <a:gd name="T118" fmla="*/ 1729 w 1769"/>
                <a:gd name="T119" fmla="*/ 1612 h 2242"/>
                <a:gd name="T120" fmla="*/ 1766 w 1769"/>
                <a:gd name="T121" fmla="*/ 1444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2" name="山西"/>
            <p:cNvSpPr>
              <a:spLocks/>
            </p:cNvSpPr>
            <p:nvPr/>
          </p:nvSpPr>
          <p:spPr bwMode="auto">
            <a:xfrm>
              <a:off x="5769046" y="3514908"/>
              <a:ext cx="371479" cy="723938"/>
            </a:xfrm>
            <a:custGeom>
              <a:avLst/>
              <a:gdLst>
                <a:gd name="T0" fmla="*/ 4 w 1396"/>
                <a:gd name="T1" fmla="*/ 2572 h 2738"/>
                <a:gd name="T2" fmla="*/ 107 w 1396"/>
                <a:gd name="T3" fmla="*/ 2294 h 2738"/>
                <a:gd name="T4" fmla="*/ 76 w 1396"/>
                <a:gd name="T5" fmla="*/ 2117 h 2738"/>
                <a:gd name="T6" fmla="*/ 65 w 1396"/>
                <a:gd name="T7" fmla="*/ 1925 h 2738"/>
                <a:gd name="T8" fmla="*/ 56 w 1396"/>
                <a:gd name="T9" fmla="*/ 1806 h 2738"/>
                <a:gd name="T10" fmla="*/ 45 w 1396"/>
                <a:gd name="T11" fmla="*/ 1717 h 2738"/>
                <a:gd name="T12" fmla="*/ 136 w 1396"/>
                <a:gd name="T13" fmla="*/ 1551 h 2738"/>
                <a:gd name="T14" fmla="*/ 164 w 1396"/>
                <a:gd name="T15" fmla="*/ 1462 h 2738"/>
                <a:gd name="T16" fmla="*/ 149 w 1396"/>
                <a:gd name="T17" fmla="*/ 1362 h 2738"/>
                <a:gd name="T18" fmla="*/ 77 w 1396"/>
                <a:gd name="T19" fmla="*/ 1263 h 2738"/>
                <a:gd name="T20" fmla="*/ 90 w 1396"/>
                <a:gd name="T21" fmla="*/ 1128 h 2738"/>
                <a:gd name="T22" fmla="*/ 163 w 1396"/>
                <a:gd name="T23" fmla="*/ 1049 h 2738"/>
                <a:gd name="T24" fmla="*/ 222 w 1396"/>
                <a:gd name="T25" fmla="*/ 898 h 2738"/>
                <a:gd name="T26" fmla="*/ 251 w 1396"/>
                <a:gd name="T27" fmla="*/ 792 h 2738"/>
                <a:gd name="T28" fmla="*/ 326 w 1396"/>
                <a:gd name="T29" fmla="*/ 674 h 2738"/>
                <a:gd name="T30" fmla="*/ 264 w 1396"/>
                <a:gd name="T31" fmla="*/ 632 h 2738"/>
                <a:gd name="T32" fmla="*/ 363 w 1396"/>
                <a:gd name="T33" fmla="*/ 584 h 2738"/>
                <a:gd name="T34" fmla="*/ 385 w 1396"/>
                <a:gd name="T35" fmla="*/ 513 h 2738"/>
                <a:gd name="T36" fmla="*/ 541 w 1396"/>
                <a:gd name="T37" fmla="*/ 521 h 2738"/>
                <a:gd name="T38" fmla="*/ 625 w 1396"/>
                <a:gd name="T39" fmla="*/ 322 h 2738"/>
                <a:gd name="T40" fmla="*/ 775 w 1396"/>
                <a:gd name="T41" fmla="*/ 268 h 2738"/>
                <a:gd name="T42" fmla="*/ 877 w 1396"/>
                <a:gd name="T43" fmla="*/ 189 h 2738"/>
                <a:gd name="T44" fmla="*/ 1096 w 1396"/>
                <a:gd name="T45" fmla="*/ 164 h 2738"/>
                <a:gd name="T46" fmla="*/ 1218 w 1396"/>
                <a:gd name="T47" fmla="*/ 60 h 2738"/>
                <a:gd name="T48" fmla="*/ 1290 w 1396"/>
                <a:gd name="T49" fmla="*/ 78 h 2738"/>
                <a:gd name="T50" fmla="*/ 1355 w 1396"/>
                <a:gd name="T51" fmla="*/ 164 h 2738"/>
                <a:gd name="T52" fmla="*/ 1318 w 1396"/>
                <a:gd name="T53" fmla="*/ 216 h 2738"/>
                <a:gd name="T54" fmla="*/ 1236 w 1396"/>
                <a:gd name="T55" fmla="*/ 290 h 2738"/>
                <a:gd name="T56" fmla="*/ 1197 w 1396"/>
                <a:gd name="T57" fmla="*/ 317 h 2738"/>
                <a:gd name="T58" fmla="*/ 1249 w 1396"/>
                <a:gd name="T59" fmla="*/ 368 h 2738"/>
                <a:gd name="T60" fmla="*/ 1352 w 1396"/>
                <a:gd name="T61" fmla="*/ 456 h 2738"/>
                <a:gd name="T62" fmla="*/ 1387 w 1396"/>
                <a:gd name="T63" fmla="*/ 564 h 2738"/>
                <a:gd name="T64" fmla="*/ 1372 w 1396"/>
                <a:gd name="T65" fmla="*/ 687 h 2738"/>
                <a:gd name="T66" fmla="*/ 1314 w 1396"/>
                <a:gd name="T67" fmla="*/ 735 h 2738"/>
                <a:gd name="T68" fmla="*/ 1229 w 1396"/>
                <a:gd name="T69" fmla="*/ 715 h 2738"/>
                <a:gd name="T70" fmla="*/ 1176 w 1396"/>
                <a:gd name="T71" fmla="*/ 841 h 2738"/>
                <a:gd name="T72" fmla="*/ 1136 w 1396"/>
                <a:gd name="T73" fmla="*/ 922 h 2738"/>
                <a:gd name="T74" fmla="*/ 1091 w 1396"/>
                <a:gd name="T75" fmla="*/ 1018 h 2738"/>
                <a:gd name="T76" fmla="*/ 1131 w 1396"/>
                <a:gd name="T77" fmla="*/ 1126 h 2738"/>
                <a:gd name="T78" fmla="*/ 1189 w 1396"/>
                <a:gd name="T79" fmla="*/ 1145 h 2738"/>
                <a:gd name="T80" fmla="*/ 1234 w 1396"/>
                <a:gd name="T81" fmla="*/ 1276 h 2738"/>
                <a:gd name="T82" fmla="*/ 1253 w 1396"/>
                <a:gd name="T83" fmla="*/ 1336 h 2738"/>
                <a:gd name="T84" fmla="*/ 1278 w 1396"/>
                <a:gd name="T85" fmla="*/ 1444 h 2738"/>
                <a:gd name="T86" fmla="*/ 1184 w 1396"/>
                <a:gd name="T87" fmla="*/ 1615 h 2738"/>
                <a:gd name="T88" fmla="*/ 1157 w 1396"/>
                <a:gd name="T89" fmla="*/ 1717 h 2738"/>
                <a:gd name="T90" fmla="*/ 1097 w 1396"/>
                <a:gd name="T91" fmla="*/ 1796 h 2738"/>
                <a:gd name="T92" fmla="*/ 1150 w 1396"/>
                <a:gd name="T93" fmla="*/ 1888 h 2738"/>
                <a:gd name="T94" fmla="*/ 1170 w 1396"/>
                <a:gd name="T95" fmla="*/ 2048 h 2738"/>
                <a:gd name="T96" fmla="*/ 1157 w 1396"/>
                <a:gd name="T97" fmla="*/ 2114 h 2738"/>
                <a:gd name="T98" fmla="*/ 1148 w 1396"/>
                <a:gd name="T99" fmla="*/ 2199 h 2738"/>
                <a:gd name="T100" fmla="*/ 1092 w 1396"/>
                <a:gd name="T101" fmla="*/ 2320 h 2738"/>
                <a:gd name="T102" fmla="*/ 1039 w 1396"/>
                <a:gd name="T103" fmla="*/ 2349 h 2738"/>
                <a:gd name="T104" fmla="*/ 959 w 1396"/>
                <a:gd name="T105" fmla="*/ 2390 h 2738"/>
                <a:gd name="T106" fmla="*/ 892 w 1396"/>
                <a:gd name="T107" fmla="*/ 2430 h 2738"/>
                <a:gd name="T108" fmla="*/ 816 w 1396"/>
                <a:gd name="T109" fmla="*/ 2442 h 2738"/>
                <a:gd name="T110" fmla="*/ 661 w 1396"/>
                <a:gd name="T111" fmla="*/ 2430 h 2738"/>
                <a:gd name="T112" fmla="*/ 618 w 1396"/>
                <a:gd name="T113" fmla="*/ 2508 h 2738"/>
                <a:gd name="T114" fmla="*/ 541 w 1396"/>
                <a:gd name="T115" fmla="*/ 2525 h 2738"/>
                <a:gd name="T116" fmla="*/ 446 w 1396"/>
                <a:gd name="T117" fmla="*/ 2620 h 2738"/>
                <a:gd name="T118" fmla="*/ 266 w 1396"/>
                <a:gd name="T119" fmla="*/ 2676 h 2738"/>
                <a:gd name="T120" fmla="*/ 131 w 1396"/>
                <a:gd name="T121" fmla="*/ 2735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3" name="吉林"/>
            <p:cNvSpPr>
              <a:spLocks/>
            </p:cNvSpPr>
            <p:nvPr/>
          </p:nvSpPr>
          <p:spPr bwMode="auto">
            <a:xfrm>
              <a:off x="6673932" y="2800496"/>
              <a:ext cx="809635" cy="600106"/>
            </a:xfrm>
            <a:custGeom>
              <a:avLst/>
              <a:gdLst>
                <a:gd name="T0" fmla="*/ 3049 w 3070"/>
                <a:gd name="T1" fmla="*/ 1066 h 2270"/>
                <a:gd name="T2" fmla="*/ 2912 w 3070"/>
                <a:gd name="T3" fmla="*/ 1134 h 2270"/>
                <a:gd name="T4" fmla="*/ 2939 w 3070"/>
                <a:gd name="T5" fmla="*/ 1241 h 2270"/>
                <a:gd name="T6" fmla="*/ 2898 w 3070"/>
                <a:gd name="T7" fmla="*/ 1258 h 2270"/>
                <a:gd name="T8" fmla="*/ 2808 w 3070"/>
                <a:gd name="T9" fmla="*/ 1144 h 2270"/>
                <a:gd name="T10" fmla="*/ 2698 w 3070"/>
                <a:gd name="T11" fmla="*/ 1099 h 2270"/>
                <a:gd name="T12" fmla="*/ 2672 w 3070"/>
                <a:gd name="T13" fmla="*/ 1361 h 2270"/>
                <a:gd name="T14" fmla="*/ 2561 w 3070"/>
                <a:gd name="T15" fmla="*/ 1389 h 2270"/>
                <a:gd name="T16" fmla="*/ 2456 w 3070"/>
                <a:gd name="T17" fmla="*/ 1597 h 2270"/>
                <a:gd name="T18" fmla="*/ 2264 w 3070"/>
                <a:gd name="T19" fmla="*/ 1629 h 2270"/>
                <a:gd name="T20" fmla="*/ 2260 w 3070"/>
                <a:gd name="T21" fmla="*/ 1775 h 2270"/>
                <a:gd name="T22" fmla="*/ 2242 w 3070"/>
                <a:gd name="T23" fmla="*/ 1913 h 2270"/>
                <a:gd name="T24" fmla="*/ 2009 w 3070"/>
                <a:gd name="T25" fmla="*/ 1932 h 2270"/>
                <a:gd name="T26" fmla="*/ 1914 w 3070"/>
                <a:gd name="T27" fmla="*/ 1860 h 2270"/>
                <a:gd name="T28" fmla="*/ 1833 w 3070"/>
                <a:gd name="T29" fmla="*/ 1849 h 2270"/>
                <a:gd name="T30" fmla="*/ 1760 w 3070"/>
                <a:gd name="T31" fmla="*/ 1980 h 2270"/>
                <a:gd name="T32" fmla="*/ 1688 w 3070"/>
                <a:gd name="T33" fmla="*/ 2138 h 2270"/>
                <a:gd name="T34" fmla="*/ 1572 w 3070"/>
                <a:gd name="T35" fmla="*/ 2264 h 2270"/>
                <a:gd name="T36" fmla="*/ 1532 w 3070"/>
                <a:gd name="T37" fmla="*/ 2213 h 2270"/>
                <a:gd name="T38" fmla="*/ 1513 w 3070"/>
                <a:gd name="T39" fmla="*/ 2111 h 2270"/>
                <a:gd name="T40" fmla="*/ 1364 w 3070"/>
                <a:gd name="T41" fmla="*/ 1935 h 2270"/>
                <a:gd name="T42" fmla="*/ 1373 w 3070"/>
                <a:gd name="T43" fmla="*/ 1725 h 2270"/>
                <a:gd name="T44" fmla="*/ 1272 w 3070"/>
                <a:gd name="T45" fmla="*/ 1660 h 2270"/>
                <a:gd name="T46" fmla="*/ 1194 w 3070"/>
                <a:gd name="T47" fmla="*/ 1540 h 2270"/>
                <a:gd name="T48" fmla="*/ 1128 w 3070"/>
                <a:gd name="T49" fmla="*/ 1391 h 2270"/>
                <a:gd name="T50" fmla="*/ 1005 w 3070"/>
                <a:gd name="T51" fmla="*/ 1471 h 2270"/>
                <a:gd name="T52" fmla="*/ 986 w 3070"/>
                <a:gd name="T53" fmla="*/ 1381 h 2270"/>
                <a:gd name="T54" fmla="*/ 814 w 3070"/>
                <a:gd name="T55" fmla="*/ 1271 h 2270"/>
                <a:gd name="T56" fmla="*/ 697 w 3070"/>
                <a:gd name="T57" fmla="*/ 1273 h 2270"/>
                <a:gd name="T58" fmla="*/ 677 w 3070"/>
                <a:gd name="T59" fmla="*/ 1175 h 2270"/>
                <a:gd name="T60" fmla="*/ 599 w 3070"/>
                <a:gd name="T61" fmla="*/ 972 h 2270"/>
                <a:gd name="T62" fmla="*/ 463 w 3070"/>
                <a:gd name="T63" fmla="*/ 828 h 2270"/>
                <a:gd name="T64" fmla="*/ 253 w 3070"/>
                <a:gd name="T65" fmla="*/ 865 h 2270"/>
                <a:gd name="T66" fmla="*/ 182 w 3070"/>
                <a:gd name="T67" fmla="*/ 740 h 2270"/>
                <a:gd name="T68" fmla="*/ 191 w 3070"/>
                <a:gd name="T69" fmla="*/ 534 h 2270"/>
                <a:gd name="T70" fmla="*/ 102 w 3070"/>
                <a:gd name="T71" fmla="*/ 366 h 2270"/>
                <a:gd name="T72" fmla="*/ 31 w 3070"/>
                <a:gd name="T73" fmla="*/ 286 h 2270"/>
                <a:gd name="T74" fmla="*/ 95 w 3070"/>
                <a:gd name="T75" fmla="*/ 214 h 2270"/>
                <a:gd name="T76" fmla="*/ 236 w 3070"/>
                <a:gd name="T77" fmla="*/ 229 h 2270"/>
                <a:gd name="T78" fmla="*/ 319 w 3070"/>
                <a:gd name="T79" fmla="*/ 154 h 2270"/>
                <a:gd name="T80" fmla="*/ 441 w 3070"/>
                <a:gd name="T81" fmla="*/ 45 h 2270"/>
                <a:gd name="T82" fmla="*/ 627 w 3070"/>
                <a:gd name="T83" fmla="*/ 1 h 2270"/>
                <a:gd name="T84" fmla="*/ 692 w 3070"/>
                <a:gd name="T85" fmla="*/ 161 h 2270"/>
                <a:gd name="T86" fmla="*/ 851 w 3070"/>
                <a:gd name="T87" fmla="*/ 350 h 2270"/>
                <a:gd name="T88" fmla="*/ 1017 w 3070"/>
                <a:gd name="T89" fmla="*/ 300 h 2270"/>
                <a:gd name="T90" fmla="*/ 1169 w 3070"/>
                <a:gd name="T91" fmla="*/ 275 h 2270"/>
                <a:gd name="T92" fmla="*/ 1297 w 3070"/>
                <a:gd name="T93" fmla="*/ 387 h 2270"/>
                <a:gd name="T94" fmla="*/ 1532 w 3070"/>
                <a:gd name="T95" fmla="*/ 342 h 2270"/>
                <a:gd name="T96" fmla="*/ 1685 w 3070"/>
                <a:gd name="T97" fmla="*/ 452 h 2270"/>
                <a:gd name="T98" fmla="*/ 1715 w 3070"/>
                <a:gd name="T99" fmla="*/ 600 h 2270"/>
                <a:gd name="T100" fmla="*/ 1848 w 3070"/>
                <a:gd name="T101" fmla="*/ 583 h 2270"/>
                <a:gd name="T102" fmla="*/ 1909 w 3070"/>
                <a:gd name="T103" fmla="*/ 738 h 2270"/>
                <a:gd name="T104" fmla="*/ 2029 w 3070"/>
                <a:gd name="T105" fmla="*/ 723 h 2270"/>
                <a:gd name="T106" fmla="*/ 2085 w 3070"/>
                <a:gd name="T107" fmla="*/ 562 h 2270"/>
                <a:gd name="T108" fmla="*/ 2236 w 3070"/>
                <a:gd name="T109" fmla="*/ 802 h 2270"/>
                <a:gd name="T110" fmla="*/ 2365 w 3070"/>
                <a:gd name="T111" fmla="*/ 929 h 2270"/>
                <a:gd name="T112" fmla="*/ 2443 w 3070"/>
                <a:gd name="T113" fmla="*/ 798 h 2270"/>
                <a:gd name="T114" fmla="*/ 2599 w 3070"/>
                <a:gd name="T115" fmla="*/ 669 h 2270"/>
                <a:gd name="T116" fmla="*/ 2722 w 3070"/>
                <a:gd name="T117" fmla="*/ 632 h 2270"/>
                <a:gd name="T118" fmla="*/ 2797 w 3070"/>
                <a:gd name="T119" fmla="*/ 789 h 2270"/>
                <a:gd name="T120" fmla="*/ 2968 w 3070"/>
                <a:gd name="T121" fmla="*/ 8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4" name="湖南"/>
            <p:cNvSpPr>
              <a:spLocks/>
            </p:cNvSpPr>
            <p:nvPr/>
          </p:nvSpPr>
          <p:spPr bwMode="auto">
            <a:xfrm>
              <a:off x="5626169" y="4762749"/>
              <a:ext cx="552457" cy="628683"/>
            </a:xfrm>
            <a:custGeom>
              <a:avLst/>
              <a:gdLst>
                <a:gd name="T0" fmla="*/ 1870 w 2092"/>
                <a:gd name="T1" fmla="*/ 2073 h 2386"/>
                <a:gd name="T2" fmla="*/ 1729 w 2092"/>
                <a:gd name="T3" fmla="*/ 1997 h 2386"/>
                <a:gd name="T4" fmla="*/ 1575 w 2092"/>
                <a:gd name="T5" fmla="*/ 2103 h 2386"/>
                <a:gd name="T6" fmla="*/ 1639 w 2092"/>
                <a:gd name="T7" fmla="*/ 2220 h 2386"/>
                <a:gd name="T8" fmla="*/ 1554 w 2092"/>
                <a:gd name="T9" fmla="*/ 2265 h 2386"/>
                <a:gd name="T10" fmla="*/ 1347 w 2092"/>
                <a:gd name="T11" fmla="*/ 2157 h 2386"/>
                <a:gd name="T12" fmla="*/ 1280 w 2092"/>
                <a:gd name="T13" fmla="*/ 2308 h 2386"/>
                <a:gd name="T14" fmla="*/ 1071 w 2092"/>
                <a:gd name="T15" fmla="*/ 2386 h 2386"/>
                <a:gd name="T16" fmla="*/ 1030 w 2092"/>
                <a:gd name="T17" fmla="*/ 2244 h 2386"/>
                <a:gd name="T18" fmla="*/ 979 w 2092"/>
                <a:gd name="T19" fmla="*/ 2191 h 2386"/>
                <a:gd name="T20" fmla="*/ 857 w 2092"/>
                <a:gd name="T21" fmla="*/ 2273 h 2386"/>
                <a:gd name="T22" fmla="*/ 897 w 2092"/>
                <a:gd name="T23" fmla="*/ 2110 h 2386"/>
                <a:gd name="T24" fmla="*/ 979 w 2092"/>
                <a:gd name="T25" fmla="*/ 1903 h 2386"/>
                <a:gd name="T26" fmla="*/ 963 w 2092"/>
                <a:gd name="T27" fmla="*/ 1854 h 2386"/>
                <a:gd name="T28" fmla="*/ 948 w 2092"/>
                <a:gd name="T29" fmla="*/ 1737 h 2386"/>
                <a:gd name="T30" fmla="*/ 814 w 2092"/>
                <a:gd name="T31" fmla="*/ 1645 h 2386"/>
                <a:gd name="T32" fmla="*/ 667 w 2092"/>
                <a:gd name="T33" fmla="*/ 1677 h 2386"/>
                <a:gd name="T34" fmla="*/ 555 w 2092"/>
                <a:gd name="T35" fmla="*/ 1815 h 2386"/>
                <a:gd name="T36" fmla="*/ 491 w 2092"/>
                <a:gd name="T37" fmla="*/ 1740 h 2386"/>
                <a:gd name="T38" fmla="*/ 378 w 2092"/>
                <a:gd name="T39" fmla="*/ 1830 h 2386"/>
                <a:gd name="T40" fmla="*/ 346 w 2092"/>
                <a:gd name="T41" fmla="*/ 1810 h 2386"/>
                <a:gd name="T42" fmla="*/ 258 w 2092"/>
                <a:gd name="T43" fmla="*/ 1750 h 2386"/>
                <a:gd name="T44" fmla="*/ 213 w 2092"/>
                <a:gd name="T45" fmla="*/ 1699 h 2386"/>
                <a:gd name="T46" fmla="*/ 230 w 2092"/>
                <a:gd name="T47" fmla="*/ 1494 h 2386"/>
                <a:gd name="T48" fmla="*/ 245 w 2092"/>
                <a:gd name="T49" fmla="*/ 1426 h 2386"/>
                <a:gd name="T50" fmla="*/ 250 w 2092"/>
                <a:gd name="T51" fmla="*/ 1313 h 2386"/>
                <a:gd name="T52" fmla="*/ 121 w 2092"/>
                <a:gd name="T53" fmla="*/ 1321 h 2386"/>
                <a:gd name="T54" fmla="*/ 37 w 2092"/>
                <a:gd name="T55" fmla="*/ 1313 h 2386"/>
                <a:gd name="T56" fmla="*/ 195 w 2092"/>
                <a:gd name="T57" fmla="*/ 1180 h 2386"/>
                <a:gd name="T58" fmla="*/ 196 w 2092"/>
                <a:gd name="T59" fmla="*/ 1038 h 2386"/>
                <a:gd name="T60" fmla="*/ 193 w 2092"/>
                <a:gd name="T61" fmla="*/ 891 h 2386"/>
                <a:gd name="T62" fmla="*/ 180 w 2092"/>
                <a:gd name="T63" fmla="*/ 745 h 2386"/>
                <a:gd name="T64" fmla="*/ 180 w 2092"/>
                <a:gd name="T65" fmla="*/ 632 h 2386"/>
                <a:gd name="T66" fmla="*/ 182 w 2092"/>
                <a:gd name="T67" fmla="*/ 467 h 2386"/>
                <a:gd name="T68" fmla="*/ 208 w 2092"/>
                <a:gd name="T69" fmla="*/ 346 h 2386"/>
                <a:gd name="T70" fmla="*/ 334 w 2092"/>
                <a:gd name="T71" fmla="*/ 226 h 2386"/>
                <a:gd name="T72" fmla="*/ 521 w 2092"/>
                <a:gd name="T73" fmla="*/ 164 h 2386"/>
                <a:gd name="T74" fmla="*/ 684 w 2092"/>
                <a:gd name="T75" fmla="*/ 168 h 2386"/>
                <a:gd name="T76" fmla="*/ 624 w 2092"/>
                <a:gd name="T77" fmla="*/ 38 h 2386"/>
                <a:gd name="T78" fmla="*/ 740 w 2092"/>
                <a:gd name="T79" fmla="*/ 2 h 2386"/>
                <a:gd name="T80" fmla="*/ 942 w 2092"/>
                <a:gd name="T81" fmla="*/ 69 h 2386"/>
                <a:gd name="T82" fmla="*/ 1127 w 2092"/>
                <a:gd name="T83" fmla="*/ 111 h 2386"/>
                <a:gd name="T84" fmla="*/ 1254 w 2092"/>
                <a:gd name="T85" fmla="*/ 214 h 2386"/>
                <a:gd name="T86" fmla="*/ 1353 w 2092"/>
                <a:gd name="T87" fmla="*/ 229 h 2386"/>
                <a:gd name="T88" fmla="*/ 1503 w 2092"/>
                <a:gd name="T89" fmla="*/ 151 h 2386"/>
                <a:gd name="T90" fmla="*/ 1586 w 2092"/>
                <a:gd name="T91" fmla="*/ 162 h 2386"/>
                <a:gd name="T92" fmla="*/ 1597 w 2092"/>
                <a:gd name="T93" fmla="*/ 289 h 2386"/>
                <a:gd name="T94" fmla="*/ 1764 w 2092"/>
                <a:gd name="T95" fmla="*/ 115 h 2386"/>
                <a:gd name="T96" fmla="*/ 1825 w 2092"/>
                <a:gd name="T97" fmla="*/ 227 h 2386"/>
                <a:gd name="T98" fmla="*/ 1815 w 2092"/>
                <a:gd name="T99" fmla="*/ 366 h 2386"/>
                <a:gd name="T100" fmla="*/ 1882 w 2092"/>
                <a:gd name="T101" fmla="*/ 426 h 2386"/>
                <a:gd name="T102" fmla="*/ 1981 w 2092"/>
                <a:gd name="T103" fmla="*/ 521 h 2386"/>
                <a:gd name="T104" fmla="*/ 2037 w 2092"/>
                <a:gd name="T105" fmla="*/ 668 h 2386"/>
                <a:gd name="T106" fmla="*/ 2063 w 2092"/>
                <a:gd name="T107" fmla="*/ 750 h 2386"/>
                <a:gd name="T108" fmla="*/ 1979 w 2092"/>
                <a:gd name="T109" fmla="*/ 883 h 2386"/>
                <a:gd name="T110" fmla="*/ 1824 w 2092"/>
                <a:gd name="T111" fmla="*/ 1070 h 2386"/>
                <a:gd name="T112" fmla="*/ 1848 w 2092"/>
                <a:gd name="T113" fmla="*/ 1160 h 2386"/>
                <a:gd name="T114" fmla="*/ 1930 w 2092"/>
                <a:gd name="T115" fmla="*/ 1195 h 2386"/>
                <a:gd name="T116" fmla="*/ 1932 w 2092"/>
                <a:gd name="T117" fmla="*/ 1439 h 2386"/>
                <a:gd name="T118" fmla="*/ 2025 w 2092"/>
                <a:gd name="T119" fmla="*/ 1594 h 2386"/>
                <a:gd name="T120" fmla="*/ 2083 w 2092"/>
                <a:gd name="T121" fmla="*/ 1677 h 2386"/>
                <a:gd name="T122" fmla="*/ 1982 w 2092"/>
                <a:gd name="T123" fmla="*/ 1883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5" name="江苏"/>
            <p:cNvSpPr>
              <a:spLocks/>
            </p:cNvSpPr>
            <p:nvPr/>
          </p:nvSpPr>
          <p:spPr bwMode="auto">
            <a:xfrm>
              <a:off x="6331028" y="4143591"/>
              <a:ext cx="552457" cy="485801"/>
            </a:xfrm>
            <a:custGeom>
              <a:avLst/>
              <a:gdLst>
                <a:gd name="T0" fmla="*/ 1699 w 2079"/>
                <a:gd name="T1" fmla="*/ 1399 h 1843"/>
                <a:gd name="T2" fmla="*/ 1653 w 2079"/>
                <a:gd name="T3" fmla="*/ 1318 h 1843"/>
                <a:gd name="T4" fmla="*/ 1534 w 2079"/>
                <a:gd name="T5" fmla="*/ 1336 h 1843"/>
                <a:gd name="T6" fmla="*/ 1579 w 2079"/>
                <a:gd name="T7" fmla="*/ 1274 h 1843"/>
                <a:gd name="T8" fmla="*/ 1695 w 2079"/>
                <a:gd name="T9" fmla="*/ 1372 h 1843"/>
                <a:gd name="T10" fmla="*/ 1837 w 2079"/>
                <a:gd name="T11" fmla="*/ 1343 h 1843"/>
                <a:gd name="T12" fmla="*/ 2066 w 2079"/>
                <a:gd name="T13" fmla="*/ 1401 h 1843"/>
                <a:gd name="T14" fmla="*/ 2026 w 2079"/>
                <a:gd name="T15" fmla="*/ 1268 h 1843"/>
                <a:gd name="T16" fmla="*/ 1882 w 2079"/>
                <a:gd name="T17" fmla="*/ 1198 h 1843"/>
                <a:gd name="T18" fmla="*/ 1830 w 2079"/>
                <a:gd name="T19" fmla="*/ 1091 h 1843"/>
                <a:gd name="T20" fmla="*/ 1665 w 2079"/>
                <a:gd name="T21" fmla="*/ 975 h 1843"/>
                <a:gd name="T22" fmla="*/ 1666 w 2079"/>
                <a:gd name="T23" fmla="*/ 898 h 1843"/>
                <a:gd name="T24" fmla="*/ 1588 w 2079"/>
                <a:gd name="T25" fmla="*/ 769 h 1843"/>
                <a:gd name="T26" fmla="*/ 1502 w 2079"/>
                <a:gd name="T27" fmla="*/ 581 h 1843"/>
                <a:gd name="T28" fmla="*/ 1443 w 2079"/>
                <a:gd name="T29" fmla="*/ 452 h 1843"/>
                <a:gd name="T30" fmla="*/ 1291 w 2079"/>
                <a:gd name="T31" fmla="*/ 273 h 1843"/>
                <a:gd name="T32" fmla="*/ 1201 w 2079"/>
                <a:gd name="T33" fmla="*/ 247 h 1843"/>
                <a:gd name="T34" fmla="*/ 1119 w 2079"/>
                <a:gd name="T35" fmla="*/ 259 h 1843"/>
                <a:gd name="T36" fmla="*/ 1070 w 2079"/>
                <a:gd name="T37" fmla="*/ 147 h 1843"/>
                <a:gd name="T38" fmla="*/ 987 w 2079"/>
                <a:gd name="T39" fmla="*/ 53 h 1843"/>
                <a:gd name="T40" fmla="*/ 897 w 2079"/>
                <a:gd name="T41" fmla="*/ 34 h 1843"/>
                <a:gd name="T42" fmla="*/ 834 w 2079"/>
                <a:gd name="T43" fmla="*/ 187 h 1843"/>
                <a:gd name="T44" fmla="*/ 728 w 2079"/>
                <a:gd name="T45" fmla="*/ 260 h 1843"/>
                <a:gd name="T46" fmla="*/ 653 w 2079"/>
                <a:gd name="T47" fmla="*/ 344 h 1843"/>
                <a:gd name="T48" fmla="*/ 567 w 2079"/>
                <a:gd name="T49" fmla="*/ 230 h 1843"/>
                <a:gd name="T50" fmla="*/ 478 w 2079"/>
                <a:gd name="T51" fmla="*/ 298 h 1843"/>
                <a:gd name="T52" fmla="*/ 331 w 2079"/>
                <a:gd name="T53" fmla="*/ 286 h 1843"/>
                <a:gd name="T54" fmla="*/ 237 w 2079"/>
                <a:gd name="T55" fmla="*/ 205 h 1843"/>
                <a:gd name="T56" fmla="*/ 68 w 2079"/>
                <a:gd name="T57" fmla="*/ 14 h 1843"/>
                <a:gd name="T58" fmla="*/ 94 w 2079"/>
                <a:gd name="T59" fmla="*/ 146 h 1843"/>
                <a:gd name="T60" fmla="*/ 1 w 2079"/>
                <a:gd name="T61" fmla="*/ 283 h 1843"/>
                <a:gd name="T62" fmla="*/ 152 w 2079"/>
                <a:gd name="T63" fmla="*/ 365 h 1843"/>
                <a:gd name="T64" fmla="*/ 240 w 2079"/>
                <a:gd name="T65" fmla="*/ 449 h 1843"/>
                <a:gd name="T66" fmla="*/ 371 w 2079"/>
                <a:gd name="T67" fmla="*/ 513 h 1843"/>
                <a:gd name="T68" fmla="*/ 439 w 2079"/>
                <a:gd name="T69" fmla="*/ 540 h 1843"/>
                <a:gd name="T70" fmla="*/ 509 w 2079"/>
                <a:gd name="T71" fmla="*/ 582 h 1843"/>
                <a:gd name="T72" fmla="*/ 636 w 2079"/>
                <a:gd name="T73" fmla="*/ 631 h 1843"/>
                <a:gd name="T74" fmla="*/ 660 w 2079"/>
                <a:gd name="T75" fmla="*/ 739 h 1843"/>
                <a:gd name="T76" fmla="*/ 608 w 2079"/>
                <a:gd name="T77" fmla="*/ 835 h 1843"/>
                <a:gd name="T78" fmla="*/ 672 w 2079"/>
                <a:gd name="T79" fmla="*/ 868 h 1843"/>
                <a:gd name="T80" fmla="*/ 730 w 2079"/>
                <a:gd name="T81" fmla="*/ 952 h 1843"/>
                <a:gd name="T82" fmla="*/ 790 w 2079"/>
                <a:gd name="T83" fmla="*/ 1061 h 1843"/>
                <a:gd name="T84" fmla="*/ 914 w 2079"/>
                <a:gd name="T85" fmla="*/ 1006 h 1843"/>
                <a:gd name="T86" fmla="*/ 1002 w 2079"/>
                <a:gd name="T87" fmla="*/ 962 h 1843"/>
                <a:gd name="T88" fmla="*/ 1081 w 2079"/>
                <a:gd name="T89" fmla="*/ 1109 h 1843"/>
                <a:gd name="T90" fmla="*/ 963 w 2079"/>
                <a:gd name="T91" fmla="*/ 1107 h 1843"/>
                <a:gd name="T92" fmla="*/ 874 w 2079"/>
                <a:gd name="T93" fmla="*/ 1163 h 1843"/>
                <a:gd name="T94" fmla="*/ 891 w 2079"/>
                <a:gd name="T95" fmla="*/ 1280 h 1843"/>
                <a:gd name="T96" fmla="*/ 804 w 2079"/>
                <a:gd name="T97" fmla="*/ 1362 h 1843"/>
                <a:gd name="T98" fmla="*/ 861 w 2079"/>
                <a:gd name="T99" fmla="*/ 1470 h 1843"/>
                <a:gd name="T100" fmla="*/ 923 w 2079"/>
                <a:gd name="T101" fmla="*/ 1534 h 1843"/>
                <a:gd name="T102" fmla="*/ 977 w 2079"/>
                <a:gd name="T103" fmla="*/ 1528 h 1843"/>
                <a:gd name="T104" fmla="*/ 987 w 2079"/>
                <a:gd name="T105" fmla="*/ 1638 h 1843"/>
                <a:gd name="T106" fmla="*/ 1011 w 2079"/>
                <a:gd name="T107" fmla="*/ 1698 h 1843"/>
                <a:gd name="T108" fmla="*/ 1177 w 2079"/>
                <a:gd name="T109" fmla="*/ 1665 h 1843"/>
                <a:gd name="T110" fmla="*/ 1271 w 2079"/>
                <a:gd name="T111" fmla="*/ 1716 h 1843"/>
                <a:gd name="T112" fmla="*/ 1402 w 2079"/>
                <a:gd name="T113" fmla="*/ 1699 h 1843"/>
                <a:gd name="T114" fmla="*/ 1543 w 2079"/>
                <a:gd name="T115" fmla="*/ 1784 h 1843"/>
                <a:gd name="T116" fmla="*/ 1643 w 2079"/>
                <a:gd name="T117" fmla="*/ 1821 h 1843"/>
                <a:gd name="T118" fmla="*/ 1722 w 2079"/>
                <a:gd name="T119" fmla="*/ 1730 h 1843"/>
                <a:gd name="T120" fmla="*/ 1819 w 2079"/>
                <a:gd name="T121" fmla="*/ 1555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6" name="福建"/>
            <p:cNvSpPr>
              <a:spLocks/>
            </p:cNvSpPr>
            <p:nvPr/>
          </p:nvSpPr>
          <p:spPr bwMode="auto">
            <a:xfrm>
              <a:off x="6350078" y="4934208"/>
              <a:ext cx="447680" cy="542954"/>
            </a:xfrm>
            <a:custGeom>
              <a:avLst/>
              <a:gdLst>
                <a:gd name="T0" fmla="*/ 1565 w 1689"/>
                <a:gd name="T1" fmla="*/ 334 h 2064"/>
                <a:gd name="T2" fmla="*/ 1442 w 1689"/>
                <a:gd name="T3" fmla="*/ 393 h 2064"/>
                <a:gd name="T4" fmla="*/ 1376 w 1689"/>
                <a:gd name="T5" fmla="*/ 269 h 2064"/>
                <a:gd name="T6" fmla="*/ 1307 w 1689"/>
                <a:gd name="T7" fmla="*/ 313 h 2064"/>
                <a:gd name="T8" fmla="*/ 1189 w 1689"/>
                <a:gd name="T9" fmla="*/ 346 h 2064"/>
                <a:gd name="T10" fmla="*/ 1100 w 1689"/>
                <a:gd name="T11" fmla="*/ 306 h 2064"/>
                <a:gd name="T12" fmla="*/ 1033 w 1689"/>
                <a:gd name="T13" fmla="*/ 78 h 2064"/>
                <a:gd name="T14" fmla="*/ 963 w 1689"/>
                <a:gd name="T15" fmla="*/ 22 h 2064"/>
                <a:gd name="T16" fmla="*/ 872 w 1689"/>
                <a:gd name="T17" fmla="*/ 23 h 2064"/>
                <a:gd name="T18" fmla="*/ 792 w 1689"/>
                <a:gd name="T19" fmla="*/ 129 h 2064"/>
                <a:gd name="T20" fmla="*/ 666 w 1689"/>
                <a:gd name="T21" fmla="*/ 211 h 2064"/>
                <a:gd name="T22" fmla="*/ 545 w 1689"/>
                <a:gd name="T23" fmla="*/ 190 h 2064"/>
                <a:gd name="T24" fmla="*/ 413 w 1689"/>
                <a:gd name="T25" fmla="*/ 318 h 2064"/>
                <a:gd name="T26" fmla="*/ 406 w 1689"/>
                <a:gd name="T27" fmla="*/ 378 h 2064"/>
                <a:gd name="T28" fmla="*/ 378 w 1689"/>
                <a:gd name="T29" fmla="*/ 591 h 2064"/>
                <a:gd name="T30" fmla="*/ 213 w 1689"/>
                <a:gd name="T31" fmla="*/ 738 h 2064"/>
                <a:gd name="T32" fmla="*/ 249 w 1689"/>
                <a:gd name="T33" fmla="*/ 886 h 2064"/>
                <a:gd name="T34" fmla="*/ 186 w 1689"/>
                <a:gd name="T35" fmla="*/ 982 h 2064"/>
                <a:gd name="T36" fmla="*/ 97 w 1689"/>
                <a:gd name="T37" fmla="*/ 1114 h 2064"/>
                <a:gd name="T38" fmla="*/ 69 w 1689"/>
                <a:gd name="T39" fmla="*/ 1267 h 2064"/>
                <a:gd name="T40" fmla="*/ 17 w 1689"/>
                <a:gd name="T41" fmla="*/ 1465 h 2064"/>
                <a:gd name="T42" fmla="*/ 98 w 1689"/>
                <a:gd name="T43" fmla="*/ 1568 h 2064"/>
                <a:gd name="T44" fmla="*/ 220 w 1689"/>
                <a:gd name="T45" fmla="*/ 1592 h 2064"/>
                <a:gd name="T46" fmla="*/ 385 w 1689"/>
                <a:gd name="T47" fmla="*/ 1629 h 2064"/>
                <a:gd name="T48" fmla="*/ 428 w 1689"/>
                <a:gd name="T49" fmla="*/ 1753 h 2064"/>
                <a:gd name="T50" fmla="*/ 461 w 1689"/>
                <a:gd name="T51" fmla="*/ 1903 h 2064"/>
                <a:gd name="T52" fmla="*/ 562 w 1689"/>
                <a:gd name="T53" fmla="*/ 2059 h 2064"/>
                <a:gd name="T54" fmla="*/ 604 w 1689"/>
                <a:gd name="T55" fmla="*/ 2032 h 2064"/>
                <a:gd name="T56" fmla="*/ 665 w 1689"/>
                <a:gd name="T57" fmla="*/ 1976 h 2064"/>
                <a:gd name="T58" fmla="*/ 740 w 1689"/>
                <a:gd name="T59" fmla="*/ 1946 h 2064"/>
                <a:gd name="T60" fmla="*/ 753 w 1689"/>
                <a:gd name="T61" fmla="*/ 1919 h 2064"/>
                <a:gd name="T62" fmla="*/ 792 w 1689"/>
                <a:gd name="T63" fmla="*/ 1923 h 2064"/>
                <a:gd name="T64" fmla="*/ 927 w 1689"/>
                <a:gd name="T65" fmla="*/ 1768 h 2064"/>
                <a:gd name="T66" fmla="*/ 820 w 1689"/>
                <a:gd name="T67" fmla="*/ 1683 h 2064"/>
                <a:gd name="T68" fmla="*/ 832 w 1689"/>
                <a:gd name="T69" fmla="*/ 1641 h 2064"/>
                <a:gd name="T70" fmla="*/ 899 w 1689"/>
                <a:gd name="T71" fmla="*/ 1685 h 2064"/>
                <a:gd name="T72" fmla="*/ 924 w 1689"/>
                <a:gd name="T73" fmla="*/ 1584 h 2064"/>
                <a:gd name="T74" fmla="*/ 992 w 1689"/>
                <a:gd name="T75" fmla="*/ 1612 h 2064"/>
                <a:gd name="T76" fmla="*/ 1040 w 1689"/>
                <a:gd name="T77" fmla="*/ 1592 h 2064"/>
                <a:gd name="T78" fmla="*/ 1122 w 1689"/>
                <a:gd name="T79" fmla="*/ 1608 h 2064"/>
                <a:gd name="T80" fmla="*/ 1130 w 1689"/>
                <a:gd name="T81" fmla="*/ 1518 h 2064"/>
                <a:gd name="T82" fmla="*/ 1231 w 1689"/>
                <a:gd name="T83" fmla="*/ 1468 h 2064"/>
                <a:gd name="T84" fmla="*/ 1231 w 1689"/>
                <a:gd name="T85" fmla="*/ 1403 h 2064"/>
                <a:gd name="T86" fmla="*/ 1210 w 1689"/>
                <a:gd name="T87" fmla="*/ 1386 h 2064"/>
                <a:gd name="T88" fmla="*/ 1227 w 1689"/>
                <a:gd name="T89" fmla="*/ 1327 h 2064"/>
                <a:gd name="T90" fmla="*/ 1411 w 1689"/>
                <a:gd name="T91" fmla="*/ 1335 h 2064"/>
                <a:gd name="T92" fmla="*/ 1278 w 1689"/>
                <a:gd name="T93" fmla="*/ 1222 h 2064"/>
                <a:gd name="T94" fmla="*/ 1373 w 1689"/>
                <a:gd name="T95" fmla="*/ 1203 h 2064"/>
                <a:gd name="T96" fmla="*/ 1474 w 1689"/>
                <a:gd name="T97" fmla="*/ 1215 h 2064"/>
                <a:gd name="T98" fmla="*/ 1387 w 1689"/>
                <a:gd name="T99" fmla="*/ 1128 h 2064"/>
                <a:gd name="T100" fmla="*/ 1474 w 1689"/>
                <a:gd name="T101" fmla="*/ 987 h 2064"/>
                <a:gd name="T102" fmla="*/ 1448 w 1689"/>
                <a:gd name="T103" fmla="*/ 862 h 2064"/>
                <a:gd name="T104" fmla="*/ 1524 w 1689"/>
                <a:gd name="T105" fmla="*/ 793 h 2064"/>
                <a:gd name="T106" fmla="*/ 1443 w 1689"/>
                <a:gd name="T107" fmla="*/ 800 h 2064"/>
                <a:gd name="T108" fmla="*/ 1492 w 1689"/>
                <a:gd name="T109" fmla="*/ 743 h 2064"/>
                <a:gd name="T110" fmla="*/ 1397 w 1689"/>
                <a:gd name="T111" fmla="*/ 703 h 2064"/>
                <a:gd name="T112" fmla="*/ 1440 w 1689"/>
                <a:gd name="T113" fmla="*/ 633 h 2064"/>
                <a:gd name="T114" fmla="*/ 1448 w 1689"/>
                <a:gd name="T115" fmla="*/ 623 h 2064"/>
                <a:gd name="T116" fmla="*/ 1474 w 1689"/>
                <a:gd name="T117" fmla="*/ 618 h 2064"/>
                <a:gd name="T118" fmla="*/ 1528 w 1689"/>
                <a:gd name="T119" fmla="*/ 603 h 2064"/>
                <a:gd name="T120" fmla="*/ 1497 w 1689"/>
                <a:gd name="T121" fmla="*/ 705 h 2064"/>
                <a:gd name="T122" fmla="*/ 1598 w 1689"/>
                <a:gd name="T123" fmla="*/ 640 h 2064"/>
                <a:gd name="T124" fmla="*/ 1622 w 1689"/>
                <a:gd name="T125" fmla="*/ 526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7" name="河南"/>
            <p:cNvSpPr>
              <a:spLocks/>
            </p:cNvSpPr>
            <p:nvPr/>
          </p:nvSpPr>
          <p:spPr bwMode="auto">
            <a:xfrm>
              <a:off x="5778571" y="4029286"/>
              <a:ext cx="581032" cy="571530"/>
            </a:xfrm>
            <a:custGeom>
              <a:avLst/>
              <a:gdLst>
                <a:gd name="T0" fmla="*/ 591 w 2215"/>
                <a:gd name="T1" fmla="*/ 492 h 2153"/>
                <a:gd name="T2" fmla="*/ 779 w 2215"/>
                <a:gd name="T3" fmla="*/ 510 h 2153"/>
                <a:gd name="T4" fmla="*/ 878 w 2215"/>
                <a:gd name="T5" fmla="*/ 497 h 2153"/>
                <a:gd name="T6" fmla="*/ 957 w 2215"/>
                <a:gd name="T7" fmla="*/ 458 h 2153"/>
                <a:gd name="T8" fmla="*/ 1025 w 2215"/>
                <a:gd name="T9" fmla="*/ 395 h 2153"/>
                <a:gd name="T10" fmla="*/ 1115 w 2215"/>
                <a:gd name="T11" fmla="*/ 278 h 2153"/>
                <a:gd name="T12" fmla="*/ 1124 w 2215"/>
                <a:gd name="T13" fmla="*/ 169 h 2153"/>
                <a:gd name="T14" fmla="*/ 1147 w 2215"/>
                <a:gd name="T15" fmla="*/ 12 h 2153"/>
                <a:gd name="T16" fmla="*/ 1318 w 2215"/>
                <a:gd name="T17" fmla="*/ 31 h 2153"/>
                <a:gd name="T18" fmla="*/ 1549 w 2215"/>
                <a:gd name="T19" fmla="*/ 85 h 2153"/>
                <a:gd name="T20" fmla="*/ 1675 w 2215"/>
                <a:gd name="T21" fmla="*/ 68 h 2153"/>
                <a:gd name="T22" fmla="*/ 1741 w 2215"/>
                <a:gd name="T23" fmla="*/ 117 h 2153"/>
                <a:gd name="T24" fmla="*/ 1730 w 2215"/>
                <a:gd name="T25" fmla="*/ 205 h 2153"/>
                <a:gd name="T26" fmla="*/ 1853 w 2215"/>
                <a:gd name="T27" fmla="*/ 127 h 2153"/>
                <a:gd name="T28" fmla="*/ 1905 w 2215"/>
                <a:gd name="T29" fmla="*/ 136 h 2153"/>
                <a:gd name="T30" fmla="*/ 1822 w 2215"/>
                <a:gd name="T31" fmla="*/ 236 h 2153"/>
                <a:gd name="T32" fmla="*/ 1710 w 2215"/>
                <a:gd name="T33" fmla="*/ 353 h 2153"/>
                <a:gd name="T34" fmla="*/ 1587 w 2215"/>
                <a:gd name="T35" fmla="*/ 477 h 2153"/>
                <a:gd name="T36" fmla="*/ 1600 w 2215"/>
                <a:gd name="T37" fmla="*/ 592 h 2153"/>
                <a:gd name="T38" fmla="*/ 1719 w 2215"/>
                <a:gd name="T39" fmla="*/ 647 h 2153"/>
                <a:gd name="T40" fmla="*/ 1891 w 2215"/>
                <a:gd name="T41" fmla="*/ 749 h 2153"/>
                <a:gd name="T42" fmla="*/ 2033 w 2215"/>
                <a:gd name="T43" fmla="*/ 780 h 2153"/>
                <a:gd name="T44" fmla="*/ 2150 w 2215"/>
                <a:gd name="T45" fmla="*/ 864 h 2153"/>
                <a:gd name="T46" fmla="*/ 2212 w 2215"/>
                <a:gd name="T47" fmla="*/ 994 h 2153"/>
                <a:gd name="T48" fmla="*/ 2111 w 2215"/>
                <a:gd name="T49" fmla="*/ 1089 h 2153"/>
                <a:gd name="T50" fmla="*/ 1991 w 2215"/>
                <a:gd name="T51" fmla="*/ 1044 h 2153"/>
                <a:gd name="T52" fmla="*/ 1869 w 2215"/>
                <a:gd name="T53" fmla="*/ 976 h 2153"/>
                <a:gd name="T54" fmla="*/ 1848 w 2215"/>
                <a:gd name="T55" fmla="*/ 1084 h 2153"/>
                <a:gd name="T56" fmla="*/ 1828 w 2215"/>
                <a:gd name="T57" fmla="*/ 1194 h 2153"/>
                <a:gd name="T58" fmla="*/ 1762 w 2215"/>
                <a:gd name="T59" fmla="*/ 1329 h 2153"/>
                <a:gd name="T60" fmla="*/ 1630 w 2215"/>
                <a:gd name="T61" fmla="*/ 1398 h 2153"/>
                <a:gd name="T62" fmla="*/ 1658 w 2215"/>
                <a:gd name="T63" fmla="*/ 1500 h 2153"/>
                <a:gd name="T64" fmla="*/ 1726 w 2215"/>
                <a:gd name="T65" fmla="*/ 1604 h 2153"/>
                <a:gd name="T66" fmla="*/ 1803 w 2215"/>
                <a:gd name="T67" fmla="*/ 1642 h 2153"/>
                <a:gd name="T68" fmla="*/ 1920 w 2215"/>
                <a:gd name="T69" fmla="*/ 1664 h 2153"/>
                <a:gd name="T70" fmla="*/ 1999 w 2215"/>
                <a:gd name="T71" fmla="*/ 1613 h 2153"/>
                <a:gd name="T72" fmla="*/ 2012 w 2215"/>
                <a:gd name="T73" fmla="*/ 1871 h 2153"/>
                <a:gd name="T74" fmla="*/ 1890 w 2215"/>
                <a:gd name="T75" fmla="*/ 1998 h 2153"/>
                <a:gd name="T76" fmla="*/ 1783 w 2215"/>
                <a:gd name="T77" fmla="*/ 2152 h 2153"/>
                <a:gd name="T78" fmla="*/ 1750 w 2215"/>
                <a:gd name="T79" fmla="*/ 2067 h 2153"/>
                <a:gd name="T80" fmla="*/ 1625 w 2215"/>
                <a:gd name="T81" fmla="*/ 2136 h 2153"/>
                <a:gd name="T82" fmla="*/ 1532 w 2215"/>
                <a:gd name="T83" fmla="*/ 2058 h 2153"/>
                <a:gd name="T84" fmla="*/ 1391 w 2215"/>
                <a:gd name="T85" fmla="*/ 1971 h 2153"/>
                <a:gd name="T86" fmla="*/ 1309 w 2215"/>
                <a:gd name="T87" fmla="*/ 1985 h 2153"/>
                <a:gd name="T88" fmla="*/ 1248 w 2215"/>
                <a:gd name="T89" fmla="*/ 1932 h 2153"/>
                <a:gd name="T90" fmla="*/ 1225 w 2215"/>
                <a:gd name="T91" fmla="*/ 1826 h 2153"/>
                <a:gd name="T92" fmla="*/ 1196 w 2215"/>
                <a:gd name="T93" fmla="*/ 1745 h 2153"/>
                <a:gd name="T94" fmla="*/ 1078 w 2215"/>
                <a:gd name="T95" fmla="*/ 1796 h 2153"/>
                <a:gd name="T96" fmla="*/ 985 w 2215"/>
                <a:gd name="T97" fmla="*/ 1765 h 2153"/>
                <a:gd name="T98" fmla="*/ 781 w 2215"/>
                <a:gd name="T99" fmla="*/ 1780 h 2153"/>
                <a:gd name="T100" fmla="*/ 586 w 2215"/>
                <a:gd name="T101" fmla="*/ 1742 h 2153"/>
                <a:gd name="T102" fmla="*/ 442 w 2215"/>
                <a:gd name="T103" fmla="*/ 1688 h 2153"/>
                <a:gd name="T104" fmla="*/ 343 w 2215"/>
                <a:gd name="T105" fmla="*/ 1563 h 2153"/>
                <a:gd name="T106" fmla="*/ 273 w 2215"/>
                <a:gd name="T107" fmla="*/ 1453 h 2153"/>
                <a:gd name="T108" fmla="*/ 229 w 2215"/>
                <a:gd name="T109" fmla="*/ 1270 h 2153"/>
                <a:gd name="T110" fmla="*/ 84 w 2215"/>
                <a:gd name="T111" fmla="*/ 1124 h 2153"/>
                <a:gd name="T112" fmla="*/ 83 w 2215"/>
                <a:gd name="T113" fmla="*/ 1025 h 2153"/>
                <a:gd name="T114" fmla="*/ 38 w 2215"/>
                <a:gd name="T115" fmla="*/ 914 h 2153"/>
                <a:gd name="T116" fmla="*/ 20 w 2215"/>
                <a:gd name="T117" fmla="*/ 806 h 2153"/>
                <a:gd name="T118" fmla="*/ 229 w 2215"/>
                <a:gd name="T119" fmla="*/ 744 h 2153"/>
                <a:gd name="T120" fmla="*/ 446 w 2215"/>
                <a:gd name="T121" fmla="*/ 649 h 2153"/>
                <a:gd name="T122" fmla="*/ 556 w 2215"/>
                <a:gd name="T123" fmla="*/ 583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8" name="辽宁"/>
            <p:cNvSpPr>
              <a:spLocks noEditPoints="1"/>
            </p:cNvSpPr>
            <p:nvPr/>
          </p:nvSpPr>
          <p:spPr bwMode="auto">
            <a:xfrm>
              <a:off x="6492955" y="3124363"/>
              <a:ext cx="590558" cy="581055"/>
            </a:xfrm>
            <a:custGeom>
              <a:avLst/>
              <a:gdLst>
                <a:gd name="T0" fmla="*/ 259 w 2212"/>
                <a:gd name="T1" fmla="*/ 1537 h 2187"/>
                <a:gd name="T2" fmla="*/ 137 w 2212"/>
                <a:gd name="T3" fmla="*/ 1452 h 2187"/>
                <a:gd name="T4" fmla="*/ 8 w 2212"/>
                <a:gd name="T5" fmla="*/ 1353 h 2187"/>
                <a:gd name="T6" fmla="*/ 26 w 2212"/>
                <a:gd name="T7" fmla="*/ 1249 h 2187"/>
                <a:gd name="T8" fmla="*/ 103 w 2212"/>
                <a:gd name="T9" fmla="*/ 1131 h 2187"/>
                <a:gd name="T10" fmla="*/ 154 w 2212"/>
                <a:gd name="T11" fmla="*/ 1037 h 2187"/>
                <a:gd name="T12" fmla="*/ 115 w 2212"/>
                <a:gd name="T13" fmla="*/ 918 h 2187"/>
                <a:gd name="T14" fmla="*/ 84 w 2212"/>
                <a:gd name="T15" fmla="*/ 727 h 2187"/>
                <a:gd name="T16" fmla="*/ 219 w 2212"/>
                <a:gd name="T17" fmla="*/ 704 h 2187"/>
                <a:gd name="T18" fmla="*/ 340 w 2212"/>
                <a:gd name="T19" fmla="*/ 910 h 2187"/>
                <a:gd name="T20" fmla="*/ 449 w 2212"/>
                <a:gd name="T21" fmla="*/ 787 h 2187"/>
                <a:gd name="T22" fmla="*/ 623 w 2212"/>
                <a:gd name="T23" fmla="*/ 652 h 2187"/>
                <a:gd name="T24" fmla="*/ 820 w 2212"/>
                <a:gd name="T25" fmla="*/ 538 h 2187"/>
                <a:gd name="T26" fmla="*/ 931 w 2212"/>
                <a:gd name="T27" fmla="*/ 415 h 2187"/>
                <a:gd name="T28" fmla="*/ 1051 w 2212"/>
                <a:gd name="T29" fmla="*/ 392 h 2187"/>
                <a:gd name="T30" fmla="*/ 1120 w 2212"/>
                <a:gd name="T31" fmla="*/ 362 h 2187"/>
                <a:gd name="T32" fmla="*/ 1258 w 2212"/>
                <a:gd name="T33" fmla="*/ 331 h 2187"/>
                <a:gd name="T34" fmla="*/ 1343 w 2212"/>
                <a:gd name="T35" fmla="*/ 211 h 2187"/>
                <a:gd name="T36" fmla="*/ 1422 w 2212"/>
                <a:gd name="T37" fmla="*/ 0 h 2187"/>
                <a:gd name="T38" fmla="*/ 1601 w 2212"/>
                <a:gd name="T39" fmla="*/ 94 h 2187"/>
                <a:gd name="T40" fmla="*/ 1638 w 2212"/>
                <a:gd name="T41" fmla="*/ 197 h 2187"/>
                <a:gd name="T42" fmla="*/ 1695 w 2212"/>
                <a:gd name="T43" fmla="*/ 236 h 2187"/>
                <a:gd name="T44" fmla="*/ 1797 w 2212"/>
                <a:gd name="T45" fmla="*/ 181 h 2187"/>
                <a:gd name="T46" fmla="*/ 1854 w 2212"/>
                <a:gd name="T47" fmla="*/ 319 h 2187"/>
                <a:gd name="T48" fmla="*/ 1930 w 2212"/>
                <a:gd name="T49" fmla="*/ 415 h 2187"/>
                <a:gd name="T50" fmla="*/ 2003 w 2212"/>
                <a:gd name="T51" fmla="*/ 508 h 2187"/>
                <a:gd name="T52" fmla="*/ 2001 w 2212"/>
                <a:gd name="T53" fmla="*/ 622 h 2187"/>
                <a:gd name="T54" fmla="*/ 2075 w 2212"/>
                <a:gd name="T55" fmla="*/ 758 h 2187"/>
                <a:gd name="T56" fmla="*/ 2191 w 2212"/>
                <a:gd name="T57" fmla="*/ 907 h 2187"/>
                <a:gd name="T58" fmla="*/ 2156 w 2212"/>
                <a:gd name="T59" fmla="*/ 1031 h 2187"/>
                <a:gd name="T60" fmla="*/ 2188 w 2212"/>
                <a:gd name="T61" fmla="*/ 1096 h 2187"/>
                <a:gd name="T62" fmla="*/ 2033 w 2212"/>
                <a:gd name="T63" fmla="*/ 1210 h 2187"/>
                <a:gd name="T64" fmla="*/ 1844 w 2212"/>
                <a:gd name="T65" fmla="*/ 1409 h 2187"/>
                <a:gd name="T66" fmla="*/ 1732 w 2212"/>
                <a:gd name="T67" fmla="*/ 1586 h 2187"/>
                <a:gd name="T68" fmla="*/ 1548 w 2212"/>
                <a:gd name="T69" fmla="*/ 1630 h 2187"/>
                <a:gd name="T70" fmla="*/ 1334 w 2212"/>
                <a:gd name="T71" fmla="*/ 1752 h 2187"/>
                <a:gd name="T72" fmla="*/ 1129 w 2212"/>
                <a:gd name="T73" fmla="*/ 1956 h 2187"/>
                <a:gd name="T74" fmla="*/ 1116 w 2212"/>
                <a:gd name="T75" fmla="*/ 1997 h 2187"/>
                <a:gd name="T76" fmla="*/ 1078 w 2212"/>
                <a:gd name="T77" fmla="*/ 2064 h 2187"/>
                <a:gd name="T78" fmla="*/ 995 w 2212"/>
                <a:gd name="T79" fmla="*/ 2048 h 2187"/>
                <a:gd name="T80" fmla="*/ 975 w 2212"/>
                <a:gd name="T81" fmla="*/ 2107 h 2187"/>
                <a:gd name="T82" fmla="*/ 853 w 2212"/>
                <a:gd name="T83" fmla="*/ 2185 h 2187"/>
                <a:gd name="T84" fmla="*/ 857 w 2212"/>
                <a:gd name="T85" fmla="*/ 2091 h 2187"/>
                <a:gd name="T86" fmla="*/ 966 w 2212"/>
                <a:gd name="T87" fmla="*/ 2027 h 2187"/>
                <a:gd name="T88" fmla="*/ 975 w 2212"/>
                <a:gd name="T89" fmla="*/ 1946 h 2187"/>
                <a:gd name="T90" fmla="*/ 1042 w 2212"/>
                <a:gd name="T91" fmla="*/ 1886 h 2187"/>
                <a:gd name="T92" fmla="*/ 940 w 2212"/>
                <a:gd name="T93" fmla="*/ 1897 h 2187"/>
                <a:gd name="T94" fmla="*/ 903 w 2212"/>
                <a:gd name="T95" fmla="*/ 1739 h 2187"/>
                <a:gd name="T96" fmla="*/ 1002 w 2212"/>
                <a:gd name="T97" fmla="*/ 1599 h 2187"/>
                <a:gd name="T98" fmla="*/ 1070 w 2212"/>
                <a:gd name="T99" fmla="*/ 1496 h 2187"/>
                <a:gd name="T100" fmla="*/ 1059 w 2212"/>
                <a:gd name="T101" fmla="*/ 1302 h 2187"/>
                <a:gd name="T102" fmla="*/ 952 w 2212"/>
                <a:gd name="T103" fmla="*/ 1152 h 2187"/>
                <a:gd name="T104" fmla="*/ 905 w 2212"/>
                <a:gd name="T105" fmla="*/ 1225 h 2187"/>
                <a:gd name="T106" fmla="*/ 786 w 2212"/>
                <a:gd name="T107" fmla="*/ 1207 h 2187"/>
                <a:gd name="T108" fmla="*/ 655 w 2212"/>
                <a:gd name="T109" fmla="*/ 1301 h 2187"/>
                <a:gd name="T110" fmla="*/ 618 w 2212"/>
                <a:gd name="T111" fmla="*/ 1401 h 2187"/>
                <a:gd name="T112" fmla="*/ 534 w 2212"/>
                <a:gd name="T113" fmla="*/ 1566 h 2187"/>
                <a:gd name="T114" fmla="*/ 878 w 2212"/>
                <a:gd name="T115" fmla="*/ 1788 h 2187"/>
                <a:gd name="T116" fmla="*/ 850 w 2212"/>
                <a:gd name="T117" fmla="*/ 1838 h 2187"/>
                <a:gd name="T118" fmla="*/ 899 w 2212"/>
                <a:gd name="T119" fmla="*/ 1886 h 2187"/>
                <a:gd name="T120" fmla="*/ 845 w 2212"/>
                <a:gd name="T121" fmla="*/ 1899 h 2187"/>
                <a:gd name="T122" fmla="*/ 1229 w 2212"/>
                <a:gd name="T123" fmla="*/ 1939 h 2187"/>
                <a:gd name="T124" fmla="*/ 1350 w 2212"/>
                <a:gd name="T125" fmla="*/ 199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9" name="浙江"/>
            <p:cNvSpPr>
              <a:spLocks/>
            </p:cNvSpPr>
            <p:nvPr/>
          </p:nvSpPr>
          <p:spPr bwMode="auto">
            <a:xfrm>
              <a:off x="6540581" y="4591290"/>
              <a:ext cx="390530" cy="457224"/>
            </a:xfrm>
            <a:custGeom>
              <a:avLst/>
              <a:gdLst>
                <a:gd name="T0" fmla="*/ 882 w 1493"/>
                <a:gd name="T1" fmla="*/ 1623 h 1731"/>
                <a:gd name="T2" fmla="*/ 793 w 1493"/>
                <a:gd name="T3" fmla="*/ 1671 h 1731"/>
                <a:gd name="T4" fmla="*/ 704 w 1493"/>
                <a:gd name="T5" fmla="*/ 1615 h 1731"/>
                <a:gd name="T6" fmla="*/ 646 w 1493"/>
                <a:gd name="T7" fmla="*/ 1535 h 1731"/>
                <a:gd name="T8" fmla="*/ 577 w 1493"/>
                <a:gd name="T9" fmla="*/ 1610 h 1731"/>
                <a:gd name="T10" fmla="*/ 469 w 1493"/>
                <a:gd name="T11" fmla="*/ 1637 h 1731"/>
                <a:gd name="T12" fmla="*/ 395 w 1493"/>
                <a:gd name="T13" fmla="*/ 1604 h 1731"/>
                <a:gd name="T14" fmla="*/ 306 w 1493"/>
                <a:gd name="T15" fmla="*/ 1400 h 1731"/>
                <a:gd name="T16" fmla="*/ 299 w 1493"/>
                <a:gd name="T17" fmla="*/ 1296 h 1731"/>
                <a:gd name="T18" fmla="*/ 222 w 1493"/>
                <a:gd name="T19" fmla="*/ 1320 h 1731"/>
                <a:gd name="T20" fmla="*/ 189 w 1493"/>
                <a:gd name="T21" fmla="*/ 1250 h 1731"/>
                <a:gd name="T22" fmla="*/ 142 w 1493"/>
                <a:gd name="T23" fmla="*/ 1087 h 1731"/>
                <a:gd name="T24" fmla="*/ 79 w 1493"/>
                <a:gd name="T25" fmla="*/ 1019 h 1731"/>
                <a:gd name="T26" fmla="*/ 10 w 1493"/>
                <a:gd name="T27" fmla="*/ 914 h 1731"/>
                <a:gd name="T28" fmla="*/ 71 w 1493"/>
                <a:gd name="T29" fmla="*/ 824 h 1731"/>
                <a:gd name="T30" fmla="*/ 167 w 1493"/>
                <a:gd name="T31" fmla="*/ 751 h 1731"/>
                <a:gd name="T32" fmla="*/ 245 w 1493"/>
                <a:gd name="T33" fmla="*/ 672 h 1731"/>
                <a:gd name="T34" fmla="*/ 280 w 1493"/>
                <a:gd name="T35" fmla="*/ 515 h 1731"/>
                <a:gd name="T36" fmla="*/ 278 w 1493"/>
                <a:gd name="T37" fmla="*/ 430 h 1731"/>
                <a:gd name="T38" fmla="*/ 404 w 1493"/>
                <a:gd name="T39" fmla="*/ 411 h 1731"/>
                <a:gd name="T40" fmla="*/ 439 w 1493"/>
                <a:gd name="T41" fmla="*/ 312 h 1731"/>
                <a:gd name="T42" fmla="*/ 445 w 1493"/>
                <a:gd name="T43" fmla="*/ 233 h 1731"/>
                <a:gd name="T44" fmla="*/ 491 w 1493"/>
                <a:gd name="T45" fmla="*/ 183 h 1731"/>
                <a:gd name="T46" fmla="*/ 539 w 1493"/>
                <a:gd name="T47" fmla="*/ 10 h 1731"/>
                <a:gd name="T48" fmla="*/ 659 w 1493"/>
                <a:gd name="T49" fmla="*/ 60 h 1731"/>
                <a:gd name="T50" fmla="*/ 828 w 1493"/>
                <a:gd name="T51" fmla="*/ 128 h 1731"/>
                <a:gd name="T52" fmla="*/ 921 w 1493"/>
                <a:gd name="T53" fmla="*/ 73 h 1731"/>
                <a:gd name="T54" fmla="*/ 1020 w 1493"/>
                <a:gd name="T55" fmla="*/ 63 h 1731"/>
                <a:gd name="T56" fmla="*/ 1126 w 1493"/>
                <a:gd name="T57" fmla="*/ 156 h 1731"/>
                <a:gd name="T58" fmla="*/ 1026 w 1493"/>
                <a:gd name="T59" fmla="*/ 246 h 1731"/>
                <a:gd name="T60" fmla="*/ 907 w 1493"/>
                <a:gd name="T61" fmla="*/ 309 h 1731"/>
                <a:gd name="T62" fmla="*/ 793 w 1493"/>
                <a:gd name="T63" fmla="*/ 385 h 1731"/>
                <a:gd name="T64" fmla="*/ 906 w 1493"/>
                <a:gd name="T65" fmla="*/ 385 h 1731"/>
                <a:gd name="T66" fmla="*/ 1033 w 1493"/>
                <a:gd name="T67" fmla="*/ 401 h 1731"/>
                <a:gd name="T68" fmla="*/ 1208 w 1493"/>
                <a:gd name="T69" fmla="*/ 337 h 1731"/>
                <a:gd name="T70" fmla="*/ 1430 w 1493"/>
                <a:gd name="T71" fmla="*/ 474 h 1731"/>
                <a:gd name="T72" fmla="*/ 1423 w 1493"/>
                <a:gd name="T73" fmla="*/ 517 h 1731"/>
                <a:gd name="T74" fmla="*/ 1450 w 1493"/>
                <a:gd name="T75" fmla="*/ 599 h 1731"/>
                <a:gd name="T76" fmla="*/ 1314 w 1493"/>
                <a:gd name="T77" fmla="*/ 647 h 1731"/>
                <a:gd name="T78" fmla="*/ 1402 w 1493"/>
                <a:gd name="T79" fmla="*/ 650 h 1731"/>
                <a:gd name="T80" fmla="*/ 1452 w 1493"/>
                <a:gd name="T81" fmla="*/ 714 h 1731"/>
                <a:gd name="T82" fmla="*/ 1463 w 1493"/>
                <a:gd name="T83" fmla="*/ 763 h 1731"/>
                <a:gd name="T84" fmla="*/ 1391 w 1493"/>
                <a:gd name="T85" fmla="*/ 713 h 1731"/>
                <a:gd name="T86" fmla="*/ 1327 w 1493"/>
                <a:gd name="T87" fmla="*/ 773 h 1731"/>
                <a:gd name="T88" fmla="*/ 1313 w 1493"/>
                <a:gd name="T89" fmla="*/ 834 h 1731"/>
                <a:gd name="T90" fmla="*/ 1372 w 1493"/>
                <a:gd name="T91" fmla="*/ 912 h 1731"/>
                <a:gd name="T92" fmla="*/ 1330 w 1493"/>
                <a:gd name="T93" fmla="*/ 928 h 1731"/>
                <a:gd name="T94" fmla="*/ 1299 w 1493"/>
                <a:gd name="T95" fmla="*/ 1015 h 1731"/>
                <a:gd name="T96" fmla="*/ 1358 w 1493"/>
                <a:gd name="T97" fmla="*/ 1136 h 1731"/>
                <a:gd name="T98" fmla="*/ 1341 w 1493"/>
                <a:gd name="T99" fmla="*/ 1180 h 1731"/>
                <a:gd name="T100" fmla="*/ 1292 w 1493"/>
                <a:gd name="T101" fmla="*/ 1239 h 1731"/>
                <a:gd name="T102" fmla="*/ 1254 w 1493"/>
                <a:gd name="T103" fmla="*/ 1257 h 1731"/>
                <a:gd name="T104" fmla="*/ 1223 w 1493"/>
                <a:gd name="T105" fmla="*/ 1313 h 1731"/>
                <a:gd name="T106" fmla="*/ 1251 w 1493"/>
                <a:gd name="T107" fmla="*/ 1225 h 1731"/>
                <a:gd name="T108" fmla="*/ 1167 w 1493"/>
                <a:gd name="T109" fmla="*/ 1200 h 1731"/>
                <a:gd name="T110" fmla="*/ 1178 w 1493"/>
                <a:gd name="T111" fmla="*/ 1270 h 1731"/>
                <a:gd name="T112" fmla="*/ 1122 w 1493"/>
                <a:gd name="T113" fmla="*/ 1343 h 1731"/>
                <a:gd name="T114" fmla="*/ 1078 w 1493"/>
                <a:gd name="T115" fmla="*/ 1369 h 1731"/>
                <a:gd name="T116" fmla="*/ 1053 w 1493"/>
                <a:gd name="T117" fmla="*/ 1478 h 1731"/>
                <a:gd name="T118" fmla="*/ 1047 w 1493"/>
                <a:gd name="T119" fmla="*/ 1570 h 1731"/>
                <a:gd name="T120" fmla="*/ 1018 w 1493"/>
                <a:gd name="T121" fmla="*/ 1623 h 1731"/>
                <a:gd name="T122" fmla="*/ 1011 w 1493"/>
                <a:gd name="T123" fmla="*/ 1696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7" y="1709"/>
                  </a:lnTo>
                  <a:lnTo>
                    <a:pt x="986" y="1710"/>
                  </a:lnTo>
                  <a:lnTo>
                    <a:pt x="984" y="1718"/>
                  </a:lnTo>
                  <a:lnTo>
                    <a:pt x="984" y="1731"/>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0" name="广东"/>
            <p:cNvSpPr>
              <a:spLocks noEditPoints="1"/>
            </p:cNvSpPr>
            <p:nvPr/>
          </p:nvSpPr>
          <p:spPr bwMode="auto">
            <a:xfrm>
              <a:off x="5702370" y="5286651"/>
              <a:ext cx="790585" cy="609632"/>
            </a:xfrm>
            <a:custGeom>
              <a:avLst/>
              <a:gdLst>
                <a:gd name="T0" fmla="*/ 1983 w 2993"/>
                <a:gd name="T1" fmla="*/ 1253 h 2287"/>
                <a:gd name="T2" fmla="*/ 2080 w 2993"/>
                <a:gd name="T3" fmla="*/ 1133 h 2287"/>
                <a:gd name="T4" fmla="*/ 2127 w 2993"/>
                <a:gd name="T5" fmla="*/ 1209 h 2287"/>
                <a:gd name="T6" fmla="*/ 2356 w 2993"/>
                <a:gd name="T7" fmla="*/ 1181 h 2287"/>
                <a:gd name="T8" fmla="*/ 2480 w 2993"/>
                <a:gd name="T9" fmla="*/ 1152 h 2287"/>
                <a:gd name="T10" fmla="*/ 2738 w 2993"/>
                <a:gd name="T11" fmla="*/ 1021 h 2287"/>
                <a:gd name="T12" fmla="*/ 2854 w 2993"/>
                <a:gd name="T13" fmla="*/ 891 h 2287"/>
                <a:gd name="T14" fmla="*/ 2844 w 2993"/>
                <a:gd name="T15" fmla="*/ 848 h 2287"/>
                <a:gd name="T16" fmla="*/ 2946 w 2993"/>
                <a:gd name="T17" fmla="*/ 699 h 2287"/>
                <a:gd name="T18" fmla="*/ 2872 w 2993"/>
                <a:gd name="T19" fmla="*/ 454 h 2287"/>
                <a:gd name="T20" fmla="*/ 2773 w 2993"/>
                <a:gd name="T21" fmla="*/ 297 h 2287"/>
                <a:gd name="T22" fmla="*/ 2603 w 2993"/>
                <a:gd name="T23" fmla="*/ 246 h 2287"/>
                <a:gd name="T24" fmla="*/ 2417 w 2993"/>
                <a:gd name="T25" fmla="*/ 227 h 2287"/>
                <a:gd name="T26" fmla="*/ 2342 w 2993"/>
                <a:gd name="T27" fmla="*/ 335 h 2287"/>
                <a:gd name="T28" fmla="*/ 2086 w 2993"/>
                <a:gd name="T29" fmla="*/ 337 h 2287"/>
                <a:gd name="T30" fmla="*/ 1904 w 2993"/>
                <a:gd name="T31" fmla="*/ 415 h 2287"/>
                <a:gd name="T32" fmla="*/ 1849 w 2993"/>
                <a:gd name="T33" fmla="*/ 309 h 2287"/>
                <a:gd name="T34" fmla="*/ 1992 w 2993"/>
                <a:gd name="T35" fmla="*/ 90 h 2287"/>
                <a:gd name="T36" fmla="*/ 1765 w 2993"/>
                <a:gd name="T37" fmla="*/ 66 h 2287"/>
                <a:gd name="T38" fmla="*/ 1610 w 2993"/>
                <a:gd name="T39" fmla="*/ 65 h 2287"/>
                <a:gd name="T40" fmla="*/ 1415 w 2993"/>
                <a:gd name="T41" fmla="*/ 0 h 2287"/>
                <a:gd name="T42" fmla="*/ 1315 w 2993"/>
                <a:gd name="T43" fmla="*/ 121 h 2287"/>
                <a:gd name="T44" fmla="*/ 1253 w 2993"/>
                <a:gd name="T45" fmla="*/ 274 h 2287"/>
                <a:gd name="T46" fmla="*/ 999 w 2993"/>
                <a:gd name="T47" fmla="*/ 159 h 2287"/>
                <a:gd name="T48" fmla="*/ 901 w 2993"/>
                <a:gd name="T49" fmla="*/ 417 h 2287"/>
                <a:gd name="T50" fmla="*/ 909 w 2993"/>
                <a:gd name="T51" fmla="*/ 657 h 2287"/>
                <a:gd name="T52" fmla="*/ 793 w 2993"/>
                <a:gd name="T53" fmla="*/ 809 h 2287"/>
                <a:gd name="T54" fmla="*/ 716 w 2993"/>
                <a:gd name="T55" fmla="*/ 1086 h 2287"/>
                <a:gd name="T56" fmla="*/ 506 w 2993"/>
                <a:gd name="T57" fmla="*/ 1278 h 2287"/>
                <a:gd name="T58" fmla="*/ 453 w 2993"/>
                <a:gd name="T59" fmla="*/ 1412 h 2287"/>
                <a:gd name="T60" fmla="*/ 285 w 2993"/>
                <a:gd name="T61" fmla="*/ 1453 h 2287"/>
                <a:gd name="T62" fmla="*/ 212 w 2993"/>
                <a:gd name="T63" fmla="*/ 1574 h 2287"/>
                <a:gd name="T64" fmla="*/ 40 w 2993"/>
                <a:gd name="T65" fmla="*/ 1698 h 2287"/>
                <a:gd name="T66" fmla="*/ 86 w 2993"/>
                <a:gd name="T67" fmla="*/ 1807 h 2287"/>
                <a:gd name="T68" fmla="*/ 27 w 2993"/>
                <a:gd name="T69" fmla="*/ 2081 h 2287"/>
                <a:gd name="T70" fmla="*/ 234 w 2993"/>
                <a:gd name="T71" fmla="*/ 2275 h 2287"/>
                <a:gd name="T72" fmla="*/ 285 w 2993"/>
                <a:gd name="T73" fmla="*/ 2113 h 2287"/>
                <a:gd name="T74" fmla="*/ 297 w 2993"/>
                <a:gd name="T75" fmla="*/ 2077 h 2287"/>
                <a:gd name="T76" fmla="*/ 266 w 2993"/>
                <a:gd name="T77" fmla="*/ 1930 h 2287"/>
                <a:gd name="T78" fmla="*/ 366 w 2993"/>
                <a:gd name="T79" fmla="*/ 1948 h 2287"/>
                <a:gd name="T80" fmla="*/ 325 w 2993"/>
                <a:gd name="T81" fmla="*/ 1792 h 2287"/>
                <a:gd name="T82" fmla="*/ 371 w 2993"/>
                <a:gd name="T83" fmla="*/ 1847 h 2287"/>
                <a:gd name="T84" fmla="*/ 403 w 2993"/>
                <a:gd name="T85" fmla="*/ 1860 h 2287"/>
                <a:gd name="T86" fmla="*/ 655 w 2993"/>
                <a:gd name="T87" fmla="*/ 1746 h 2287"/>
                <a:gd name="T88" fmla="*/ 742 w 2993"/>
                <a:gd name="T89" fmla="*/ 1733 h 2287"/>
                <a:gd name="T90" fmla="*/ 869 w 2993"/>
                <a:gd name="T91" fmla="*/ 1660 h 2287"/>
                <a:gd name="T92" fmla="*/ 898 w 2993"/>
                <a:gd name="T93" fmla="*/ 1658 h 2287"/>
                <a:gd name="T94" fmla="*/ 940 w 2993"/>
                <a:gd name="T95" fmla="*/ 1669 h 2287"/>
                <a:gd name="T96" fmla="*/ 965 w 2993"/>
                <a:gd name="T97" fmla="*/ 1603 h 2287"/>
                <a:gd name="T98" fmla="*/ 1103 w 2993"/>
                <a:gd name="T99" fmla="*/ 1553 h 2287"/>
                <a:gd name="T100" fmla="*/ 1131 w 2993"/>
                <a:gd name="T101" fmla="*/ 1574 h 2287"/>
                <a:gd name="T102" fmla="*/ 1322 w 2993"/>
                <a:gd name="T103" fmla="*/ 1575 h 2287"/>
                <a:gd name="T104" fmla="*/ 1375 w 2993"/>
                <a:gd name="T105" fmla="*/ 1307 h 2287"/>
                <a:gd name="T106" fmla="*/ 1511 w 2993"/>
                <a:gd name="T107" fmla="*/ 1424 h 2287"/>
                <a:gd name="T108" fmla="*/ 1551 w 2993"/>
                <a:gd name="T109" fmla="*/ 1433 h 2287"/>
                <a:gd name="T110" fmla="*/ 1591 w 2993"/>
                <a:gd name="T111" fmla="*/ 1270 h 2287"/>
                <a:gd name="T112" fmla="*/ 1587 w 2993"/>
                <a:gd name="T113" fmla="*/ 1162 h 2287"/>
                <a:gd name="T114" fmla="*/ 1594 w 2993"/>
                <a:gd name="T115" fmla="*/ 1093 h 2287"/>
                <a:gd name="T116" fmla="*/ 1723 w 2993"/>
                <a:gd name="T117" fmla="*/ 1284 h 2287"/>
                <a:gd name="T118" fmla="*/ 370 w 2993"/>
                <a:gd name="T119" fmla="*/ 1998 h 2287"/>
                <a:gd name="T120" fmla="*/ 1834 w 2993"/>
                <a:gd name="T121" fmla="*/ 1500 h 2287"/>
                <a:gd name="T122" fmla="*/ 1897 w 2993"/>
                <a:gd name="T123" fmla="*/ 1471 h 2287"/>
                <a:gd name="T124" fmla="*/ 2948 w 2993"/>
                <a:gd name="T125" fmla="*/ 80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1" name="天津"/>
            <p:cNvSpPr>
              <a:spLocks/>
            </p:cNvSpPr>
            <p:nvPr/>
          </p:nvSpPr>
          <p:spPr bwMode="auto">
            <a:xfrm>
              <a:off x="6331028" y="3562536"/>
              <a:ext cx="114301" cy="190510"/>
            </a:xfrm>
            <a:custGeom>
              <a:avLst/>
              <a:gdLst>
                <a:gd name="T0" fmla="*/ 139 w 430"/>
                <a:gd name="T1" fmla="*/ 49 h 726"/>
                <a:gd name="T2" fmla="*/ 152 w 430"/>
                <a:gd name="T3" fmla="*/ 42 h 726"/>
                <a:gd name="T4" fmla="*/ 171 w 430"/>
                <a:gd name="T5" fmla="*/ 25 h 726"/>
                <a:gd name="T6" fmla="*/ 178 w 430"/>
                <a:gd name="T7" fmla="*/ 4 h 726"/>
                <a:gd name="T8" fmla="*/ 237 w 430"/>
                <a:gd name="T9" fmla="*/ 3 h 726"/>
                <a:gd name="T10" fmla="*/ 253 w 430"/>
                <a:gd name="T11" fmla="*/ 22 h 726"/>
                <a:gd name="T12" fmla="*/ 294 w 430"/>
                <a:gd name="T13" fmla="*/ 62 h 726"/>
                <a:gd name="T14" fmla="*/ 294 w 430"/>
                <a:gd name="T15" fmla="*/ 89 h 726"/>
                <a:gd name="T16" fmla="*/ 271 w 430"/>
                <a:gd name="T17" fmla="*/ 98 h 726"/>
                <a:gd name="T18" fmla="*/ 231 w 430"/>
                <a:gd name="T19" fmla="*/ 110 h 726"/>
                <a:gd name="T20" fmla="*/ 227 w 430"/>
                <a:gd name="T21" fmla="*/ 152 h 726"/>
                <a:gd name="T22" fmla="*/ 266 w 430"/>
                <a:gd name="T23" fmla="*/ 212 h 726"/>
                <a:gd name="T24" fmla="*/ 286 w 430"/>
                <a:gd name="T25" fmla="*/ 245 h 726"/>
                <a:gd name="T26" fmla="*/ 297 w 430"/>
                <a:gd name="T27" fmla="*/ 281 h 726"/>
                <a:gd name="T28" fmla="*/ 313 w 430"/>
                <a:gd name="T29" fmla="*/ 284 h 726"/>
                <a:gd name="T30" fmla="*/ 357 w 430"/>
                <a:gd name="T31" fmla="*/ 268 h 726"/>
                <a:gd name="T32" fmla="*/ 378 w 430"/>
                <a:gd name="T33" fmla="*/ 276 h 726"/>
                <a:gd name="T34" fmla="*/ 367 w 430"/>
                <a:gd name="T35" fmla="*/ 321 h 726"/>
                <a:gd name="T36" fmla="*/ 378 w 430"/>
                <a:gd name="T37" fmla="*/ 333 h 726"/>
                <a:gd name="T38" fmla="*/ 417 w 430"/>
                <a:gd name="T39" fmla="*/ 356 h 726"/>
                <a:gd name="T40" fmla="*/ 429 w 430"/>
                <a:gd name="T41" fmla="*/ 403 h 726"/>
                <a:gd name="T42" fmla="*/ 396 w 430"/>
                <a:gd name="T43" fmla="*/ 431 h 726"/>
                <a:gd name="T44" fmla="*/ 348 w 430"/>
                <a:gd name="T45" fmla="*/ 460 h 726"/>
                <a:gd name="T46" fmla="*/ 335 w 430"/>
                <a:gd name="T47" fmla="*/ 503 h 726"/>
                <a:gd name="T48" fmla="*/ 324 w 430"/>
                <a:gd name="T49" fmla="*/ 557 h 726"/>
                <a:gd name="T50" fmla="*/ 287 w 430"/>
                <a:gd name="T51" fmla="*/ 630 h 726"/>
                <a:gd name="T52" fmla="*/ 279 w 430"/>
                <a:gd name="T53" fmla="*/ 693 h 726"/>
                <a:gd name="T54" fmla="*/ 223 w 430"/>
                <a:gd name="T55" fmla="*/ 716 h 726"/>
                <a:gd name="T56" fmla="*/ 192 w 430"/>
                <a:gd name="T57" fmla="*/ 723 h 726"/>
                <a:gd name="T58" fmla="*/ 182 w 430"/>
                <a:gd name="T59" fmla="*/ 711 h 726"/>
                <a:gd name="T60" fmla="*/ 153 w 430"/>
                <a:gd name="T61" fmla="*/ 715 h 726"/>
                <a:gd name="T62" fmla="*/ 133 w 430"/>
                <a:gd name="T63" fmla="*/ 726 h 726"/>
                <a:gd name="T64" fmla="*/ 116 w 430"/>
                <a:gd name="T65" fmla="*/ 681 h 726"/>
                <a:gd name="T66" fmla="*/ 95 w 430"/>
                <a:gd name="T67" fmla="*/ 674 h 726"/>
                <a:gd name="T68" fmla="*/ 32 w 430"/>
                <a:gd name="T69" fmla="*/ 672 h 726"/>
                <a:gd name="T70" fmla="*/ 8 w 430"/>
                <a:gd name="T71" fmla="*/ 635 h 726"/>
                <a:gd name="T72" fmla="*/ 3 w 430"/>
                <a:gd name="T73" fmla="*/ 578 h 726"/>
                <a:gd name="T74" fmla="*/ 1 w 430"/>
                <a:gd name="T75" fmla="*/ 536 h 726"/>
                <a:gd name="T76" fmla="*/ 31 w 430"/>
                <a:gd name="T77" fmla="*/ 532 h 726"/>
                <a:gd name="T78" fmla="*/ 45 w 430"/>
                <a:gd name="T79" fmla="*/ 518 h 726"/>
                <a:gd name="T80" fmla="*/ 33 w 430"/>
                <a:gd name="T81" fmla="*/ 431 h 726"/>
                <a:gd name="T82" fmla="*/ 16 w 430"/>
                <a:gd name="T83" fmla="*/ 290 h 726"/>
                <a:gd name="T84" fmla="*/ 22 w 430"/>
                <a:gd name="T85" fmla="*/ 275 h 726"/>
                <a:gd name="T86" fmla="*/ 29 w 430"/>
                <a:gd name="T87" fmla="*/ 259 h 726"/>
                <a:gd name="T88" fmla="*/ 51 w 430"/>
                <a:gd name="T89" fmla="*/ 271 h 726"/>
                <a:gd name="T90" fmla="*/ 64 w 430"/>
                <a:gd name="T91" fmla="*/ 280 h 726"/>
                <a:gd name="T92" fmla="*/ 108 w 430"/>
                <a:gd name="T93" fmla="*/ 270 h 726"/>
                <a:gd name="T94" fmla="*/ 126 w 430"/>
                <a:gd name="T95" fmla="*/ 252 h 726"/>
                <a:gd name="T96" fmla="*/ 128 w 430"/>
                <a:gd name="T97" fmla="*/ 200 h 726"/>
                <a:gd name="T98" fmla="*/ 129 w 430"/>
                <a:gd name="T99" fmla="*/ 174 h 726"/>
                <a:gd name="T100" fmla="*/ 141 w 430"/>
                <a:gd name="T101" fmla="*/ 165 h 726"/>
                <a:gd name="T102" fmla="*/ 114 w 430"/>
                <a:gd name="T103" fmla="*/ 146 h 726"/>
                <a:gd name="T104" fmla="*/ 110 w 430"/>
                <a:gd name="T105" fmla="*/ 131 h 726"/>
                <a:gd name="T106" fmla="*/ 122 w 430"/>
                <a:gd name="T107" fmla="*/ 8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2" name="北京"/>
            <p:cNvSpPr>
              <a:spLocks/>
            </p:cNvSpPr>
            <p:nvPr/>
          </p:nvSpPr>
          <p:spPr bwMode="auto">
            <a:xfrm>
              <a:off x="6207201" y="3467281"/>
              <a:ext cx="171452" cy="190510"/>
            </a:xfrm>
            <a:custGeom>
              <a:avLst/>
              <a:gdLst>
                <a:gd name="T0" fmla="*/ 265 w 636"/>
                <a:gd name="T1" fmla="*/ 650 h 711"/>
                <a:gd name="T2" fmla="*/ 282 w 636"/>
                <a:gd name="T3" fmla="*/ 694 h 711"/>
                <a:gd name="T4" fmla="*/ 304 w 636"/>
                <a:gd name="T5" fmla="*/ 711 h 711"/>
                <a:gd name="T6" fmla="*/ 325 w 636"/>
                <a:gd name="T7" fmla="*/ 696 h 711"/>
                <a:gd name="T8" fmla="*/ 372 w 636"/>
                <a:gd name="T9" fmla="*/ 646 h 711"/>
                <a:gd name="T10" fmla="*/ 401 w 636"/>
                <a:gd name="T11" fmla="*/ 633 h 711"/>
                <a:gd name="T12" fmla="*/ 428 w 636"/>
                <a:gd name="T13" fmla="*/ 631 h 711"/>
                <a:gd name="T14" fmla="*/ 448 w 636"/>
                <a:gd name="T15" fmla="*/ 625 h 711"/>
                <a:gd name="T16" fmla="*/ 471 w 636"/>
                <a:gd name="T17" fmla="*/ 626 h 711"/>
                <a:gd name="T18" fmla="*/ 486 w 636"/>
                <a:gd name="T19" fmla="*/ 568 h 711"/>
                <a:gd name="T20" fmla="*/ 496 w 636"/>
                <a:gd name="T21" fmla="*/ 535 h 711"/>
                <a:gd name="T22" fmla="*/ 446 w 636"/>
                <a:gd name="T23" fmla="*/ 513 h 711"/>
                <a:gd name="T24" fmla="*/ 435 w 636"/>
                <a:gd name="T25" fmla="*/ 469 h 711"/>
                <a:gd name="T26" fmla="*/ 446 w 636"/>
                <a:gd name="T27" fmla="*/ 441 h 711"/>
                <a:gd name="T28" fmla="*/ 496 w 636"/>
                <a:gd name="T29" fmla="*/ 436 h 711"/>
                <a:gd name="T30" fmla="*/ 572 w 636"/>
                <a:gd name="T31" fmla="*/ 416 h 711"/>
                <a:gd name="T32" fmla="*/ 599 w 636"/>
                <a:gd name="T33" fmla="*/ 391 h 711"/>
                <a:gd name="T34" fmla="*/ 619 w 636"/>
                <a:gd name="T35" fmla="*/ 366 h 711"/>
                <a:gd name="T36" fmla="*/ 602 w 636"/>
                <a:gd name="T37" fmla="*/ 320 h 711"/>
                <a:gd name="T38" fmla="*/ 594 w 636"/>
                <a:gd name="T39" fmla="*/ 270 h 711"/>
                <a:gd name="T40" fmla="*/ 597 w 636"/>
                <a:gd name="T41" fmla="*/ 248 h 711"/>
                <a:gd name="T42" fmla="*/ 574 w 636"/>
                <a:gd name="T43" fmla="*/ 252 h 711"/>
                <a:gd name="T44" fmla="*/ 570 w 636"/>
                <a:gd name="T45" fmla="*/ 220 h 711"/>
                <a:gd name="T46" fmla="*/ 592 w 636"/>
                <a:gd name="T47" fmla="*/ 199 h 711"/>
                <a:gd name="T48" fmla="*/ 627 w 636"/>
                <a:gd name="T49" fmla="*/ 194 h 711"/>
                <a:gd name="T50" fmla="*/ 633 w 636"/>
                <a:gd name="T51" fmla="*/ 161 h 711"/>
                <a:gd name="T52" fmla="*/ 545 w 636"/>
                <a:gd name="T53" fmla="*/ 147 h 711"/>
                <a:gd name="T54" fmla="*/ 474 w 636"/>
                <a:gd name="T55" fmla="*/ 142 h 711"/>
                <a:gd name="T56" fmla="*/ 429 w 636"/>
                <a:gd name="T57" fmla="*/ 93 h 711"/>
                <a:gd name="T58" fmla="*/ 382 w 636"/>
                <a:gd name="T59" fmla="*/ 49 h 711"/>
                <a:gd name="T60" fmla="*/ 366 w 636"/>
                <a:gd name="T61" fmla="*/ 3 h 711"/>
                <a:gd name="T62" fmla="*/ 353 w 636"/>
                <a:gd name="T63" fmla="*/ 3 h 711"/>
                <a:gd name="T64" fmla="*/ 340 w 636"/>
                <a:gd name="T65" fmla="*/ 28 h 711"/>
                <a:gd name="T66" fmla="*/ 308 w 636"/>
                <a:gd name="T67" fmla="*/ 34 h 711"/>
                <a:gd name="T68" fmla="*/ 300 w 636"/>
                <a:gd name="T69" fmla="*/ 51 h 711"/>
                <a:gd name="T70" fmla="*/ 288 w 636"/>
                <a:gd name="T71" fmla="*/ 63 h 711"/>
                <a:gd name="T72" fmla="*/ 266 w 636"/>
                <a:gd name="T73" fmla="*/ 72 h 711"/>
                <a:gd name="T74" fmla="*/ 298 w 636"/>
                <a:gd name="T75" fmla="*/ 108 h 711"/>
                <a:gd name="T76" fmla="*/ 302 w 636"/>
                <a:gd name="T77" fmla="*/ 129 h 711"/>
                <a:gd name="T78" fmla="*/ 252 w 636"/>
                <a:gd name="T79" fmla="*/ 139 h 711"/>
                <a:gd name="T80" fmla="*/ 233 w 636"/>
                <a:gd name="T81" fmla="*/ 131 h 711"/>
                <a:gd name="T82" fmla="*/ 216 w 636"/>
                <a:gd name="T83" fmla="*/ 173 h 711"/>
                <a:gd name="T84" fmla="*/ 176 w 636"/>
                <a:gd name="T85" fmla="*/ 217 h 711"/>
                <a:gd name="T86" fmla="*/ 144 w 636"/>
                <a:gd name="T87" fmla="*/ 209 h 711"/>
                <a:gd name="T88" fmla="*/ 106 w 636"/>
                <a:gd name="T89" fmla="*/ 227 h 711"/>
                <a:gd name="T90" fmla="*/ 90 w 636"/>
                <a:gd name="T91" fmla="*/ 271 h 711"/>
                <a:gd name="T92" fmla="*/ 137 w 636"/>
                <a:gd name="T93" fmla="*/ 318 h 711"/>
                <a:gd name="T94" fmla="*/ 145 w 636"/>
                <a:gd name="T95" fmla="*/ 374 h 711"/>
                <a:gd name="T96" fmla="*/ 115 w 636"/>
                <a:gd name="T97" fmla="*/ 416 h 711"/>
                <a:gd name="T98" fmla="*/ 63 w 636"/>
                <a:gd name="T99" fmla="*/ 432 h 711"/>
                <a:gd name="T100" fmla="*/ 0 w 636"/>
                <a:gd name="T101" fmla="*/ 481 h 711"/>
                <a:gd name="T102" fmla="*/ 10 w 636"/>
                <a:gd name="T103" fmla="*/ 516 h 711"/>
                <a:gd name="T104" fmla="*/ 39 w 636"/>
                <a:gd name="T105" fmla="*/ 566 h 711"/>
                <a:gd name="T106" fmla="*/ 17 w 636"/>
                <a:gd name="T107" fmla="*/ 575 h 711"/>
                <a:gd name="T108" fmla="*/ 25 w 636"/>
                <a:gd name="T109" fmla="*/ 607 h 711"/>
                <a:gd name="T110" fmla="*/ 37 w 636"/>
                <a:gd name="T111" fmla="*/ 646 h 711"/>
                <a:gd name="T112" fmla="*/ 64 w 636"/>
                <a:gd name="T113" fmla="*/ 662 h 711"/>
                <a:gd name="T114" fmla="*/ 93 w 636"/>
                <a:gd name="T115" fmla="*/ 663 h 711"/>
                <a:gd name="T116" fmla="*/ 118 w 636"/>
                <a:gd name="T117" fmla="*/ 689 h 711"/>
                <a:gd name="T118" fmla="*/ 157 w 636"/>
                <a:gd name="T119" fmla="*/ 675 h 711"/>
                <a:gd name="T120" fmla="*/ 201 w 636"/>
                <a:gd name="T121" fmla="*/ 6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3" name="河北"/>
            <p:cNvSpPr>
              <a:spLocks noEditPoints="1"/>
            </p:cNvSpPr>
            <p:nvPr/>
          </p:nvSpPr>
          <p:spPr bwMode="auto">
            <a:xfrm>
              <a:off x="6054799" y="3286297"/>
              <a:ext cx="542932" cy="762040"/>
            </a:xfrm>
            <a:custGeom>
              <a:avLst/>
              <a:gdLst>
                <a:gd name="T0" fmla="*/ 1177 w 2047"/>
                <a:gd name="T1" fmla="*/ 2101 h 2907"/>
                <a:gd name="T2" fmla="*/ 917 w 2047"/>
                <a:gd name="T3" fmla="*/ 2293 h 2907"/>
                <a:gd name="T4" fmla="*/ 781 w 2047"/>
                <a:gd name="T5" fmla="*/ 2510 h 2907"/>
                <a:gd name="T6" fmla="*/ 635 w 2047"/>
                <a:gd name="T7" fmla="*/ 2788 h 2907"/>
                <a:gd name="T8" fmla="*/ 608 w 2047"/>
                <a:gd name="T9" fmla="*/ 2863 h 2907"/>
                <a:gd name="T10" fmla="*/ 320 w 2047"/>
                <a:gd name="T11" fmla="*/ 2852 h 2907"/>
                <a:gd name="T12" fmla="*/ 104 w 2047"/>
                <a:gd name="T13" fmla="*/ 2796 h 2907"/>
                <a:gd name="T14" fmla="*/ 33 w 2047"/>
                <a:gd name="T15" fmla="*/ 2646 h 2907"/>
                <a:gd name="T16" fmla="*/ 117 w 2047"/>
                <a:gd name="T17" fmla="*/ 2466 h 2907"/>
                <a:gd name="T18" fmla="*/ 165 w 2047"/>
                <a:gd name="T19" fmla="*/ 2214 h 2907"/>
                <a:gd name="T20" fmla="*/ 105 w 2047"/>
                <a:gd name="T21" fmla="*/ 2031 h 2907"/>
                <a:gd name="T22" fmla="*/ 0 w 2047"/>
                <a:gd name="T23" fmla="*/ 1928 h 2907"/>
                <a:gd name="T24" fmla="*/ 98 w 2047"/>
                <a:gd name="T25" fmla="*/ 1761 h 2907"/>
                <a:gd name="T26" fmla="*/ 174 w 2047"/>
                <a:gd name="T27" fmla="*/ 1620 h 2907"/>
                <a:gd name="T28" fmla="*/ 299 w 2047"/>
                <a:gd name="T29" fmla="*/ 1564 h 2907"/>
                <a:gd name="T30" fmla="*/ 269 w 2047"/>
                <a:gd name="T31" fmla="*/ 1321 h 2907"/>
                <a:gd name="T32" fmla="*/ 108 w 2047"/>
                <a:gd name="T33" fmla="*/ 1206 h 2907"/>
                <a:gd name="T34" fmla="*/ 184 w 2047"/>
                <a:gd name="T35" fmla="*/ 1121 h 2907"/>
                <a:gd name="T36" fmla="*/ 221 w 2047"/>
                <a:gd name="T37" fmla="*/ 1036 h 2907"/>
                <a:gd name="T38" fmla="*/ 66 w 2047"/>
                <a:gd name="T39" fmla="*/ 735 h 2907"/>
                <a:gd name="T40" fmla="*/ 74 w 2047"/>
                <a:gd name="T41" fmla="*/ 586 h 2907"/>
                <a:gd name="T42" fmla="*/ 193 w 2047"/>
                <a:gd name="T43" fmla="*/ 354 h 2907"/>
                <a:gd name="T44" fmla="*/ 357 w 2047"/>
                <a:gd name="T45" fmla="*/ 247 h 2907"/>
                <a:gd name="T46" fmla="*/ 382 w 2047"/>
                <a:gd name="T47" fmla="*/ 482 h 2907"/>
                <a:gd name="T48" fmla="*/ 532 w 2047"/>
                <a:gd name="T49" fmla="*/ 449 h 2907"/>
                <a:gd name="T50" fmla="*/ 718 w 2047"/>
                <a:gd name="T51" fmla="*/ 374 h 2907"/>
                <a:gd name="T52" fmla="*/ 857 w 2047"/>
                <a:gd name="T53" fmla="*/ 311 h 2907"/>
                <a:gd name="T54" fmla="*/ 986 w 2047"/>
                <a:gd name="T55" fmla="*/ 214 h 2907"/>
                <a:gd name="T56" fmla="*/ 1058 w 2047"/>
                <a:gd name="T57" fmla="*/ 70 h 2907"/>
                <a:gd name="T58" fmla="*/ 1301 w 2047"/>
                <a:gd name="T59" fmla="*/ 12 h 2907"/>
                <a:gd name="T60" fmla="*/ 1397 w 2047"/>
                <a:gd name="T61" fmla="*/ 196 h 2907"/>
                <a:gd name="T62" fmla="*/ 1466 w 2047"/>
                <a:gd name="T63" fmla="*/ 341 h 2907"/>
                <a:gd name="T64" fmla="*/ 1475 w 2047"/>
                <a:gd name="T65" fmla="*/ 482 h 2907"/>
                <a:gd name="T66" fmla="*/ 1660 w 2047"/>
                <a:gd name="T67" fmla="*/ 518 h 2907"/>
                <a:gd name="T68" fmla="*/ 1700 w 2047"/>
                <a:gd name="T69" fmla="*/ 623 h 2907"/>
                <a:gd name="T70" fmla="*/ 1682 w 2047"/>
                <a:gd name="T71" fmla="*/ 752 h 2907"/>
                <a:gd name="T72" fmla="*/ 1863 w 2047"/>
                <a:gd name="T73" fmla="*/ 853 h 2907"/>
                <a:gd name="T74" fmla="*/ 2009 w 2047"/>
                <a:gd name="T75" fmla="*/ 1033 h 2907"/>
                <a:gd name="T76" fmla="*/ 1905 w 2047"/>
                <a:gd name="T77" fmla="*/ 1185 h 2907"/>
                <a:gd name="T78" fmla="*/ 1862 w 2047"/>
                <a:gd name="T79" fmla="*/ 1338 h 2907"/>
                <a:gd name="T80" fmla="*/ 1782 w 2047"/>
                <a:gd name="T81" fmla="*/ 1457 h 2907"/>
                <a:gd name="T82" fmla="*/ 1548 w 2047"/>
                <a:gd name="T83" fmla="*/ 1538 h 2907"/>
                <a:gd name="T84" fmla="*/ 1420 w 2047"/>
                <a:gd name="T85" fmla="*/ 1382 h 2907"/>
                <a:gd name="T86" fmla="*/ 1328 w 2047"/>
                <a:gd name="T87" fmla="*/ 1277 h 2907"/>
                <a:gd name="T88" fmla="*/ 1307 w 2047"/>
                <a:gd name="T89" fmla="*/ 1079 h 2907"/>
                <a:gd name="T90" fmla="*/ 1204 w 2047"/>
                <a:gd name="T91" fmla="*/ 957 h 2907"/>
                <a:gd name="T92" fmla="*/ 1233 w 2047"/>
                <a:gd name="T93" fmla="*/ 877 h 2907"/>
                <a:gd name="T94" fmla="*/ 968 w 2047"/>
                <a:gd name="T95" fmla="*/ 713 h 2907"/>
                <a:gd name="T96" fmla="*/ 888 w 2047"/>
                <a:gd name="T97" fmla="*/ 763 h 2907"/>
                <a:gd name="T98" fmla="*/ 831 w 2047"/>
                <a:gd name="T99" fmla="*/ 831 h 2907"/>
                <a:gd name="T100" fmla="*/ 690 w 2047"/>
                <a:gd name="T101" fmla="*/ 979 h 2907"/>
                <a:gd name="T102" fmla="*/ 597 w 2047"/>
                <a:gd name="T103" fmla="*/ 1192 h 2907"/>
                <a:gd name="T104" fmla="*/ 643 w 2047"/>
                <a:gd name="T105" fmla="*/ 1358 h 2907"/>
                <a:gd name="T106" fmla="*/ 843 w 2047"/>
                <a:gd name="T107" fmla="*/ 1346 h 2907"/>
                <a:gd name="T108" fmla="*/ 984 w 2047"/>
                <a:gd name="T109" fmla="*/ 1336 h 2907"/>
                <a:gd name="T110" fmla="*/ 1093 w 2047"/>
                <a:gd name="T111" fmla="*/ 1548 h 2907"/>
                <a:gd name="T112" fmla="*/ 1131 w 2047"/>
                <a:gd name="T113" fmla="*/ 1723 h 2907"/>
                <a:gd name="T114" fmla="*/ 1272 w 2047"/>
                <a:gd name="T115" fmla="*/ 1765 h 2907"/>
                <a:gd name="T116" fmla="*/ 1390 w 2047"/>
                <a:gd name="T117" fmla="*/ 1918 h 2907"/>
                <a:gd name="T118" fmla="*/ 1163 w 2047"/>
                <a:gd name="T119" fmla="*/ 1195 h 2907"/>
                <a:gd name="T120" fmla="*/ 1107 w 2047"/>
                <a:gd name="T121" fmla="*/ 1329 h 2907"/>
                <a:gd name="T122" fmla="*/ 1033 w 2047"/>
                <a:gd name="T123" fmla="*/ 1188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4" name="内蒙古"/>
            <p:cNvSpPr>
              <a:spLocks/>
            </p:cNvSpPr>
            <p:nvPr/>
          </p:nvSpPr>
          <p:spPr bwMode="auto">
            <a:xfrm>
              <a:off x="4673658" y="2038457"/>
              <a:ext cx="2247928" cy="1857472"/>
            </a:xfrm>
            <a:custGeom>
              <a:avLst/>
              <a:gdLst>
                <a:gd name="T0" fmla="*/ 3037 w 8497"/>
                <a:gd name="T1" fmla="*/ 6400 h 7037"/>
                <a:gd name="T2" fmla="*/ 2793 w 8497"/>
                <a:gd name="T3" fmla="*/ 6311 h 7037"/>
                <a:gd name="T4" fmla="*/ 2585 w 8497"/>
                <a:gd name="T5" fmla="*/ 6887 h 7037"/>
                <a:gd name="T6" fmla="*/ 2116 w 8497"/>
                <a:gd name="T7" fmla="*/ 7024 h 7037"/>
                <a:gd name="T8" fmla="*/ 1852 w 8497"/>
                <a:gd name="T9" fmla="*/ 6611 h 7037"/>
                <a:gd name="T10" fmla="*/ 2048 w 8497"/>
                <a:gd name="T11" fmla="*/ 6147 h 7037"/>
                <a:gd name="T12" fmla="*/ 1341 w 8497"/>
                <a:gd name="T13" fmla="*/ 6249 h 7037"/>
                <a:gd name="T14" fmla="*/ 1134 w 8497"/>
                <a:gd name="T15" fmla="*/ 6306 h 7037"/>
                <a:gd name="T16" fmla="*/ 856 w 8497"/>
                <a:gd name="T17" fmla="*/ 5986 h 7037"/>
                <a:gd name="T18" fmla="*/ 822 w 8497"/>
                <a:gd name="T19" fmla="*/ 5621 h 7037"/>
                <a:gd name="T20" fmla="*/ 443 w 8497"/>
                <a:gd name="T21" fmla="*/ 5430 h 7037"/>
                <a:gd name="T22" fmla="*/ 184 w 8497"/>
                <a:gd name="T23" fmla="*/ 5245 h 7037"/>
                <a:gd name="T24" fmla="*/ 123 w 8497"/>
                <a:gd name="T25" fmla="*/ 4497 h 7037"/>
                <a:gd name="T26" fmla="*/ 1476 w 8497"/>
                <a:gd name="T27" fmla="*/ 4787 h 7037"/>
                <a:gd name="T28" fmla="*/ 2334 w 8497"/>
                <a:gd name="T29" fmla="*/ 5189 h 7037"/>
                <a:gd name="T30" fmla="*/ 3262 w 8497"/>
                <a:gd name="T31" fmla="*/ 4881 h 7037"/>
                <a:gd name="T32" fmla="*/ 4097 w 8497"/>
                <a:gd name="T33" fmla="*/ 4763 h 7037"/>
                <a:gd name="T34" fmla="*/ 4531 w 8497"/>
                <a:gd name="T35" fmla="*/ 4161 h 7037"/>
                <a:gd name="T36" fmla="*/ 5111 w 8497"/>
                <a:gd name="T37" fmla="*/ 3848 h 7037"/>
                <a:gd name="T38" fmla="*/ 5838 w 8497"/>
                <a:gd name="T39" fmla="*/ 3413 h 7037"/>
                <a:gd name="T40" fmla="*/ 6310 w 8497"/>
                <a:gd name="T41" fmla="*/ 2990 h 7037"/>
                <a:gd name="T42" fmla="*/ 6874 w 8497"/>
                <a:gd name="T43" fmla="*/ 2918 h 7037"/>
                <a:gd name="T44" fmla="*/ 6779 w 8497"/>
                <a:gd name="T45" fmla="*/ 2573 h 7037"/>
                <a:gd name="T46" fmla="*/ 6193 w 8497"/>
                <a:gd name="T47" fmla="*/ 2525 h 7037"/>
                <a:gd name="T48" fmla="*/ 5720 w 8497"/>
                <a:gd name="T49" fmla="*/ 2216 h 7037"/>
                <a:gd name="T50" fmla="*/ 6283 w 8497"/>
                <a:gd name="T51" fmla="*/ 1669 h 7037"/>
                <a:gd name="T52" fmla="*/ 6621 w 8497"/>
                <a:gd name="T53" fmla="*/ 1322 h 7037"/>
                <a:gd name="T54" fmla="*/ 6818 w 8497"/>
                <a:gd name="T55" fmla="*/ 786 h 7037"/>
                <a:gd name="T56" fmla="*/ 6937 w 8497"/>
                <a:gd name="T57" fmla="*/ 349 h 7037"/>
                <a:gd name="T58" fmla="*/ 6993 w 8497"/>
                <a:gd name="T59" fmla="*/ 35 h 7037"/>
                <a:gd name="T60" fmla="*/ 7108 w 8497"/>
                <a:gd name="T61" fmla="*/ 346 h 7037"/>
                <a:gd name="T62" fmla="*/ 7530 w 8497"/>
                <a:gd name="T63" fmla="*/ 419 h 7037"/>
                <a:gd name="T64" fmla="*/ 7725 w 8497"/>
                <a:gd name="T65" fmla="*/ 815 h 7037"/>
                <a:gd name="T66" fmla="*/ 8106 w 8497"/>
                <a:gd name="T67" fmla="*/ 709 h 7037"/>
                <a:gd name="T68" fmla="*/ 8491 w 8497"/>
                <a:gd name="T69" fmla="*/ 842 h 7037"/>
                <a:gd name="T70" fmla="*/ 8330 w 8497"/>
                <a:gd name="T71" fmla="*/ 1414 h 7037"/>
                <a:gd name="T72" fmla="*/ 8223 w 8497"/>
                <a:gd name="T73" fmla="*/ 2079 h 7037"/>
                <a:gd name="T74" fmla="*/ 7691 w 8497"/>
                <a:gd name="T75" fmla="*/ 2500 h 7037"/>
                <a:gd name="T76" fmla="*/ 7983 w 8497"/>
                <a:gd name="T77" fmla="*/ 2670 h 7037"/>
                <a:gd name="T78" fmla="*/ 7968 w 8497"/>
                <a:gd name="T79" fmla="*/ 2801 h 7037"/>
                <a:gd name="T80" fmla="*/ 7799 w 8497"/>
                <a:gd name="T81" fmla="*/ 3172 h 7037"/>
                <a:gd name="T82" fmla="*/ 7559 w 8497"/>
                <a:gd name="T83" fmla="*/ 3236 h 7037"/>
                <a:gd name="T84" fmla="*/ 7718 w 8497"/>
                <a:gd name="T85" fmla="*/ 3627 h 7037"/>
                <a:gd name="T86" fmla="*/ 8068 w 8497"/>
                <a:gd name="T87" fmla="*/ 3722 h 7037"/>
                <a:gd name="T88" fmla="*/ 8207 w 8497"/>
                <a:gd name="T89" fmla="*/ 4165 h 7037"/>
                <a:gd name="T90" fmla="*/ 8061 w 8497"/>
                <a:gd name="T91" fmla="*/ 4497 h 7037"/>
                <a:gd name="T92" fmla="*/ 7779 w 8497"/>
                <a:gd name="T93" fmla="*/ 4600 h 7037"/>
                <a:gd name="T94" fmla="*/ 7318 w 8497"/>
                <a:gd name="T95" fmla="*/ 4915 h 7037"/>
                <a:gd name="T96" fmla="*/ 6971 w 8497"/>
                <a:gd name="T97" fmla="*/ 4840 h 7037"/>
                <a:gd name="T98" fmla="*/ 7017 w 8497"/>
                <a:gd name="T99" fmla="*/ 5229 h 7037"/>
                <a:gd name="T100" fmla="*/ 6632 w 8497"/>
                <a:gd name="T101" fmla="*/ 5051 h 7037"/>
                <a:gd name="T102" fmla="*/ 6525 w 8497"/>
                <a:gd name="T103" fmla="*/ 4756 h 7037"/>
                <a:gd name="T104" fmla="*/ 6218 w 8497"/>
                <a:gd name="T105" fmla="*/ 4978 h 7037"/>
                <a:gd name="T106" fmla="*/ 5883 w 8497"/>
                <a:gd name="T107" fmla="*/ 5056 h 7037"/>
                <a:gd name="T108" fmla="*/ 5575 w 8497"/>
                <a:gd name="T109" fmla="*/ 5022 h 7037"/>
                <a:gd name="T110" fmla="*/ 5310 w 8497"/>
                <a:gd name="T111" fmla="*/ 5262 h 7037"/>
                <a:gd name="T112" fmla="*/ 5258 w 8497"/>
                <a:gd name="T113" fmla="*/ 5721 h 7037"/>
                <a:gd name="T114" fmla="*/ 4683 w 8497"/>
                <a:gd name="T115" fmla="*/ 6112 h 7037"/>
                <a:gd name="T116" fmla="*/ 4410 w 8497"/>
                <a:gd name="T117" fmla="*/ 6157 h 7037"/>
                <a:gd name="T118" fmla="*/ 4101 w 8497"/>
                <a:gd name="T119" fmla="*/ 6279 h 7037"/>
                <a:gd name="T120" fmla="*/ 3769 w 8497"/>
                <a:gd name="T121" fmla="*/ 6592 h 7037"/>
                <a:gd name="T122" fmla="*/ 3634 w 8497"/>
                <a:gd name="T123" fmla="*/ 6961 h 7037"/>
                <a:gd name="T124" fmla="*/ 3048 w 8497"/>
                <a:gd name="T125" fmla="*/ 6779 h 7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97" h="7037">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8"/>
                  </a:lnTo>
                  <a:lnTo>
                    <a:pt x="2879" y="6697"/>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6" y="6888"/>
                  </a:lnTo>
                  <a:lnTo>
                    <a:pt x="2615" y="6888"/>
                  </a:lnTo>
                  <a:lnTo>
                    <a:pt x="2615" y="6890"/>
                  </a:lnTo>
                  <a:lnTo>
                    <a:pt x="2614"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5" name="陕西"/>
            <p:cNvSpPr>
              <a:spLocks/>
            </p:cNvSpPr>
            <p:nvPr/>
          </p:nvSpPr>
          <p:spPr bwMode="auto">
            <a:xfrm>
              <a:off x="5321365" y="3657791"/>
              <a:ext cx="533406" cy="923973"/>
            </a:xfrm>
            <a:custGeom>
              <a:avLst/>
              <a:gdLst>
                <a:gd name="T0" fmla="*/ 546 w 2030"/>
                <a:gd name="T1" fmla="*/ 3014 h 3463"/>
                <a:gd name="T2" fmla="*/ 423 w 2030"/>
                <a:gd name="T3" fmla="*/ 2992 h 3463"/>
                <a:gd name="T4" fmla="*/ 284 w 2030"/>
                <a:gd name="T5" fmla="*/ 3007 h 3463"/>
                <a:gd name="T6" fmla="*/ 215 w 2030"/>
                <a:gd name="T7" fmla="*/ 2929 h 3463"/>
                <a:gd name="T8" fmla="*/ 70 w 2030"/>
                <a:gd name="T9" fmla="*/ 2972 h 3463"/>
                <a:gd name="T10" fmla="*/ 0 w 2030"/>
                <a:gd name="T11" fmla="*/ 2900 h 3463"/>
                <a:gd name="T12" fmla="*/ 145 w 2030"/>
                <a:gd name="T13" fmla="*/ 2878 h 3463"/>
                <a:gd name="T14" fmla="*/ 179 w 2030"/>
                <a:gd name="T15" fmla="*/ 2805 h 3463"/>
                <a:gd name="T16" fmla="*/ 91 w 2030"/>
                <a:gd name="T17" fmla="*/ 2700 h 3463"/>
                <a:gd name="T18" fmla="*/ 206 w 2030"/>
                <a:gd name="T19" fmla="*/ 2597 h 3463"/>
                <a:gd name="T20" fmla="*/ 348 w 2030"/>
                <a:gd name="T21" fmla="*/ 2604 h 3463"/>
                <a:gd name="T22" fmla="*/ 372 w 2030"/>
                <a:gd name="T23" fmla="*/ 2550 h 3463"/>
                <a:gd name="T24" fmla="*/ 377 w 2030"/>
                <a:gd name="T25" fmla="*/ 2410 h 3463"/>
                <a:gd name="T26" fmla="*/ 454 w 2030"/>
                <a:gd name="T27" fmla="*/ 2271 h 3463"/>
                <a:gd name="T28" fmla="*/ 361 w 2030"/>
                <a:gd name="T29" fmla="*/ 2139 h 3463"/>
                <a:gd name="T30" fmla="*/ 418 w 2030"/>
                <a:gd name="T31" fmla="*/ 1958 h 3463"/>
                <a:gd name="T32" fmla="*/ 657 w 2030"/>
                <a:gd name="T33" fmla="*/ 2036 h 3463"/>
                <a:gd name="T34" fmla="*/ 853 w 2030"/>
                <a:gd name="T35" fmla="*/ 2004 h 3463"/>
                <a:gd name="T36" fmla="*/ 820 w 2030"/>
                <a:gd name="T37" fmla="*/ 1880 h 3463"/>
                <a:gd name="T38" fmla="*/ 976 w 2030"/>
                <a:gd name="T39" fmla="*/ 1868 h 3463"/>
                <a:gd name="T40" fmla="*/ 1116 w 2030"/>
                <a:gd name="T41" fmla="*/ 1747 h 3463"/>
                <a:gd name="T42" fmla="*/ 1154 w 2030"/>
                <a:gd name="T43" fmla="*/ 1479 h 3463"/>
                <a:gd name="T44" fmla="*/ 1051 w 2030"/>
                <a:gd name="T45" fmla="*/ 1337 h 3463"/>
                <a:gd name="T46" fmla="*/ 928 w 2030"/>
                <a:gd name="T47" fmla="*/ 1264 h 3463"/>
                <a:gd name="T48" fmla="*/ 774 w 2030"/>
                <a:gd name="T49" fmla="*/ 1188 h 3463"/>
                <a:gd name="T50" fmla="*/ 688 w 2030"/>
                <a:gd name="T51" fmla="*/ 1069 h 3463"/>
                <a:gd name="T52" fmla="*/ 699 w 2030"/>
                <a:gd name="T53" fmla="*/ 1004 h 3463"/>
                <a:gd name="T54" fmla="*/ 716 w 2030"/>
                <a:gd name="T55" fmla="*/ 842 h 3463"/>
                <a:gd name="T56" fmla="*/ 855 w 2030"/>
                <a:gd name="T57" fmla="*/ 746 h 3463"/>
                <a:gd name="T58" fmla="*/ 1091 w 2030"/>
                <a:gd name="T59" fmla="*/ 835 h 3463"/>
                <a:gd name="T60" fmla="*/ 1245 w 2030"/>
                <a:gd name="T61" fmla="*/ 708 h 3463"/>
                <a:gd name="T62" fmla="*/ 1259 w 2030"/>
                <a:gd name="T63" fmla="*/ 565 h 3463"/>
                <a:gd name="T64" fmla="*/ 1388 w 2030"/>
                <a:gd name="T65" fmla="*/ 414 h 3463"/>
                <a:gd name="T66" fmla="*/ 1481 w 2030"/>
                <a:gd name="T67" fmla="*/ 309 h 3463"/>
                <a:gd name="T68" fmla="*/ 1626 w 2030"/>
                <a:gd name="T69" fmla="*/ 152 h 3463"/>
                <a:gd name="T70" fmla="*/ 1714 w 2030"/>
                <a:gd name="T71" fmla="*/ 104 h 3463"/>
                <a:gd name="T72" fmla="*/ 1829 w 2030"/>
                <a:gd name="T73" fmla="*/ 133 h 3463"/>
                <a:gd name="T74" fmla="*/ 1958 w 2030"/>
                <a:gd name="T75" fmla="*/ 58 h 3463"/>
                <a:gd name="T76" fmla="*/ 2003 w 2030"/>
                <a:gd name="T77" fmla="*/ 139 h 3463"/>
                <a:gd name="T78" fmla="*/ 1927 w 2030"/>
                <a:gd name="T79" fmla="*/ 338 h 3463"/>
                <a:gd name="T80" fmla="*/ 1818 w 2030"/>
                <a:gd name="T81" fmla="*/ 561 h 3463"/>
                <a:gd name="T82" fmla="*/ 1806 w 2030"/>
                <a:gd name="T83" fmla="*/ 739 h 3463"/>
                <a:gd name="T84" fmla="*/ 1870 w 2030"/>
                <a:gd name="T85" fmla="*/ 904 h 3463"/>
                <a:gd name="T86" fmla="*/ 1751 w 2030"/>
                <a:gd name="T87" fmla="*/ 1118 h 3463"/>
                <a:gd name="T88" fmla="*/ 1760 w 2030"/>
                <a:gd name="T89" fmla="*/ 1268 h 3463"/>
                <a:gd name="T90" fmla="*/ 1765 w 2030"/>
                <a:gd name="T91" fmla="*/ 1534 h 3463"/>
                <a:gd name="T92" fmla="*/ 1736 w 2030"/>
                <a:gd name="T93" fmla="*/ 1900 h 3463"/>
                <a:gd name="T94" fmla="*/ 1749 w 2030"/>
                <a:gd name="T95" fmla="*/ 2190 h 3463"/>
                <a:gd name="T96" fmla="*/ 1778 w 2030"/>
                <a:gd name="T97" fmla="*/ 2351 h 3463"/>
                <a:gd name="T98" fmla="*/ 1826 w 2030"/>
                <a:gd name="T99" fmla="*/ 2492 h 3463"/>
                <a:gd name="T100" fmla="*/ 1974 w 2030"/>
                <a:gd name="T101" fmla="*/ 2680 h 3463"/>
                <a:gd name="T102" fmla="*/ 1847 w 2030"/>
                <a:gd name="T103" fmla="*/ 2834 h 3463"/>
                <a:gd name="T104" fmla="*/ 1703 w 2030"/>
                <a:gd name="T105" fmla="*/ 2818 h 3463"/>
                <a:gd name="T106" fmla="*/ 1454 w 2030"/>
                <a:gd name="T107" fmla="*/ 2790 h 3463"/>
                <a:gd name="T108" fmla="*/ 1522 w 2030"/>
                <a:gd name="T109" fmla="*/ 2884 h 3463"/>
                <a:gd name="T110" fmla="*/ 1661 w 2030"/>
                <a:gd name="T111" fmla="*/ 2985 h 3463"/>
                <a:gd name="T112" fmla="*/ 1566 w 2030"/>
                <a:gd name="T113" fmla="*/ 3074 h 3463"/>
                <a:gd name="T114" fmla="*/ 1440 w 2030"/>
                <a:gd name="T115" fmla="*/ 3155 h 3463"/>
                <a:gd name="T116" fmla="*/ 1457 w 2030"/>
                <a:gd name="T117" fmla="*/ 3423 h 3463"/>
                <a:gd name="T118" fmla="*/ 1229 w 2030"/>
                <a:gd name="T119" fmla="*/ 3336 h 3463"/>
                <a:gd name="T120" fmla="*/ 994 w 2030"/>
                <a:gd name="T121" fmla="*/ 3208 h 3463"/>
                <a:gd name="T122" fmla="*/ 812 w 2030"/>
                <a:gd name="T123" fmla="*/ 3209 h 3463"/>
                <a:gd name="T124" fmla="*/ 681 w 2030"/>
                <a:gd name="T125" fmla="*/ 308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 name="重庆"/>
            <p:cNvSpPr>
              <a:spLocks/>
            </p:cNvSpPr>
            <p:nvPr/>
          </p:nvSpPr>
          <p:spPr bwMode="auto">
            <a:xfrm>
              <a:off x="5292790" y="4524612"/>
              <a:ext cx="466731" cy="457224"/>
            </a:xfrm>
            <a:custGeom>
              <a:avLst/>
              <a:gdLst>
                <a:gd name="T0" fmla="*/ 595 w 1775"/>
                <a:gd name="T1" fmla="*/ 1433 h 1753"/>
                <a:gd name="T2" fmla="*/ 546 w 1775"/>
                <a:gd name="T3" fmla="*/ 1466 h 1753"/>
                <a:gd name="T4" fmla="*/ 501 w 1775"/>
                <a:gd name="T5" fmla="*/ 1586 h 1753"/>
                <a:gd name="T6" fmla="*/ 438 w 1775"/>
                <a:gd name="T7" fmla="*/ 1581 h 1753"/>
                <a:gd name="T8" fmla="*/ 420 w 1775"/>
                <a:gd name="T9" fmla="*/ 1467 h 1753"/>
                <a:gd name="T10" fmla="*/ 411 w 1775"/>
                <a:gd name="T11" fmla="*/ 1505 h 1753"/>
                <a:gd name="T12" fmla="*/ 366 w 1775"/>
                <a:gd name="T13" fmla="*/ 1557 h 1753"/>
                <a:gd name="T14" fmla="*/ 313 w 1775"/>
                <a:gd name="T15" fmla="*/ 1467 h 1753"/>
                <a:gd name="T16" fmla="*/ 202 w 1775"/>
                <a:gd name="T17" fmla="*/ 1382 h 1753"/>
                <a:gd name="T18" fmla="*/ 115 w 1775"/>
                <a:gd name="T19" fmla="*/ 1292 h 1753"/>
                <a:gd name="T20" fmla="*/ 74 w 1775"/>
                <a:gd name="T21" fmla="*/ 1221 h 1753"/>
                <a:gd name="T22" fmla="*/ 18 w 1775"/>
                <a:gd name="T23" fmla="*/ 1127 h 1753"/>
                <a:gd name="T24" fmla="*/ 92 w 1775"/>
                <a:gd name="T25" fmla="*/ 988 h 1753"/>
                <a:gd name="T26" fmla="*/ 146 w 1775"/>
                <a:gd name="T27" fmla="*/ 910 h 1753"/>
                <a:gd name="T28" fmla="*/ 109 w 1775"/>
                <a:gd name="T29" fmla="*/ 843 h 1753"/>
                <a:gd name="T30" fmla="*/ 153 w 1775"/>
                <a:gd name="T31" fmla="*/ 754 h 1753"/>
                <a:gd name="T32" fmla="*/ 269 w 1775"/>
                <a:gd name="T33" fmla="*/ 767 h 1753"/>
                <a:gd name="T34" fmla="*/ 383 w 1775"/>
                <a:gd name="T35" fmla="*/ 825 h 1753"/>
                <a:gd name="T36" fmla="*/ 495 w 1775"/>
                <a:gd name="T37" fmla="*/ 888 h 1753"/>
                <a:gd name="T38" fmla="*/ 652 w 1775"/>
                <a:gd name="T39" fmla="*/ 868 h 1753"/>
                <a:gd name="T40" fmla="*/ 726 w 1775"/>
                <a:gd name="T41" fmla="*/ 770 h 1753"/>
                <a:gd name="T42" fmla="*/ 772 w 1775"/>
                <a:gd name="T43" fmla="*/ 624 h 1753"/>
                <a:gd name="T44" fmla="*/ 793 w 1775"/>
                <a:gd name="T45" fmla="*/ 560 h 1753"/>
                <a:gd name="T46" fmla="*/ 866 w 1775"/>
                <a:gd name="T47" fmla="*/ 561 h 1753"/>
                <a:gd name="T48" fmla="*/ 933 w 1775"/>
                <a:gd name="T49" fmla="*/ 550 h 1753"/>
                <a:gd name="T50" fmla="*/ 986 w 1775"/>
                <a:gd name="T51" fmla="*/ 458 h 1753"/>
                <a:gd name="T52" fmla="*/ 1045 w 1775"/>
                <a:gd name="T53" fmla="*/ 353 h 1753"/>
                <a:gd name="T54" fmla="*/ 1166 w 1775"/>
                <a:gd name="T55" fmla="*/ 229 h 1753"/>
                <a:gd name="T56" fmla="*/ 1140 w 1775"/>
                <a:gd name="T57" fmla="*/ 166 h 1753"/>
                <a:gd name="T58" fmla="*/ 1103 w 1775"/>
                <a:gd name="T59" fmla="*/ 52 h 1753"/>
                <a:gd name="T60" fmla="*/ 1244 w 1775"/>
                <a:gd name="T61" fmla="*/ 34 h 1753"/>
                <a:gd name="T62" fmla="*/ 1449 w 1775"/>
                <a:gd name="T63" fmla="*/ 207 h 1753"/>
                <a:gd name="T64" fmla="*/ 1605 w 1775"/>
                <a:gd name="T65" fmla="*/ 223 h 1753"/>
                <a:gd name="T66" fmla="*/ 1717 w 1775"/>
                <a:gd name="T67" fmla="*/ 330 h 1753"/>
                <a:gd name="T68" fmla="*/ 1763 w 1775"/>
                <a:gd name="T69" fmla="*/ 466 h 1753"/>
                <a:gd name="T70" fmla="*/ 1714 w 1775"/>
                <a:gd name="T71" fmla="*/ 597 h 1753"/>
                <a:gd name="T72" fmla="*/ 1562 w 1775"/>
                <a:gd name="T73" fmla="*/ 656 h 1753"/>
                <a:gd name="T74" fmla="*/ 1469 w 1775"/>
                <a:gd name="T75" fmla="*/ 732 h 1753"/>
                <a:gd name="T76" fmla="*/ 1392 w 1775"/>
                <a:gd name="T77" fmla="*/ 718 h 1753"/>
                <a:gd name="T78" fmla="*/ 1289 w 1775"/>
                <a:gd name="T79" fmla="*/ 727 h 1753"/>
                <a:gd name="T80" fmla="*/ 1207 w 1775"/>
                <a:gd name="T81" fmla="*/ 708 h 1753"/>
                <a:gd name="T82" fmla="*/ 1120 w 1775"/>
                <a:gd name="T83" fmla="*/ 794 h 1753"/>
                <a:gd name="T84" fmla="*/ 1164 w 1775"/>
                <a:gd name="T85" fmla="*/ 927 h 1753"/>
                <a:gd name="T86" fmla="*/ 1109 w 1775"/>
                <a:gd name="T87" fmla="*/ 1025 h 1753"/>
                <a:gd name="T88" fmla="*/ 1182 w 1775"/>
                <a:gd name="T89" fmla="*/ 1040 h 1753"/>
                <a:gd name="T90" fmla="*/ 1271 w 1775"/>
                <a:gd name="T91" fmla="*/ 1110 h 1753"/>
                <a:gd name="T92" fmla="*/ 1309 w 1775"/>
                <a:gd name="T93" fmla="*/ 1230 h 1753"/>
                <a:gd name="T94" fmla="*/ 1372 w 1775"/>
                <a:gd name="T95" fmla="*/ 1229 h 1753"/>
                <a:gd name="T96" fmla="*/ 1453 w 1775"/>
                <a:gd name="T97" fmla="*/ 1374 h 1753"/>
                <a:gd name="T98" fmla="*/ 1449 w 1775"/>
                <a:gd name="T99" fmla="*/ 1519 h 1753"/>
                <a:gd name="T100" fmla="*/ 1421 w 1775"/>
                <a:gd name="T101" fmla="*/ 1565 h 1753"/>
                <a:gd name="T102" fmla="*/ 1385 w 1775"/>
                <a:gd name="T103" fmla="*/ 1694 h 1753"/>
                <a:gd name="T104" fmla="*/ 1302 w 1775"/>
                <a:gd name="T105" fmla="*/ 1732 h 1753"/>
                <a:gd name="T106" fmla="*/ 1250 w 1775"/>
                <a:gd name="T107" fmla="*/ 1641 h 1753"/>
                <a:gd name="T108" fmla="*/ 1195 w 1775"/>
                <a:gd name="T109" fmla="*/ 1691 h 1753"/>
                <a:gd name="T110" fmla="*/ 1189 w 1775"/>
                <a:gd name="T111" fmla="*/ 1563 h 1753"/>
                <a:gd name="T112" fmla="*/ 1102 w 1775"/>
                <a:gd name="T113" fmla="*/ 1488 h 1753"/>
                <a:gd name="T114" fmla="*/ 1022 w 1775"/>
                <a:gd name="T115" fmla="*/ 1362 h 1753"/>
                <a:gd name="T116" fmla="*/ 885 w 1775"/>
                <a:gd name="T117" fmla="*/ 1315 h 1753"/>
                <a:gd name="T118" fmla="*/ 792 w 1775"/>
                <a:gd name="T119" fmla="*/ 1302 h 1753"/>
                <a:gd name="T120" fmla="*/ 764 w 1775"/>
                <a:gd name="T121" fmla="*/ 1418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5" h="1753">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 name="广西"/>
            <p:cNvSpPr>
              <a:spLocks/>
            </p:cNvSpPr>
            <p:nvPr/>
          </p:nvSpPr>
          <p:spPr bwMode="auto">
            <a:xfrm>
              <a:off x="5168963" y="5191396"/>
              <a:ext cx="790585" cy="571530"/>
            </a:xfrm>
            <a:custGeom>
              <a:avLst/>
              <a:gdLst>
                <a:gd name="T0" fmla="*/ 1018 w 2980"/>
                <a:gd name="T1" fmla="*/ 1986 h 2145"/>
                <a:gd name="T2" fmla="*/ 879 w 2980"/>
                <a:gd name="T3" fmla="*/ 1879 h 2145"/>
                <a:gd name="T4" fmla="*/ 786 w 2980"/>
                <a:gd name="T5" fmla="*/ 1722 h 2145"/>
                <a:gd name="T6" fmla="*/ 867 w 2980"/>
                <a:gd name="T7" fmla="*/ 1563 h 2145"/>
                <a:gd name="T8" fmla="*/ 768 w 2980"/>
                <a:gd name="T9" fmla="*/ 1472 h 2145"/>
                <a:gd name="T10" fmla="*/ 558 w 2980"/>
                <a:gd name="T11" fmla="*/ 1450 h 2145"/>
                <a:gd name="T12" fmla="*/ 427 w 2980"/>
                <a:gd name="T13" fmla="*/ 1403 h 2145"/>
                <a:gd name="T14" fmla="*/ 413 w 2980"/>
                <a:gd name="T15" fmla="*/ 1291 h 2145"/>
                <a:gd name="T16" fmla="*/ 499 w 2980"/>
                <a:gd name="T17" fmla="*/ 1229 h 2145"/>
                <a:gd name="T18" fmla="*/ 602 w 2980"/>
                <a:gd name="T19" fmla="*/ 1225 h 2145"/>
                <a:gd name="T20" fmla="*/ 617 w 2980"/>
                <a:gd name="T21" fmla="*/ 976 h 2145"/>
                <a:gd name="T22" fmla="*/ 500 w 2980"/>
                <a:gd name="T23" fmla="*/ 983 h 2145"/>
                <a:gd name="T24" fmla="*/ 408 w 2980"/>
                <a:gd name="T25" fmla="*/ 940 h 2145"/>
                <a:gd name="T26" fmla="*/ 340 w 2980"/>
                <a:gd name="T27" fmla="*/ 955 h 2145"/>
                <a:gd name="T28" fmla="*/ 269 w 2980"/>
                <a:gd name="T29" fmla="*/ 871 h 2145"/>
                <a:gd name="T30" fmla="*/ 112 w 2980"/>
                <a:gd name="T31" fmla="*/ 783 h 2145"/>
                <a:gd name="T32" fmla="*/ 19 w 2980"/>
                <a:gd name="T33" fmla="*/ 776 h 2145"/>
                <a:gd name="T34" fmla="*/ 86 w 2980"/>
                <a:gd name="T35" fmla="*/ 708 h 2145"/>
                <a:gd name="T36" fmla="*/ 220 w 2980"/>
                <a:gd name="T37" fmla="*/ 624 h 2145"/>
                <a:gd name="T38" fmla="*/ 353 w 2980"/>
                <a:gd name="T39" fmla="*/ 589 h 2145"/>
                <a:gd name="T40" fmla="*/ 491 w 2980"/>
                <a:gd name="T41" fmla="*/ 669 h 2145"/>
                <a:gd name="T42" fmla="*/ 641 w 2980"/>
                <a:gd name="T43" fmla="*/ 694 h 2145"/>
                <a:gd name="T44" fmla="*/ 757 w 2980"/>
                <a:gd name="T45" fmla="*/ 584 h 2145"/>
                <a:gd name="T46" fmla="*/ 980 w 2980"/>
                <a:gd name="T47" fmla="*/ 480 h 2145"/>
                <a:gd name="T48" fmla="*/ 1012 w 2980"/>
                <a:gd name="T49" fmla="*/ 374 h 2145"/>
                <a:gd name="T50" fmla="*/ 1129 w 2980"/>
                <a:gd name="T51" fmla="*/ 416 h 2145"/>
                <a:gd name="T52" fmla="*/ 1255 w 2980"/>
                <a:gd name="T53" fmla="*/ 458 h 2145"/>
                <a:gd name="T54" fmla="*/ 1328 w 2980"/>
                <a:gd name="T55" fmla="*/ 538 h 2145"/>
                <a:gd name="T56" fmla="*/ 1471 w 2980"/>
                <a:gd name="T57" fmla="*/ 401 h 2145"/>
                <a:gd name="T58" fmla="*/ 1613 w 2980"/>
                <a:gd name="T59" fmla="*/ 444 h 2145"/>
                <a:gd name="T60" fmla="*/ 1670 w 2980"/>
                <a:gd name="T61" fmla="*/ 331 h 2145"/>
                <a:gd name="T62" fmla="*/ 1796 w 2980"/>
                <a:gd name="T63" fmla="*/ 346 h 2145"/>
                <a:gd name="T64" fmla="*/ 1784 w 2980"/>
                <a:gd name="T65" fmla="*/ 261 h 2145"/>
                <a:gd name="T66" fmla="*/ 1935 w 2980"/>
                <a:gd name="T67" fmla="*/ 224 h 2145"/>
                <a:gd name="T68" fmla="*/ 2060 w 2980"/>
                <a:gd name="T69" fmla="*/ 189 h 2145"/>
                <a:gd name="T70" fmla="*/ 2121 w 2980"/>
                <a:gd name="T71" fmla="*/ 149 h 2145"/>
                <a:gd name="T72" fmla="*/ 2240 w 2980"/>
                <a:gd name="T73" fmla="*/ 155 h 2145"/>
                <a:gd name="T74" fmla="*/ 2370 w 2980"/>
                <a:gd name="T75" fmla="*/ 78 h 2145"/>
                <a:gd name="T76" fmla="*/ 2533 w 2980"/>
                <a:gd name="T77" fmla="*/ 1 h 2145"/>
                <a:gd name="T78" fmla="*/ 2634 w 2980"/>
                <a:gd name="T79" fmla="*/ 171 h 2145"/>
                <a:gd name="T80" fmla="*/ 2735 w 2980"/>
                <a:gd name="T81" fmla="*/ 231 h 2145"/>
                <a:gd name="T82" fmla="*/ 2668 w 2980"/>
                <a:gd name="T83" fmla="*/ 413 h 2145"/>
                <a:gd name="T84" fmla="*/ 2569 w 2980"/>
                <a:gd name="T85" fmla="*/ 637 h 2145"/>
                <a:gd name="T86" fmla="*/ 2713 w 2980"/>
                <a:gd name="T87" fmla="*/ 544 h 2145"/>
                <a:gd name="T88" fmla="*/ 2739 w 2980"/>
                <a:gd name="T89" fmla="*/ 734 h 2145"/>
                <a:gd name="T90" fmla="*/ 2961 w 2980"/>
                <a:gd name="T91" fmla="*/ 705 h 2145"/>
                <a:gd name="T92" fmla="*/ 2959 w 2980"/>
                <a:gd name="T93" fmla="*/ 903 h 2145"/>
                <a:gd name="T94" fmla="*/ 2897 w 2980"/>
                <a:gd name="T95" fmla="*/ 1092 h 2145"/>
                <a:gd name="T96" fmla="*/ 2752 w 2980"/>
                <a:gd name="T97" fmla="*/ 1239 h 2145"/>
                <a:gd name="T98" fmla="*/ 2676 w 2980"/>
                <a:gd name="T99" fmla="*/ 1546 h 2145"/>
                <a:gd name="T100" fmla="*/ 2500 w 2980"/>
                <a:gd name="T101" fmla="*/ 1644 h 2145"/>
                <a:gd name="T102" fmla="*/ 2481 w 2980"/>
                <a:gd name="T103" fmla="*/ 1772 h 2145"/>
                <a:gd name="T104" fmla="*/ 2335 w 2980"/>
                <a:gd name="T105" fmla="*/ 1809 h 2145"/>
                <a:gd name="T106" fmla="*/ 2278 w 2980"/>
                <a:gd name="T107" fmla="*/ 1928 h 2145"/>
                <a:gd name="T108" fmla="*/ 2137 w 2980"/>
                <a:gd name="T109" fmla="*/ 2010 h 2145"/>
                <a:gd name="T110" fmla="*/ 2004 w 2980"/>
                <a:gd name="T111" fmla="*/ 2068 h 2145"/>
                <a:gd name="T112" fmla="*/ 1953 w 2980"/>
                <a:gd name="T113" fmla="*/ 2042 h 2145"/>
                <a:gd name="T114" fmla="*/ 1857 w 2980"/>
                <a:gd name="T115" fmla="*/ 2112 h 2145"/>
                <a:gd name="T116" fmla="*/ 1733 w 2980"/>
                <a:gd name="T117" fmla="*/ 2048 h 2145"/>
                <a:gd name="T118" fmla="*/ 1608 w 2980"/>
                <a:gd name="T119" fmla="*/ 2002 h 2145"/>
                <a:gd name="T120" fmla="*/ 1566 w 2980"/>
                <a:gd name="T121" fmla="*/ 2055 h 2145"/>
                <a:gd name="T122" fmla="*/ 1211 w 2980"/>
                <a:gd name="T123" fmla="*/ 2041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7" y="502"/>
                  </a:lnTo>
                  <a:lnTo>
                    <a:pt x="987"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 name="云南"/>
            <p:cNvSpPr>
              <a:spLocks/>
            </p:cNvSpPr>
            <p:nvPr/>
          </p:nvSpPr>
          <p:spPr bwMode="auto">
            <a:xfrm>
              <a:off x="4435529" y="4800851"/>
              <a:ext cx="904887" cy="952550"/>
            </a:xfrm>
            <a:custGeom>
              <a:avLst/>
              <a:gdLst>
                <a:gd name="T0" fmla="*/ 748 w 3417"/>
                <a:gd name="T1" fmla="*/ 167 h 3582"/>
                <a:gd name="T2" fmla="*/ 679 w 3417"/>
                <a:gd name="T3" fmla="*/ 344 h 3582"/>
                <a:gd name="T4" fmla="*/ 525 w 3417"/>
                <a:gd name="T5" fmla="*/ 338 h 3582"/>
                <a:gd name="T6" fmla="*/ 466 w 3417"/>
                <a:gd name="T7" fmla="*/ 635 h 3582"/>
                <a:gd name="T8" fmla="*/ 621 w 3417"/>
                <a:gd name="T9" fmla="*/ 787 h 3582"/>
                <a:gd name="T10" fmla="*/ 557 w 3417"/>
                <a:gd name="T11" fmla="*/ 1327 h 3582"/>
                <a:gd name="T12" fmla="*/ 437 w 3417"/>
                <a:gd name="T13" fmla="*/ 1491 h 3582"/>
                <a:gd name="T14" fmla="*/ 244 w 3417"/>
                <a:gd name="T15" fmla="*/ 1657 h 3582"/>
                <a:gd name="T16" fmla="*/ 117 w 3417"/>
                <a:gd name="T17" fmla="*/ 1845 h 3582"/>
                <a:gd name="T18" fmla="*/ 75 w 3417"/>
                <a:gd name="T19" fmla="*/ 2079 h 3582"/>
                <a:gd name="T20" fmla="*/ 265 w 3417"/>
                <a:gd name="T21" fmla="*/ 2183 h 3582"/>
                <a:gd name="T22" fmla="*/ 469 w 3417"/>
                <a:gd name="T23" fmla="*/ 2250 h 3582"/>
                <a:gd name="T24" fmla="*/ 503 w 3417"/>
                <a:gd name="T25" fmla="*/ 2540 h 3582"/>
                <a:gd name="T26" fmla="*/ 678 w 3417"/>
                <a:gd name="T27" fmla="*/ 2653 h 3582"/>
                <a:gd name="T28" fmla="*/ 635 w 3417"/>
                <a:gd name="T29" fmla="*/ 2829 h 3582"/>
                <a:gd name="T30" fmla="*/ 705 w 3417"/>
                <a:gd name="T31" fmla="*/ 3092 h 3582"/>
                <a:gd name="T32" fmla="*/ 848 w 3417"/>
                <a:gd name="T33" fmla="*/ 3240 h 3582"/>
                <a:gd name="T34" fmla="*/ 957 w 3417"/>
                <a:gd name="T35" fmla="*/ 3387 h 3582"/>
                <a:gd name="T36" fmla="*/ 1268 w 3417"/>
                <a:gd name="T37" fmla="*/ 3316 h 3582"/>
                <a:gd name="T38" fmla="*/ 1355 w 3417"/>
                <a:gd name="T39" fmla="*/ 3508 h 3582"/>
                <a:gd name="T40" fmla="*/ 1590 w 3417"/>
                <a:gd name="T41" fmla="*/ 3549 h 3582"/>
                <a:gd name="T42" fmla="*/ 1580 w 3417"/>
                <a:gd name="T43" fmla="*/ 3290 h 3582"/>
                <a:gd name="T44" fmla="*/ 1613 w 3417"/>
                <a:gd name="T45" fmla="*/ 3009 h 3582"/>
                <a:gd name="T46" fmla="*/ 1836 w 3417"/>
                <a:gd name="T47" fmla="*/ 2998 h 3582"/>
                <a:gd name="T48" fmla="*/ 2064 w 3417"/>
                <a:gd name="T49" fmla="*/ 3036 h 3582"/>
                <a:gd name="T50" fmla="*/ 2289 w 3417"/>
                <a:gd name="T51" fmla="*/ 2985 h 3582"/>
                <a:gd name="T52" fmla="*/ 2513 w 3417"/>
                <a:gd name="T53" fmla="*/ 3069 h 3582"/>
                <a:gd name="T54" fmla="*/ 2668 w 3417"/>
                <a:gd name="T55" fmla="*/ 2985 h 3582"/>
                <a:gd name="T56" fmla="*/ 2896 w 3417"/>
                <a:gd name="T57" fmla="*/ 2809 h 3582"/>
                <a:gd name="T58" fmla="*/ 3109 w 3417"/>
                <a:gd name="T59" fmla="*/ 2790 h 3582"/>
                <a:gd name="T60" fmla="*/ 3287 w 3417"/>
                <a:gd name="T61" fmla="*/ 2667 h 3582"/>
                <a:gd name="T62" fmla="*/ 3360 w 3417"/>
                <a:gd name="T63" fmla="*/ 2413 h 3582"/>
                <a:gd name="T64" fmla="*/ 3170 w 3417"/>
                <a:gd name="T65" fmla="*/ 2399 h 3582"/>
                <a:gd name="T66" fmla="*/ 3041 w 3417"/>
                <a:gd name="T67" fmla="*/ 2373 h 3582"/>
                <a:gd name="T68" fmla="*/ 2824 w 3417"/>
                <a:gd name="T69" fmla="*/ 2294 h 3582"/>
                <a:gd name="T70" fmla="*/ 2841 w 3417"/>
                <a:gd name="T71" fmla="*/ 1988 h 3582"/>
                <a:gd name="T72" fmla="*/ 2819 w 3417"/>
                <a:gd name="T73" fmla="*/ 1847 h 3582"/>
                <a:gd name="T74" fmla="*/ 2739 w 3417"/>
                <a:gd name="T75" fmla="*/ 1674 h 3582"/>
                <a:gd name="T76" fmla="*/ 2840 w 3417"/>
                <a:gd name="T77" fmla="*/ 1326 h 3582"/>
                <a:gd name="T78" fmla="*/ 2523 w 3417"/>
                <a:gd name="T79" fmla="*/ 1296 h 3582"/>
                <a:gd name="T80" fmla="*/ 2496 w 3417"/>
                <a:gd name="T81" fmla="*/ 1087 h 3582"/>
                <a:gd name="T82" fmla="*/ 2713 w 3417"/>
                <a:gd name="T83" fmla="*/ 1013 h 3582"/>
                <a:gd name="T84" fmla="*/ 2965 w 3417"/>
                <a:gd name="T85" fmla="*/ 1022 h 3582"/>
                <a:gd name="T86" fmla="*/ 3136 w 3417"/>
                <a:gd name="T87" fmla="*/ 817 h 3582"/>
                <a:gd name="T88" fmla="*/ 3072 w 3417"/>
                <a:gd name="T89" fmla="*/ 675 h 3582"/>
                <a:gd name="T90" fmla="*/ 2787 w 3417"/>
                <a:gd name="T91" fmla="*/ 671 h 3582"/>
                <a:gd name="T92" fmla="*/ 2759 w 3417"/>
                <a:gd name="T93" fmla="*/ 542 h 3582"/>
                <a:gd name="T94" fmla="*/ 2639 w 3417"/>
                <a:gd name="T95" fmla="*/ 419 h 3582"/>
                <a:gd name="T96" fmla="*/ 2511 w 3417"/>
                <a:gd name="T97" fmla="*/ 566 h 3582"/>
                <a:gd name="T98" fmla="*/ 2306 w 3417"/>
                <a:gd name="T99" fmla="*/ 913 h 3582"/>
                <a:gd name="T100" fmla="*/ 2213 w 3417"/>
                <a:gd name="T101" fmla="*/ 1152 h 3582"/>
                <a:gd name="T102" fmla="*/ 2184 w 3417"/>
                <a:gd name="T103" fmla="*/ 1383 h 3582"/>
                <a:gd name="T104" fmla="*/ 1934 w 3417"/>
                <a:gd name="T105" fmla="*/ 1416 h 3582"/>
                <a:gd name="T106" fmla="*/ 1685 w 3417"/>
                <a:gd name="T107" fmla="*/ 1404 h 3582"/>
                <a:gd name="T108" fmla="*/ 1619 w 3417"/>
                <a:gd name="T109" fmla="*/ 1254 h 3582"/>
                <a:gd name="T110" fmla="*/ 1619 w 3417"/>
                <a:gd name="T111" fmla="*/ 1116 h 3582"/>
                <a:gd name="T112" fmla="*/ 1502 w 3417"/>
                <a:gd name="T113" fmla="*/ 912 h 3582"/>
                <a:gd name="T114" fmla="*/ 1353 w 3417"/>
                <a:gd name="T115" fmla="*/ 650 h 3582"/>
                <a:gd name="T116" fmla="*/ 1215 w 3417"/>
                <a:gd name="T117" fmla="*/ 634 h 3582"/>
                <a:gd name="T118" fmla="*/ 1205 w 3417"/>
                <a:gd name="T119" fmla="*/ 427 h 3582"/>
                <a:gd name="T120" fmla="*/ 1075 w 3417"/>
                <a:gd name="T121" fmla="*/ 193 h 3582"/>
                <a:gd name="T122" fmla="*/ 929 w 3417"/>
                <a:gd name="T123" fmla="*/ 344 h 3582"/>
                <a:gd name="T124" fmla="*/ 844 w 3417"/>
                <a:gd name="T125" fmla="*/ 233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7" h="3582">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9" name="青海"/>
            <p:cNvSpPr>
              <a:spLocks/>
            </p:cNvSpPr>
            <p:nvPr/>
          </p:nvSpPr>
          <p:spPr bwMode="auto">
            <a:xfrm>
              <a:off x="3854497" y="3581587"/>
              <a:ext cx="1257316" cy="914448"/>
            </a:xfrm>
            <a:custGeom>
              <a:avLst/>
              <a:gdLst>
                <a:gd name="T0" fmla="*/ 4484 w 4767"/>
                <a:gd name="T1" fmla="*/ 1080 h 3475"/>
                <a:gd name="T2" fmla="*/ 4267 w 4767"/>
                <a:gd name="T3" fmla="*/ 940 h 3475"/>
                <a:gd name="T4" fmla="*/ 3970 w 4767"/>
                <a:gd name="T5" fmla="*/ 724 h 3475"/>
                <a:gd name="T6" fmla="*/ 3855 w 4767"/>
                <a:gd name="T7" fmla="*/ 686 h 3475"/>
                <a:gd name="T8" fmla="*/ 3520 w 4767"/>
                <a:gd name="T9" fmla="*/ 407 h 3475"/>
                <a:gd name="T10" fmla="*/ 3316 w 4767"/>
                <a:gd name="T11" fmla="*/ 341 h 3475"/>
                <a:gd name="T12" fmla="*/ 3107 w 4767"/>
                <a:gd name="T13" fmla="*/ 338 h 3475"/>
                <a:gd name="T14" fmla="*/ 2841 w 4767"/>
                <a:gd name="T15" fmla="*/ 214 h 3475"/>
                <a:gd name="T16" fmla="*/ 2741 w 4767"/>
                <a:gd name="T17" fmla="*/ 462 h 3475"/>
                <a:gd name="T18" fmla="*/ 2572 w 4767"/>
                <a:gd name="T19" fmla="*/ 613 h 3475"/>
                <a:gd name="T20" fmla="*/ 2258 w 4767"/>
                <a:gd name="T21" fmla="*/ 510 h 3475"/>
                <a:gd name="T22" fmla="*/ 1977 w 4767"/>
                <a:gd name="T23" fmla="*/ 266 h 3475"/>
                <a:gd name="T24" fmla="*/ 1714 w 4767"/>
                <a:gd name="T25" fmla="*/ 140 h 3475"/>
                <a:gd name="T26" fmla="*/ 1379 w 4767"/>
                <a:gd name="T27" fmla="*/ 13 h 3475"/>
                <a:gd name="T28" fmla="*/ 995 w 4767"/>
                <a:gd name="T29" fmla="*/ 77 h 3475"/>
                <a:gd name="T30" fmla="*/ 575 w 4767"/>
                <a:gd name="T31" fmla="*/ 226 h 3475"/>
                <a:gd name="T32" fmla="*/ 747 w 4767"/>
                <a:gd name="T33" fmla="*/ 602 h 3475"/>
                <a:gd name="T34" fmla="*/ 637 w 4767"/>
                <a:gd name="T35" fmla="*/ 872 h 3475"/>
                <a:gd name="T36" fmla="*/ 684 w 4767"/>
                <a:gd name="T37" fmla="*/ 1099 h 3475"/>
                <a:gd name="T38" fmla="*/ 620 w 4767"/>
                <a:gd name="T39" fmla="*/ 1228 h 3475"/>
                <a:gd name="T40" fmla="*/ 297 w 4767"/>
                <a:gd name="T41" fmla="*/ 1142 h 3475"/>
                <a:gd name="T42" fmla="*/ 151 w 4767"/>
                <a:gd name="T43" fmla="*/ 1229 h 3475"/>
                <a:gd name="T44" fmla="*/ 160 w 4767"/>
                <a:gd name="T45" fmla="*/ 1402 h 3475"/>
                <a:gd name="T46" fmla="*/ 48 w 4767"/>
                <a:gd name="T47" fmla="*/ 1621 h 3475"/>
                <a:gd name="T48" fmla="*/ 102 w 4767"/>
                <a:gd name="T49" fmla="*/ 1783 h 3475"/>
                <a:gd name="T50" fmla="*/ 25 w 4767"/>
                <a:gd name="T51" fmla="*/ 2058 h 3475"/>
                <a:gd name="T52" fmla="*/ 154 w 4767"/>
                <a:gd name="T53" fmla="*/ 2283 h 3475"/>
                <a:gd name="T54" fmla="*/ 349 w 4767"/>
                <a:gd name="T55" fmla="*/ 2480 h 3475"/>
                <a:gd name="T56" fmla="*/ 535 w 4767"/>
                <a:gd name="T57" fmla="*/ 2458 h 3475"/>
                <a:gd name="T58" fmla="*/ 805 w 4767"/>
                <a:gd name="T59" fmla="*/ 2695 h 3475"/>
                <a:gd name="T60" fmla="*/ 1068 w 4767"/>
                <a:gd name="T61" fmla="*/ 2800 h 3475"/>
                <a:gd name="T62" fmla="*/ 1293 w 4767"/>
                <a:gd name="T63" fmla="*/ 2908 h 3475"/>
                <a:gd name="T64" fmla="*/ 1575 w 4767"/>
                <a:gd name="T65" fmla="*/ 2940 h 3475"/>
                <a:gd name="T66" fmla="*/ 1799 w 4767"/>
                <a:gd name="T67" fmla="*/ 3128 h 3475"/>
                <a:gd name="T68" fmla="*/ 1898 w 4767"/>
                <a:gd name="T69" fmla="*/ 3362 h 3475"/>
                <a:gd name="T70" fmla="*/ 2118 w 4767"/>
                <a:gd name="T71" fmla="*/ 3459 h 3475"/>
                <a:gd name="T72" fmla="*/ 2153 w 4767"/>
                <a:gd name="T73" fmla="*/ 3342 h 3475"/>
                <a:gd name="T74" fmla="*/ 2363 w 4767"/>
                <a:gd name="T75" fmla="*/ 3450 h 3475"/>
                <a:gd name="T76" fmla="*/ 2490 w 4767"/>
                <a:gd name="T77" fmla="*/ 3308 h 3475"/>
                <a:gd name="T78" fmla="*/ 2607 w 4767"/>
                <a:gd name="T79" fmla="*/ 3183 h 3475"/>
                <a:gd name="T80" fmla="*/ 2667 w 4767"/>
                <a:gd name="T81" fmla="*/ 3041 h 3475"/>
                <a:gd name="T82" fmla="*/ 2714 w 4767"/>
                <a:gd name="T83" fmla="*/ 2824 h 3475"/>
                <a:gd name="T84" fmla="*/ 2705 w 4767"/>
                <a:gd name="T85" fmla="*/ 2666 h 3475"/>
                <a:gd name="T86" fmla="*/ 2815 w 4767"/>
                <a:gd name="T87" fmla="*/ 2484 h 3475"/>
                <a:gd name="T88" fmla="*/ 3033 w 4767"/>
                <a:gd name="T89" fmla="*/ 2568 h 3475"/>
                <a:gd name="T90" fmla="*/ 3163 w 4767"/>
                <a:gd name="T91" fmla="*/ 2858 h 3475"/>
                <a:gd name="T92" fmla="*/ 3390 w 4767"/>
                <a:gd name="T93" fmla="*/ 3058 h 3475"/>
                <a:gd name="T94" fmla="*/ 3562 w 4767"/>
                <a:gd name="T95" fmla="*/ 3006 h 3475"/>
                <a:gd name="T96" fmla="*/ 3656 w 4767"/>
                <a:gd name="T97" fmla="*/ 3139 h 3475"/>
                <a:gd name="T98" fmla="*/ 3791 w 4767"/>
                <a:gd name="T99" fmla="*/ 3233 h 3475"/>
                <a:gd name="T100" fmla="*/ 3971 w 4767"/>
                <a:gd name="T101" fmla="*/ 3197 h 3475"/>
                <a:gd name="T102" fmla="*/ 4081 w 4767"/>
                <a:gd name="T103" fmla="*/ 2974 h 3475"/>
                <a:gd name="T104" fmla="*/ 4211 w 4767"/>
                <a:gd name="T105" fmla="*/ 2888 h 3475"/>
                <a:gd name="T106" fmla="*/ 4101 w 4767"/>
                <a:gd name="T107" fmla="*/ 2763 h 3475"/>
                <a:gd name="T108" fmla="*/ 3917 w 4767"/>
                <a:gd name="T109" fmla="*/ 2548 h 3475"/>
                <a:gd name="T110" fmla="*/ 4074 w 4767"/>
                <a:gd name="T111" fmla="*/ 2490 h 3475"/>
                <a:gd name="T112" fmla="*/ 4310 w 4767"/>
                <a:gd name="T113" fmla="*/ 2584 h 3475"/>
                <a:gd name="T114" fmla="*/ 4414 w 4767"/>
                <a:gd name="T115" fmla="*/ 2449 h 3475"/>
                <a:gd name="T116" fmla="*/ 4499 w 4767"/>
                <a:gd name="T117" fmla="*/ 2126 h 3475"/>
                <a:gd name="T118" fmla="*/ 4622 w 4767"/>
                <a:gd name="T119" fmla="*/ 1986 h 3475"/>
                <a:gd name="T120" fmla="*/ 4720 w 4767"/>
                <a:gd name="T121" fmla="*/ 1784 h 3475"/>
                <a:gd name="T122" fmla="*/ 4623 w 4767"/>
                <a:gd name="T123" fmla="*/ 1483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0" name="西藏"/>
            <p:cNvSpPr>
              <a:spLocks/>
            </p:cNvSpPr>
            <p:nvPr/>
          </p:nvSpPr>
          <p:spPr bwMode="auto">
            <a:xfrm>
              <a:off x="2778159" y="3743521"/>
              <a:ext cx="1895498" cy="1247841"/>
            </a:xfrm>
            <a:custGeom>
              <a:avLst/>
              <a:gdLst>
                <a:gd name="T0" fmla="*/ 7031 w 7150"/>
                <a:gd name="T1" fmla="*/ 2898 h 4733"/>
                <a:gd name="T2" fmla="*/ 7084 w 7150"/>
                <a:gd name="T3" fmla="*/ 3189 h 4733"/>
                <a:gd name="T4" fmla="*/ 7132 w 7150"/>
                <a:gd name="T5" fmla="*/ 3593 h 4733"/>
                <a:gd name="T6" fmla="*/ 7083 w 7150"/>
                <a:gd name="T7" fmla="*/ 4058 h 4733"/>
                <a:gd name="T8" fmla="*/ 6950 w 7150"/>
                <a:gd name="T9" fmla="*/ 4115 h 4733"/>
                <a:gd name="T10" fmla="*/ 6864 w 7150"/>
                <a:gd name="T11" fmla="*/ 4456 h 4733"/>
                <a:gd name="T12" fmla="*/ 6653 w 7150"/>
                <a:gd name="T13" fmla="*/ 4387 h 4733"/>
                <a:gd name="T14" fmla="*/ 6435 w 7150"/>
                <a:gd name="T15" fmla="*/ 4373 h 4733"/>
                <a:gd name="T16" fmla="*/ 6285 w 7150"/>
                <a:gd name="T17" fmla="*/ 4528 h 4733"/>
                <a:gd name="T18" fmla="*/ 5894 w 7150"/>
                <a:gd name="T19" fmla="*/ 4318 h 4733"/>
                <a:gd name="T20" fmla="*/ 5095 w 7150"/>
                <a:gd name="T21" fmla="*/ 4600 h 4733"/>
                <a:gd name="T22" fmla="*/ 4581 w 7150"/>
                <a:gd name="T23" fmla="*/ 4667 h 4733"/>
                <a:gd name="T24" fmla="*/ 4323 w 7150"/>
                <a:gd name="T25" fmla="*/ 4387 h 4733"/>
                <a:gd name="T26" fmla="*/ 4127 w 7150"/>
                <a:gd name="T27" fmla="*/ 4124 h 4733"/>
                <a:gd name="T28" fmla="*/ 3734 w 7150"/>
                <a:gd name="T29" fmla="*/ 3951 h 4733"/>
                <a:gd name="T30" fmla="*/ 3334 w 7150"/>
                <a:gd name="T31" fmla="*/ 4075 h 4733"/>
                <a:gd name="T32" fmla="*/ 3190 w 7150"/>
                <a:gd name="T33" fmla="*/ 4078 h 4733"/>
                <a:gd name="T34" fmla="*/ 2955 w 7150"/>
                <a:gd name="T35" fmla="*/ 3920 h 4733"/>
                <a:gd name="T36" fmla="*/ 2594 w 7150"/>
                <a:gd name="T37" fmla="*/ 3863 h 4733"/>
                <a:gd name="T38" fmla="*/ 2351 w 7150"/>
                <a:gd name="T39" fmla="*/ 3763 h 4733"/>
                <a:gd name="T40" fmla="*/ 2160 w 7150"/>
                <a:gd name="T41" fmla="*/ 3684 h 4733"/>
                <a:gd name="T42" fmla="*/ 1969 w 7150"/>
                <a:gd name="T43" fmla="*/ 3499 h 4733"/>
                <a:gd name="T44" fmla="*/ 1780 w 7150"/>
                <a:gd name="T45" fmla="*/ 3293 h 4733"/>
                <a:gd name="T46" fmla="*/ 1629 w 7150"/>
                <a:gd name="T47" fmla="*/ 2969 h 4733"/>
                <a:gd name="T48" fmla="*/ 1363 w 7150"/>
                <a:gd name="T49" fmla="*/ 2779 h 4733"/>
                <a:gd name="T50" fmla="*/ 1145 w 7150"/>
                <a:gd name="T51" fmla="*/ 2528 h 4733"/>
                <a:gd name="T52" fmla="*/ 887 w 7150"/>
                <a:gd name="T53" fmla="*/ 2246 h 4733"/>
                <a:gd name="T54" fmla="*/ 664 w 7150"/>
                <a:gd name="T55" fmla="*/ 2360 h 4733"/>
                <a:gd name="T56" fmla="*/ 352 w 7150"/>
                <a:gd name="T57" fmla="*/ 1998 h 4733"/>
                <a:gd name="T58" fmla="*/ 125 w 7150"/>
                <a:gd name="T59" fmla="*/ 1758 h 4733"/>
                <a:gd name="T60" fmla="*/ 23 w 7150"/>
                <a:gd name="T61" fmla="*/ 1458 h 4733"/>
                <a:gd name="T62" fmla="*/ 27 w 7150"/>
                <a:gd name="T63" fmla="*/ 1129 h 4733"/>
                <a:gd name="T64" fmla="*/ 224 w 7150"/>
                <a:gd name="T65" fmla="*/ 1144 h 4733"/>
                <a:gd name="T66" fmla="*/ 359 w 7150"/>
                <a:gd name="T67" fmla="*/ 803 h 4733"/>
                <a:gd name="T68" fmla="*/ 437 w 7150"/>
                <a:gd name="T69" fmla="*/ 372 h 4733"/>
                <a:gd name="T70" fmla="*/ 787 w 7150"/>
                <a:gd name="T71" fmla="*/ 344 h 4733"/>
                <a:gd name="T72" fmla="*/ 1055 w 7150"/>
                <a:gd name="T73" fmla="*/ 24 h 4733"/>
                <a:gd name="T74" fmla="*/ 1310 w 7150"/>
                <a:gd name="T75" fmla="*/ 95 h 4733"/>
                <a:gd name="T76" fmla="*/ 1717 w 7150"/>
                <a:gd name="T77" fmla="*/ 148 h 4733"/>
                <a:gd name="T78" fmla="*/ 1955 w 7150"/>
                <a:gd name="T79" fmla="*/ 233 h 4733"/>
                <a:gd name="T80" fmla="*/ 2298 w 7150"/>
                <a:gd name="T81" fmla="*/ 363 h 4733"/>
                <a:gd name="T82" fmla="*/ 2787 w 7150"/>
                <a:gd name="T83" fmla="*/ 352 h 4733"/>
                <a:gd name="T84" fmla="*/ 3146 w 7150"/>
                <a:gd name="T85" fmla="*/ 232 h 4733"/>
                <a:gd name="T86" fmla="*/ 3464 w 7150"/>
                <a:gd name="T87" fmla="*/ 224 h 4733"/>
                <a:gd name="T88" fmla="*/ 3869 w 7150"/>
                <a:gd name="T89" fmla="*/ 266 h 4733"/>
                <a:gd name="T90" fmla="*/ 4125 w 7150"/>
                <a:gd name="T91" fmla="*/ 413 h 4733"/>
                <a:gd name="T92" fmla="*/ 4261 w 7150"/>
                <a:gd name="T93" fmla="*/ 634 h 4733"/>
                <a:gd name="T94" fmla="*/ 4122 w 7150"/>
                <a:gd name="T95" fmla="*/ 857 h 4733"/>
                <a:gd name="T96" fmla="*/ 4192 w 7150"/>
                <a:gd name="T97" fmla="*/ 1090 h 4733"/>
                <a:gd name="T98" fmla="*/ 4111 w 7150"/>
                <a:gd name="T99" fmla="*/ 1367 h 4733"/>
                <a:gd name="T100" fmla="*/ 4156 w 7150"/>
                <a:gd name="T101" fmla="*/ 1628 h 4733"/>
                <a:gd name="T102" fmla="*/ 4388 w 7150"/>
                <a:gd name="T103" fmla="*/ 1878 h 4733"/>
                <a:gd name="T104" fmla="*/ 4596 w 7150"/>
                <a:gd name="T105" fmla="*/ 1882 h 4733"/>
                <a:gd name="T106" fmla="*/ 4870 w 7150"/>
                <a:gd name="T107" fmla="*/ 2140 h 4733"/>
                <a:gd name="T108" fmla="*/ 5218 w 7150"/>
                <a:gd name="T109" fmla="*/ 2265 h 4733"/>
                <a:gd name="T110" fmla="*/ 5507 w 7150"/>
                <a:gd name="T111" fmla="*/ 2375 h 4733"/>
                <a:gd name="T112" fmla="*/ 5780 w 7150"/>
                <a:gd name="T113" fmla="*/ 2421 h 4733"/>
                <a:gd name="T114" fmla="*/ 5919 w 7150"/>
                <a:gd name="T115" fmla="*/ 2566 h 4733"/>
                <a:gd name="T116" fmla="*/ 6049 w 7150"/>
                <a:gd name="T117" fmla="*/ 2783 h 4733"/>
                <a:gd name="T118" fmla="*/ 6193 w 7150"/>
                <a:gd name="T119" fmla="*/ 2848 h 4733"/>
                <a:gd name="T120" fmla="*/ 6276 w 7150"/>
                <a:gd name="T121" fmla="*/ 2763 h 4733"/>
                <a:gd name="T122" fmla="*/ 6478 w 7150"/>
                <a:gd name="T123" fmla="*/ 2718 h 4733"/>
                <a:gd name="T124" fmla="*/ 6657 w 7150"/>
                <a:gd name="T125" fmla="*/ 2594 h 4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 name="新疆"/>
            <p:cNvSpPr>
              <a:spLocks/>
            </p:cNvSpPr>
            <p:nvPr/>
          </p:nvSpPr>
          <p:spPr bwMode="auto">
            <a:xfrm>
              <a:off x="2616232" y="2352798"/>
              <a:ext cx="2000275" cy="1552656"/>
            </a:xfrm>
            <a:custGeom>
              <a:avLst/>
              <a:gdLst>
                <a:gd name="T0" fmla="*/ 7312 w 7557"/>
                <a:gd name="T1" fmla="*/ 2647 h 5874"/>
                <a:gd name="T2" fmla="*/ 7035 w 7557"/>
                <a:gd name="T3" fmla="*/ 2362 h 5874"/>
                <a:gd name="T4" fmla="*/ 6457 w 7557"/>
                <a:gd name="T5" fmla="*/ 2072 h 5874"/>
                <a:gd name="T6" fmla="*/ 6089 w 7557"/>
                <a:gd name="T7" fmla="*/ 1917 h 5874"/>
                <a:gd name="T8" fmla="*/ 6152 w 7557"/>
                <a:gd name="T9" fmla="*/ 1496 h 5874"/>
                <a:gd name="T10" fmla="*/ 6157 w 7557"/>
                <a:gd name="T11" fmla="*/ 1125 h 5874"/>
                <a:gd name="T12" fmla="*/ 5989 w 7557"/>
                <a:gd name="T13" fmla="*/ 736 h 5874"/>
                <a:gd name="T14" fmla="*/ 5713 w 7557"/>
                <a:gd name="T15" fmla="*/ 562 h 5874"/>
                <a:gd name="T16" fmla="*/ 5468 w 7557"/>
                <a:gd name="T17" fmla="*/ 159 h 5874"/>
                <a:gd name="T18" fmla="*/ 5285 w 7557"/>
                <a:gd name="T19" fmla="*/ 0 h 5874"/>
                <a:gd name="T20" fmla="*/ 5011 w 7557"/>
                <a:gd name="T21" fmla="*/ 246 h 5874"/>
                <a:gd name="T22" fmla="*/ 4728 w 7557"/>
                <a:gd name="T23" fmla="*/ 610 h 5874"/>
                <a:gd name="T24" fmla="*/ 4421 w 7557"/>
                <a:gd name="T25" fmla="*/ 791 h 5874"/>
                <a:gd name="T26" fmla="*/ 4019 w 7557"/>
                <a:gd name="T27" fmla="*/ 567 h 5874"/>
                <a:gd name="T28" fmla="*/ 3604 w 7557"/>
                <a:gd name="T29" fmla="*/ 1072 h 5874"/>
                <a:gd name="T30" fmla="*/ 3381 w 7557"/>
                <a:gd name="T31" fmla="*/ 1195 h 5874"/>
                <a:gd name="T32" fmla="*/ 2975 w 7557"/>
                <a:gd name="T33" fmla="*/ 1191 h 5874"/>
                <a:gd name="T34" fmla="*/ 2786 w 7557"/>
                <a:gd name="T35" fmla="*/ 1257 h 5874"/>
                <a:gd name="T36" fmla="*/ 2830 w 7557"/>
                <a:gd name="T37" fmla="*/ 1655 h 5874"/>
                <a:gd name="T38" fmla="*/ 2723 w 7557"/>
                <a:gd name="T39" fmla="*/ 2043 h 5874"/>
                <a:gd name="T40" fmla="*/ 2565 w 7557"/>
                <a:gd name="T41" fmla="*/ 2244 h 5874"/>
                <a:gd name="T42" fmla="*/ 2433 w 7557"/>
                <a:gd name="T43" fmla="*/ 2428 h 5874"/>
                <a:gd name="T44" fmla="*/ 2035 w 7557"/>
                <a:gd name="T45" fmla="*/ 2509 h 5874"/>
                <a:gd name="T46" fmla="*/ 1570 w 7557"/>
                <a:gd name="T47" fmla="*/ 2614 h 5874"/>
                <a:gd name="T48" fmla="*/ 1235 w 7557"/>
                <a:gd name="T49" fmla="*/ 2643 h 5874"/>
                <a:gd name="T50" fmla="*/ 919 w 7557"/>
                <a:gd name="T51" fmla="*/ 2730 h 5874"/>
                <a:gd name="T52" fmla="*/ 693 w 7557"/>
                <a:gd name="T53" fmla="*/ 2584 h 5874"/>
                <a:gd name="T54" fmla="*/ 497 w 7557"/>
                <a:gd name="T55" fmla="*/ 2641 h 5874"/>
                <a:gd name="T56" fmla="*/ 152 w 7557"/>
                <a:gd name="T57" fmla="*/ 2851 h 5874"/>
                <a:gd name="T58" fmla="*/ 59 w 7557"/>
                <a:gd name="T59" fmla="*/ 3076 h 5874"/>
                <a:gd name="T60" fmla="*/ 282 w 7557"/>
                <a:gd name="T61" fmla="*/ 3290 h 5874"/>
                <a:gd name="T62" fmla="*/ 289 w 7557"/>
                <a:gd name="T63" fmla="*/ 3698 h 5874"/>
                <a:gd name="T64" fmla="*/ 153 w 7557"/>
                <a:gd name="T65" fmla="*/ 3884 h 5874"/>
                <a:gd name="T66" fmla="*/ 138 w 7557"/>
                <a:gd name="T67" fmla="*/ 4019 h 5874"/>
                <a:gd name="T68" fmla="*/ 355 w 7557"/>
                <a:gd name="T69" fmla="*/ 4188 h 5874"/>
                <a:gd name="T70" fmla="*/ 345 w 7557"/>
                <a:gd name="T71" fmla="*/ 4525 h 5874"/>
                <a:gd name="T72" fmla="*/ 502 w 7557"/>
                <a:gd name="T73" fmla="*/ 4681 h 5874"/>
                <a:gd name="T74" fmla="*/ 774 w 7557"/>
                <a:gd name="T75" fmla="*/ 4931 h 5874"/>
                <a:gd name="T76" fmla="*/ 908 w 7557"/>
                <a:gd name="T77" fmla="*/ 5140 h 5874"/>
                <a:gd name="T78" fmla="*/ 982 w 7557"/>
                <a:gd name="T79" fmla="*/ 5434 h 5874"/>
                <a:gd name="T80" fmla="*/ 1204 w 7557"/>
                <a:gd name="T81" fmla="*/ 5566 h 5874"/>
                <a:gd name="T82" fmla="*/ 1504 w 7557"/>
                <a:gd name="T83" fmla="*/ 5456 h 5874"/>
                <a:gd name="T84" fmla="*/ 1761 w 7557"/>
                <a:gd name="T85" fmla="*/ 5292 h 5874"/>
                <a:gd name="T86" fmla="*/ 2054 w 7557"/>
                <a:gd name="T87" fmla="*/ 5399 h 5874"/>
                <a:gd name="T88" fmla="*/ 2399 w 7557"/>
                <a:gd name="T89" fmla="*/ 5361 h 5874"/>
                <a:gd name="T90" fmla="*/ 2613 w 7557"/>
                <a:gd name="T91" fmla="*/ 5537 h 5874"/>
                <a:gd name="T92" fmla="*/ 2924 w 7557"/>
                <a:gd name="T93" fmla="*/ 5614 h 5874"/>
                <a:gd name="T94" fmla="*/ 3323 w 7557"/>
                <a:gd name="T95" fmla="*/ 5575 h 5874"/>
                <a:gd name="T96" fmla="*/ 3703 w 7557"/>
                <a:gd name="T97" fmla="*/ 5518 h 5874"/>
                <a:gd name="T98" fmla="*/ 3978 w 7557"/>
                <a:gd name="T99" fmla="*/ 5486 h 5874"/>
                <a:gd name="T100" fmla="*/ 4287 w 7557"/>
                <a:gd name="T101" fmla="*/ 5524 h 5874"/>
                <a:gd name="T102" fmla="*/ 4622 w 7557"/>
                <a:gd name="T103" fmla="*/ 5618 h 5874"/>
                <a:gd name="T104" fmla="*/ 4994 w 7557"/>
                <a:gd name="T105" fmla="*/ 5762 h 5874"/>
                <a:gd name="T106" fmla="*/ 5330 w 7557"/>
                <a:gd name="T107" fmla="*/ 5856 h 5874"/>
                <a:gd name="T108" fmla="*/ 5342 w 7557"/>
                <a:gd name="T109" fmla="*/ 5658 h 5874"/>
                <a:gd name="T110" fmla="*/ 5448 w 7557"/>
                <a:gd name="T111" fmla="*/ 5468 h 5874"/>
                <a:gd name="T112" fmla="*/ 5286 w 7557"/>
                <a:gd name="T113" fmla="*/ 5100 h 5874"/>
                <a:gd name="T114" fmla="*/ 5452 w 7557"/>
                <a:gd name="T115" fmla="*/ 4736 h 5874"/>
                <a:gd name="T116" fmla="*/ 6021 w 7557"/>
                <a:gd name="T117" fmla="*/ 4678 h 5874"/>
                <a:gd name="T118" fmla="*/ 6254 w 7557"/>
                <a:gd name="T119" fmla="*/ 4258 h 5874"/>
                <a:gd name="T120" fmla="*/ 6592 w 7557"/>
                <a:gd name="T121" fmla="*/ 3994 h 5874"/>
                <a:gd name="T122" fmla="*/ 7097 w 7557"/>
                <a:gd name="T123" fmla="*/ 3631 h 5874"/>
                <a:gd name="T124" fmla="*/ 7508 w 7557"/>
                <a:gd name="T125" fmla="*/ 3279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 name="宁夏"/>
            <p:cNvSpPr>
              <a:spLocks/>
            </p:cNvSpPr>
            <p:nvPr/>
          </p:nvSpPr>
          <p:spPr bwMode="auto">
            <a:xfrm>
              <a:off x="5226115" y="3676842"/>
              <a:ext cx="314329" cy="485801"/>
            </a:xfrm>
            <a:custGeom>
              <a:avLst/>
              <a:gdLst>
                <a:gd name="T0" fmla="*/ 1014 w 1159"/>
                <a:gd name="T1" fmla="*/ 989 h 1815"/>
                <a:gd name="T2" fmla="*/ 1037 w 1159"/>
                <a:gd name="T3" fmla="*/ 980 h 1815"/>
                <a:gd name="T4" fmla="*/ 1047 w 1159"/>
                <a:gd name="T5" fmla="*/ 964 h 1815"/>
                <a:gd name="T6" fmla="*/ 1031 w 1159"/>
                <a:gd name="T7" fmla="*/ 934 h 1815"/>
                <a:gd name="T8" fmla="*/ 1024 w 1159"/>
                <a:gd name="T9" fmla="*/ 903 h 1815"/>
                <a:gd name="T10" fmla="*/ 1038 w 1159"/>
                <a:gd name="T11" fmla="*/ 826 h 1815"/>
                <a:gd name="T12" fmla="*/ 1043 w 1159"/>
                <a:gd name="T13" fmla="*/ 776 h 1815"/>
                <a:gd name="T14" fmla="*/ 1089 w 1159"/>
                <a:gd name="T15" fmla="*/ 739 h 1815"/>
                <a:gd name="T16" fmla="*/ 1158 w 1159"/>
                <a:gd name="T17" fmla="*/ 676 h 1815"/>
                <a:gd name="T18" fmla="*/ 1090 w 1159"/>
                <a:gd name="T19" fmla="*/ 617 h 1815"/>
                <a:gd name="T20" fmla="*/ 971 w 1159"/>
                <a:gd name="T21" fmla="*/ 553 h 1815"/>
                <a:gd name="T22" fmla="*/ 794 w 1159"/>
                <a:gd name="T23" fmla="*/ 482 h 1815"/>
                <a:gd name="T24" fmla="*/ 819 w 1159"/>
                <a:gd name="T25" fmla="*/ 422 h 1815"/>
                <a:gd name="T26" fmla="*/ 824 w 1159"/>
                <a:gd name="T27" fmla="*/ 343 h 1815"/>
                <a:gd name="T28" fmla="*/ 855 w 1159"/>
                <a:gd name="T29" fmla="*/ 276 h 1815"/>
                <a:gd name="T30" fmla="*/ 953 w 1159"/>
                <a:gd name="T31" fmla="*/ 159 h 1815"/>
                <a:gd name="T32" fmla="*/ 892 w 1159"/>
                <a:gd name="T33" fmla="*/ 82 h 1815"/>
                <a:gd name="T34" fmla="*/ 844 w 1159"/>
                <a:gd name="T35" fmla="*/ 1 h 1815"/>
                <a:gd name="T36" fmla="*/ 731 w 1159"/>
                <a:gd name="T37" fmla="*/ 31 h 1815"/>
                <a:gd name="T38" fmla="*/ 682 w 1159"/>
                <a:gd name="T39" fmla="*/ 84 h 1815"/>
                <a:gd name="T40" fmla="*/ 587 w 1159"/>
                <a:gd name="T41" fmla="*/ 254 h 1815"/>
                <a:gd name="T42" fmla="*/ 568 w 1159"/>
                <a:gd name="T43" fmla="*/ 423 h 1815"/>
                <a:gd name="T44" fmla="*/ 541 w 1159"/>
                <a:gd name="T45" fmla="*/ 627 h 1815"/>
                <a:gd name="T46" fmla="*/ 464 w 1159"/>
                <a:gd name="T47" fmla="*/ 679 h 1815"/>
                <a:gd name="T48" fmla="*/ 376 w 1159"/>
                <a:gd name="T49" fmla="*/ 682 h 1815"/>
                <a:gd name="T50" fmla="*/ 244 w 1159"/>
                <a:gd name="T51" fmla="*/ 755 h 1815"/>
                <a:gd name="T52" fmla="*/ 79 w 1159"/>
                <a:gd name="T53" fmla="*/ 763 h 1815"/>
                <a:gd name="T54" fmla="*/ 12 w 1159"/>
                <a:gd name="T55" fmla="*/ 803 h 1815"/>
                <a:gd name="T56" fmla="*/ 108 w 1159"/>
                <a:gd name="T57" fmla="*/ 822 h 1815"/>
                <a:gd name="T58" fmla="*/ 156 w 1159"/>
                <a:gd name="T59" fmla="*/ 855 h 1815"/>
                <a:gd name="T60" fmla="*/ 144 w 1159"/>
                <a:gd name="T61" fmla="*/ 922 h 1815"/>
                <a:gd name="T62" fmla="*/ 226 w 1159"/>
                <a:gd name="T63" fmla="*/ 965 h 1815"/>
                <a:gd name="T64" fmla="*/ 307 w 1159"/>
                <a:gd name="T65" fmla="*/ 1053 h 1815"/>
                <a:gd name="T66" fmla="*/ 348 w 1159"/>
                <a:gd name="T67" fmla="*/ 1128 h 1815"/>
                <a:gd name="T68" fmla="*/ 327 w 1159"/>
                <a:gd name="T69" fmla="*/ 1212 h 1815"/>
                <a:gd name="T70" fmla="*/ 394 w 1159"/>
                <a:gd name="T71" fmla="*/ 1334 h 1815"/>
                <a:gd name="T72" fmla="*/ 401 w 1159"/>
                <a:gd name="T73" fmla="*/ 1407 h 1815"/>
                <a:gd name="T74" fmla="*/ 333 w 1159"/>
                <a:gd name="T75" fmla="*/ 1463 h 1815"/>
                <a:gd name="T76" fmla="*/ 364 w 1159"/>
                <a:gd name="T77" fmla="*/ 1551 h 1815"/>
                <a:gd name="T78" fmla="*/ 401 w 1159"/>
                <a:gd name="T79" fmla="*/ 1594 h 1815"/>
                <a:gd name="T80" fmla="*/ 484 w 1159"/>
                <a:gd name="T81" fmla="*/ 1594 h 1815"/>
                <a:gd name="T82" fmla="*/ 501 w 1159"/>
                <a:gd name="T83" fmla="*/ 1664 h 1815"/>
                <a:gd name="T84" fmla="*/ 540 w 1159"/>
                <a:gd name="T85" fmla="*/ 1673 h 1815"/>
                <a:gd name="T86" fmla="*/ 537 w 1159"/>
                <a:gd name="T87" fmla="*/ 1728 h 1815"/>
                <a:gd name="T88" fmla="*/ 591 w 1159"/>
                <a:gd name="T89" fmla="*/ 1736 h 1815"/>
                <a:gd name="T90" fmla="*/ 641 w 1159"/>
                <a:gd name="T91" fmla="*/ 1729 h 1815"/>
                <a:gd name="T92" fmla="*/ 698 w 1159"/>
                <a:gd name="T93" fmla="*/ 1813 h 1815"/>
                <a:gd name="T94" fmla="*/ 732 w 1159"/>
                <a:gd name="T95" fmla="*/ 1697 h 1815"/>
                <a:gd name="T96" fmla="*/ 741 w 1159"/>
                <a:gd name="T97" fmla="*/ 1589 h 1815"/>
                <a:gd name="T98" fmla="*/ 816 w 1159"/>
                <a:gd name="T99" fmla="*/ 1615 h 1815"/>
                <a:gd name="T100" fmla="*/ 877 w 1159"/>
                <a:gd name="T101" fmla="*/ 1576 h 1815"/>
                <a:gd name="T102" fmla="*/ 882 w 1159"/>
                <a:gd name="T103" fmla="*/ 1499 h 1815"/>
                <a:gd name="T104" fmla="*/ 850 w 1159"/>
                <a:gd name="T105" fmla="*/ 1385 h 1815"/>
                <a:gd name="T106" fmla="*/ 757 w 1159"/>
                <a:gd name="T107" fmla="*/ 1353 h 1815"/>
                <a:gd name="T108" fmla="*/ 751 w 1159"/>
                <a:gd name="T109" fmla="*/ 1269 h 1815"/>
                <a:gd name="T110" fmla="*/ 738 w 1159"/>
                <a:gd name="T111" fmla="*/ 1225 h 1815"/>
                <a:gd name="T112" fmla="*/ 773 w 1159"/>
                <a:gd name="T113" fmla="*/ 1150 h 1815"/>
                <a:gd name="T114" fmla="*/ 805 w 1159"/>
                <a:gd name="T115" fmla="*/ 1086 h 1815"/>
                <a:gd name="T116" fmla="*/ 770 w 1159"/>
                <a:gd name="T117" fmla="*/ 1041 h 1815"/>
                <a:gd name="T118" fmla="*/ 801 w 1159"/>
                <a:gd name="T119" fmla="*/ 1016 h 1815"/>
                <a:gd name="T120" fmla="*/ 832 w 1159"/>
                <a:gd name="T121" fmla="*/ 97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 name="甘肃"/>
            <p:cNvSpPr>
              <a:spLocks/>
            </p:cNvSpPr>
            <p:nvPr/>
          </p:nvSpPr>
          <p:spPr bwMode="auto">
            <a:xfrm>
              <a:off x="4206928" y="3210093"/>
              <a:ext cx="1419243" cy="1257366"/>
            </a:xfrm>
            <a:custGeom>
              <a:avLst/>
              <a:gdLst>
                <a:gd name="T0" fmla="*/ 5071 w 5358"/>
                <a:gd name="T1" fmla="*/ 2925 h 4735"/>
                <a:gd name="T2" fmla="*/ 5289 w 5358"/>
                <a:gd name="T3" fmla="*/ 3067 h 4735"/>
                <a:gd name="T4" fmla="*/ 5306 w 5358"/>
                <a:gd name="T5" fmla="*/ 3448 h 4735"/>
                <a:gd name="T6" fmla="*/ 5084 w 5358"/>
                <a:gd name="T7" fmla="*/ 3604 h 4735"/>
                <a:gd name="T8" fmla="*/ 5043 w 5358"/>
                <a:gd name="T9" fmla="*/ 3697 h 4735"/>
                <a:gd name="T10" fmla="*/ 4806 w 5358"/>
                <a:gd name="T11" fmla="*/ 3735 h 4735"/>
                <a:gd name="T12" fmla="*/ 4594 w 5358"/>
                <a:gd name="T13" fmla="*/ 3923 h 4735"/>
                <a:gd name="T14" fmla="*/ 4567 w 5358"/>
                <a:gd name="T15" fmla="*/ 4191 h 4735"/>
                <a:gd name="T16" fmla="*/ 4457 w 5358"/>
                <a:gd name="T17" fmla="*/ 4323 h 4735"/>
                <a:gd name="T18" fmla="*/ 4377 w 5358"/>
                <a:gd name="T19" fmla="*/ 4504 h 4735"/>
                <a:gd name="T20" fmla="*/ 4158 w 5358"/>
                <a:gd name="T21" fmla="*/ 4658 h 4735"/>
                <a:gd name="T22" fmla="*/ 3939 w 5358"/>
                <a:gd name="T23" fmla="*/ 4703 h 4735"/>
                <a:gd name="T24" fmla="*/ 3791 w 5358"/>
                <a:gd name="T25" fmla="*/ 4510 h 4735"/>
                <a:gd name="T26" fmla="*/ 3681 w 5358"/>
                <a:gd name="T27" fmla="*/ 4230 h 4735"/>
                <a:gd name="T28" fmla="*/ 3405 w 5358"/>
                <a:gd name="T29" fmla="*/ 4171 h 4735"/>
                <a:gd name="T30" fmla="*/ 3280 w 5358"/>
                <a:gd name="T31" fmla="*/ 3937 h 4735"/>
                <a:gd name="T32" fmla="*/ 3083 w 5358"/>
                <a:gd name="T33" fmla="*/ 4155 h 4735"/>
                <a:gd name="T34" fmla="*/ 2995 w 5358"/>
                <a:gd name="T35" fmla="*/ 4347 h 4735"/>
                <a:gd name="T36" fmla="*/ 2936 w 5358"/>
                <a:gd name="T37" fmla="*/ 4267 h 4735"/>
                <a:gd name="T38" fmla="*/ 2763 w 5358"/>
                <a:gd name="T39" fmla="*/ 4158 h 4735"/>
                <a:gd name="T40" fmla="*/ 2555 w 5358"/>
                <a:gd name="T41" fmla="*/ 3917 h 4735"/>
                <a:gd name="T42" fmla="*/ 2820 w 5358"/>
                <a:gd name="T43" fmla="*/ 3933 h 4735"/>
                <a:gd name="T44" fmla="*/ 3047 w 5358"/>
                <a:gd name="T45" fmla="*/ 3915 h 4735"/>
                <a:gd name="T46" fmla="*/ 2990 w 5358"/>
                <a:gd name="T47" fmla="*/ 3656 h 4735"/>
                <a:gd name="T48" fmla="*/ 3224 w 5358"/>
                <a:gd name="T49" fmla="*/ 3367 h 4735"/>
                <a:gd name="T50" fmla="*/ 3376 w 5358"/>
                <a:gd name="T51" fmla="*/ 3218 h 4735"/>
                <a:gd name="T52" fmla="*/ 3278 w 5358"/>
                <a:gd name="T53" fmla="*/ 2875 h 4735"/>
                <a:gd name="T54" fmla="*/ 3224 w 5358"/>
                <a:gd name="T55" fmla="*/ 2604 h 4735"/>
                <a:gd name="T56" fmla="*/ 2986 w 5358"/>
                <a:gd name="T57" fmla="*/ 2398 h 4735"/>
                <a:gd name="T58" fmla="*/ 2664 w 5358"/>
                <a:gd name="T59" fmla="*/ 2144 h 4735"/>
                <a:gd name="T60" fmla="*/ 2518 w 5358"/>
                <a:gd name="T61" fmla="*/ 2098 h 4735"/>
                <a:gd name="T62" fmla="*/ 2179 w 5358"/>
                <a:gd name="T63" fmla="*/ 1781 h 4735"/>
                <a:gd name="T64" fmla="*/ 1922 w 5358"/>
                <a:gd name="T65" fmla="*/ 1724 h 4735"/>
                <a:gd name="T66" fmla="*/ 1672 w 5358"/>
                <a:gd name="T67" fmla="*/ 1651 h 4735"/>
                <a:gd name="T68" fmla="*/ 1503 w 5358"/>
                <a:gd name="T69" fmla="*/ 1842 h 4735"/>
                <a:gd name="T70" fmla="*/ 1346 w 5358"/>
                <a:gd name="T71" fmla="*/ 2006 h 4735"/>
                <a:gd name="T72" fmla="*/ 1038 w 5358"/>
                <a:gd name="T73" fmla="*/ 1891 h 4735"/>
                <a:gd name="T74" fmla="*/ 646 w 5358"/>
                <a:gd name="T75" fmla="*/ 1760 h 4735"/>
                <a:gd name="T76" fmla="*/ 363 w 5358"/>
                <a:gd name="T77" fmla="*/ 1533 h 4735"/>
                <a:gd name="T78" fmla="*/ 23 w 5358"/>
                <a:gd name="T79" fmla="*/ 1323 h 4735"/>
                <a:gd name="T80" fmla="*/ 287 w 5358"/>
                <a:gd name="T81" fmla="*/ 785 h 4735"/>
                <a:gd name="T82" fmla="*/ 826 w 5358"/>
                <a:gd name="T83" fmla="*/ 489 h 4735"/>
                <a:gd name="T84" fmla="*/ 1389 w 5358"/>
                <a:gd name="T85" fmla="*/ 276 h 4735"/>
                <a:gd name="T86" fmla="*/ 1868 w 5358"/>
                <a:gd name="T87" fmla="*/ 359 h 4735"/>
                <a:gd name="T88" fmla="*/ 2033 w 5358"/>
                <a:gd name="T89" fmla="*/ 875 h 4735"/>
                <a:gd name="T90" fmla="*/ 2161 w 5358"/>
                <a:gd name="T91" fmla="*/ 1014 h 4735"/>
                <a:gd name="T92" fmla="*/ 2644 w 5358"/>
                <a:gd name="T93" fmla="*/ 1044 h 4735"/>
                <a:gd name="T94" fmla="*/ 2450 w 5358"/>
                <a:gd name="T95" fmla="*/ 1382 h 4735"/>
                <a:gd name="T96" fmla="*/ 2795 w 5358"/>
                <a:gd name="T97" fmla="*/ 1639 h 4735"/>
                <a:gd name="T98" fmla="*/ 2999 w 5358"/>
                <a:gd name="T99" fmla="*/ 1964 h 4735"/>
                <a:gd name="T100" fmla="*/ 3292 w 5358"/>
                <a:gd name="T101" fmla="*/ 1755 h 4735"/>
                <a:gd name="T102" fmla="*/ 3830 w 5358"/>
                <a:gd name="T103" fmla="*/ 1776 h 4735"/>
                <a:gd name="T104" fmla="*/ 3625 w 5358"/>
                <a:gd name="T105" fmla="*/ 2174 h 4735"/>
                <a:gd name="T106" fmla="*/ 3836 w 5358"/>
                <a:gd name="T107" fmla="*/ 2584 h 4735"/>
                <a:gd name="T108" fmla="*/ 4081 w 5358"/>
                <a:gd name="T109" fmla="*/ 2734 h 4735"/>
                <a:gd name="T110" fmla="*/ 4231 w 5358"/>
                <a:gd name="T111" fmla="*/ 3039 h 4735"/>
                <a:gd name="T112" fmla="*/ 4233 w 5358"/>
                <a:gd name="T113" fmla="*/ 3327 h 4735"/>
                <a:gd name="T114" fmla="*/ 4393 w 5358"/>
                <a:gd name="T115" fmla="*/ 3447 h 4735"/>
                <a:gd name="T116" fmla="*/ 4525 w 5358"/>
                <a:gd name="T117" fmla="*/ 3558 h 4735"/>
                <a:gd name="T118" fmla="*/ 4679 w 5358"/>
                <a:gd name="T119" fmla="*/ 3384 h 4735"/>
                <a:gd name="T120" fmla="*/ 4620 w 5358"/>
                <a:gd name="T121" fmla="*/ 3127 h 4735"/>
                <a:gd name="T122" fmla="*/ 4658 w 5358"/>
                <a:gd name="T123" fmla="*/ 2888 h 4735"/>
                <a:gd name="T124" fmla="*/ 4718 w 5358"/>
                <a:gd name="T125" fmla="*/ 2742 h 4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 name="四川"/>
            <p:cNvSpPr>
              <a:spLocks/>
            </p:cNvSpPr>
            <p:nvPr/>
          </p:nvSpPr>
          <p:spPr bwMode="auto">
            <a:xfrm>
              <a:off x="4549832" y="4210270"/>
              <a:ext cx="1057288" cy="981126"/>
            </a:xfrm>
            <a:custGeom>
              <a:avLst/>
              <a:gdLst>
                <a:gd name="T0" fmla="*/ 3666 w 4006"/>
                <a:gd name="T1" fmla="*/ 1742 h 3723"/>
                <a:gd name="T2" fmla="*/ 3823 w 4006"/>
                <a:gd name="T3" fmla="*/ 1601 h 3723"/>
                <a:gd name="T4" fmla="*/ 3955 w 4006"/>
                <a:gd name="T5" fmla="*/ 1338 h 3723"/>
                <a:gd name="T6" fmla="*/ 3994 w 4006"/>
                <a:gd name="T7" fmla="*/ 1152 h 3723"/>
                <a:gd name="T8" fmla="*/ 3670 w 4006"/>
                <a:gd name="T9" fmla="*/ 1062 h 3723"/>
                <a:gd name="T10" fmla="*/ 3471 w 4006"/>
                <a:gd name="T11" fmla="*/ 1017 h 3723"/>
                <a:gd name="T12" fmla="*/ 3203 w 4006"/>
                <a:gd name="T13" fmla="*/ 929 h 3723"/>
                <a:gd name="T14" fmla="*/ 3003 w 4006"/>
                <a:gd name="T15" fmla="*/ 892 h 3723"/>
                <a:gd name="T16" fmla="*/ 2846 w 4006"/>
                <a:gd name="T17" fmla="*/ 922 h 3723"/>
                <a:gd name="T18" fmla="*/ 2611 w 4006"/>
                <a:gd name="T19" fmla="*/ 912 h 3723"/>
                <a:gd name="T20" fmla="*/ 2522 w 4006"/>
                <a:gd name="T21" fmla="*/ 721 h 3723"/>
                <a:gd name="T22" fmla="*/ 2442 w 4006"/>
                <a:gd name="T23" fmla="*/ 463 h 3723"/>
                <a:gd name="T24" fmla="*/ 2206 w 4006"/>
                <a:gd name="T25" fmla="*/ 399 h 3723"/>
                <a:gd name="T26" fmla="*/ 2064 w 4006"/>
                <a:gd name="T27" fmla="*/ 192 h 3723"/>
                <a:gd name="T28" fmla="*/ 1864 w 4006"/>
                <a:gd name="T29" fmla="*/ 238 h 3723"/>
                <a:gd name="T30" fmla="*/ 1815 w 4006"/>
                <a:gd name="T31" fmla="*/ 430 h 3723"/>
                <a:gd name="T32" fmla="*/ 1712 w 4006"/>
                <a:gd name="T33" fmla="*/ 569 h 3723"/>
                <a:gd name="T34" fmla="*/ 1667 w 4006"/>
                <a:gd name="T35" fmla="*/ 495 h 3723"/>
                <a:gd name="T36" fmla="*/ 1565 w 4006"/>
                <a:gd name="T37" fmla="*/ 556 h 3723"/>
                <a:gd name="T38" fmla="*/ 1396 w 4006"/>
                <a:gd name="T39" fmla="*/ 590 h 3723"/>
                <a:gd name="T40" fmla="*/ 1269 w 4006"/>
                <a:gd name="T41" fmla="*/ 824 h 3723"/>
                <a:gd name="T42" fmla="*/ 1097 w 4006"/>
                <a:gd name="T43" fmla="*/ 880 h 3723"/>
                <a:gd name="T44" fmla="*/ 995 w 4006"/>
                <a:gd name="T45" fmla="*/ 800 h 3723"/>
                <a:gd name="T46" fmla="*/ 904 w 4006"/>
                <a:gd name="T47" fmla="*/ 630 h 3723"/>
                <a:gd name="T48" fmla="*/ 677 w 4006"/>
                <a:gd name="T49" fmla="*/ 592 h 3723"/>
                <a:gd name="T50" fmla="*/ 508 w 4006"/>
                <a:gd name="T51" fmla="*/ 306 h 3723"/>
                <a:gd name="T52" fmla="*/ 310 w 4006"/>
                <a:gd name="T53" fmla="*/ 43 h 3723"/>
                <a:gd name="T54" fmla="*/ 145 w 4006"/>
                <a:gd name="T55" fmla="*/ 131 h 3723"/>
                <a:gd name="T56" fmla="*/ 120 w 4006"/>
                <a:gd name="T57" fmla="*/ 326 h 3723"/>
                <a:gd name="T58" fmla="*/ 79 w 4006"/>
                <a:gd name="T59" fmla="*/ 523 h 3723"/>
                <a:gd name="T60" fmla="*/ 213 w 4006"/>
                <a:gd name="T61" fmla="*/ 791 h 3723"/>
                <a:gd name="T62" fmla="*/ 373 w 4006"/>
                <a:gd name="T63" fmla="*/ 1130 h 3723"/>
                <a:gd name="T64" fmla="*/ 400 w 4006"/>
                <a:gd name="T65" fmla="*/ 1380 h 3723"/>
                <a:gd name="T66" fmla="*/ 471 w 4006"/>
                <a:gd name="T67" fmla="*/ 1697 h 3723"/>
                <a:gd name="T68" fmla="*/ 461 w 4006"/>
                <a:gd name="T69" fmla="*/ 2216 h 3723"/>
                <a:gd name="T70" fmla="*/ 490 w 4006"/>
                <a:gd name="T71" fmla="*/ 2674 h 3723"/>
                <a:gd name="T72" fmla="*/ 605 w 4006"/>
                <a:gd name="T73" fmla="*/ 2482 h 3723"/>
                <a:gd name="T74" fmla="*/ 759 w 4006"/>
                <a:gd name="T75" fmla="*/ 2583 h 3723"/>
                <a:gd name="T76" fmla="*/ 804 w 4006"/>
                <a:gd name="T77" fmla="*/ 2832 h 3723"/>
                <a:gd name="T78" fmla="*/ 914 w 4006"/>
                <a:gd name="T79" fmla="*/ 2880 h 3723"/>
                <a:gd name="T80" fmla="*/ 1075 w 4006"/>
                <a:gd name="T81" fmla="*/ 3085 h 3723"/>
                <a:gd name="T82" fmla="*/ 1182 w 4006"/>
                <a:gd name="T83" fmla="*/ 3336 h 3723"/>
                <a:gd name="T84" fmla="*/ 1221 w 4006"/>
                <a:gd name="T85" fmla="*/ 3479 h 3723"/>
                <a:gd name="T86" fmla="*/ 1314 w 4006"/>
                <a:gd name="T87" fmla="*/ 3648 h 3723"/>
                <a:gd name="T88" fmla="*/ 1579 w 4006"/>
                <a:gd name="T89" fmla="*/ 3648 h 3723"/>
                <a:gd name="T90" fmla="*/ 1814 w 4006"/>
                <a:gd name="T91" fmla="*/ 3629 h 3723"/>
                <a:gd name="T92" fmla="*/ 1804 w 4006"/>
                <a:gd name="T93" fmla="*/ 3357 h 3723"/>
                <a:gd name="T94" fmla="*/ 1953 w 4006"/>
                <a:gd name="T95" fmla="*/ 3099 h 3723"/>
                <a:gd name="T96" fmla="*/ 2164 w 4006"/>
                <a:gd name="T97" fmla="*/ 2835 h 3723"/>
                <a:gd name="T98" fmla="*/ 2340 w 4006"/>
                <a:gd name="T99" fmla="*/ 2664 h 3723"/>
                <a:gd name="T100" fmla="*/ 2399 w 4006"/>
                <a:gd name="T101" fmla="*/ 2794 h 3723"/>
                <a:gd name="T102" fmla="*/ 2444 w 4006"/>
                <a:gd name="T103" fmla="*/ 2992 h 3723"/>
                <a:gd name="T104" fmla="*/ 2714 w 4006"/>
                <a:gd name="T105" fmla="*/ 2961 h 3723"/>
                <a:gd name="T106" fmla="*/ 2820 w 4006"/>
                <a:gd name="T107" fmla="*/ 3062 h 3723"/>
                <a:gd name="T108" fmla="*/ 3140 w 4006"/>
                <a:gd name="T109" fmla="*/ 3063 h 3723"/>
                <a:gd name="T110" fmla="*/ 2965 w 4006"/>
                <a:gd name="T111" fmla="*/ 2892 h 3723"/>
                <a:gd name="T112" fmla="*/ 2959 w 4006"/>
                <a:gd name="T113" fmla="*/ 2708 h 3723"/>
                <a:gd name="T114" fmla="*/ 3169 w 4006"/>
                <a:gd name="T115" fmla="*/ 2771 h 3723"/>
                <a:gd name="T116" fmla="*/ 2979 w 4006"/>
                <a:gd name="T117" fmla="*/ 2527 h 3723"/>
                <a:gd name="T118" fmla="*/ 2841 w 4006"/>
                <a:gd name="T119" fmla="*/ 2302 h 3723"/>
                <a:gd name="T120" fmla="*/ 2898 w 4006"/>
                <a:gd name="T121" fmla="*/ 2039 h 3723"/>
                <a:gd name="T122" fmla="*/ 3080 w 4006"/>
                <a:gd name="T123" fmla="*/ 1935 h 3723"/>
                <a:gd name="T124" fmla="*/ 3371 w 4006"/>
                <a:gd name="T125" fmla="*/ 2085 h 3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solidFill>
              <a:schemeClr val="bg1">
                <a:lumMod val="75000"/>
              </a:schemeClr>
            </a:solid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 name="贵州"/>
            <p:cNvSpPr>
              <a:spLocks/>
            </p:cNvSpPr>
            <p:nvPr/>
          </p:nvSpPr>
          <p:spPr bwMode="auto">
            <a:xfrm>
              <a:off x="5092764" y="4867529"/>
              <a:ext cx="600083" cy="514377"/>
            </a:xfrm>
            <a:custGeom>
              <a:avLst/>
              <a:gdLst>
                <a:gd name="T0" fmla="*/ 1464 w 2274"/>
                <a:gd name="T1" fmla="*/ 41 h 1956"/>
                <a:gd name="T2" fmla="*/ 1595 w 2274"/>
                <a:gd name="T3" fmla="*/ 13 h 1956"/>
                <a:gd name="T4" fmla="*/ 1725 w 2274"/>
                <a:gd name="T5" fmla="*/ 60 h 1956"/>
                <a:gd name="T6" fmla="*/ 1814 w 2274"/>
                <a:gd name="T7" fmla="*/ 79 h 1956"/>
                <a:gd name="T8" fmla="*/ 1920 w 2274"/>
                <a:gd name="T9" fmla="*/ 245 h 1956"/>
                <a:gd name="T10" fmla="*/ 1946 w 2274"/>
                <a:gd name="T11" fmla="*/ 383 h 1956"/>
                <a:gd name="T12" fmla="*/ 1974 w 2274"/>
                <a:gd name="T13" fmla="*/ 412 h 1956"/>
                <a:gd name="T14" fmla="*/ 2045 w 2274"/>
                <a:gd name="T15" fmla="*/ 445 h 1956"/>
                <a:gd name="T16" fmla="*/ 2142 w 2274"/>
                <a:gd name="T17" fmla="*/ 330 h 1956"/>
                <a:gd name="T18" fmla="*/ 2205 w 2274"/>
                <a:gd name="T19" fmla="*/ 453 h 1956"/>
                <a:gd name="T20" fmla="*/ 2182 w 2274"/>
                <a:gd name="T21" fmla="*/ 611 h 1956"/>
                <a:gd name="T22" fmla="*/ 2187 w 2274"/>
                <a:gd name="T23" fmla="*/ 763 h 1956"/>
                <a:gd name="T24" fmla="*/ 2072 w 2274"/>
                <a:gd name="T25" fmla="*/ 868 h 1956"/>
                <a:gd name="T26" fmla="*/ 2031 w 2274"/>
                <a:gd name="T27" fmla="*/ 964 h 1956"/>
                <a:gd name="T28" fmla="*/ 2187 w 2274"/>
                <a:gd name="T29" fmla="*/ 899 h 1956"/>
                <a:gd name="T30" fmla="*/ 2274 w 2274"/>
                <a:gd name="T31" fmla="*/ 980 h 1956"/>
                <a:gd name="T32" fmla="*/ 2269 w 2274"/>
                <a:gd name="T33" fmla="*/ 1028 h 1956"/>
                <a:gd name="T34" fmla="*/ 2219 w 2274"/>
                <a:gd name="T35" fmla="*/ 1157 h 1956"/>
                <a:gd name="T36" fmla="*/ 2215 w 2274"/>
                <a:gd name="T37" fmla="*/ 1283 h 1956"/>
                <a:gd name="T38" fmla="*/ 2234 w 2274"/>
                <a:gd name="T39" fmla="*/ 1310 h 1956"/>
                <a:gd name="T40" fmla="*/ 2217 w 2274"/>
                <a:gd name="T41" fmla="*/ 1453 h 1956"/>
                <a:gd name="T42" fmla="*/ 2078 w 2274"/>
                <a:gd name="T43" fmla="*/ 1485 h 1956"/>
                <a:gd name="T44" fmla="*/ 2081 w 2274"/>
                <a:gd name="T45" fmla="*/ 1554 h 1956"/>
                <a:gd name="T46" fmla="*/ 1977 w 2274"/>
                <a:gd name="T47" fmla="*/ 1585 h 1956"/>
                <a:gd name="T48" fmla="*/ 1917 w 2274"/>
                <a:gd name="T49" fmla="*/ 1623 h 1956"/>
                <a:gd name="T50" fmla="*/ 1831 w 2274"/>
                <a:gd name="T51" fmla="*/ 1636 h 1956"/>
                <a:gd name="T52" fmla="*/ 1735 w 2274"/>
                <a:gd name="T53" fmla="*/ 1647 h 1956"/>
                <a:gd name="T54" fmla="*/ 1580 w 2274"/>
                <a:gd name="T55" fmla="*/ 1770 h 1956"/>
                <a:gd name="T56" fmla="*/ 1535 w 2274"/>
                <a:gd name="T57" fmla="*/ 1690 h 1956"/>
                <a:gd name="T58" fmla="*/ 1430 w 2274"/>
                <a:gd name="T59" fmla="*/ 1656 h 1956"/>
                <a:gd name="T60" fmla="*/ 1334 w 2274"/>
                <a:gd name="T61" fmla="*/ 1576 h 1956"/>
                <a:gd name="T62" fmla="*/ 1266 w 2274"/>
                <a:gd name="T63" fmla="*/ 1733 h 1956"/>
                <a:gd name="T64" fmla="*/ 1134 w 2274"/>
                <a:gd name="T65" fmla="*/ 1745 h 1956"/>
                <a:gd name="T66" fmla="*/ 960 w 2274"/>
                <a:gd name="T67" fmla="*/ 1870 h 1956"/>
                <a:gd name="T68" fmla="*/ 814 w 2274"/>
                <a:gd name="T69" fmla="*/ 1931 h 1956"/>
                <a:gd name="T70" fmla="*/ 664 w 2274"/>
                <a:gd name="T71" fmla="*/ 1847 h 1956"/>
                <a:gd name="T72" fmla="*/ 510 w 2274"/>
                <a:gd name="T73" fmla="*/ 1828 h 1956"/>
                <a:gd name="T74" fmla="*/ 368 w 2274"/>
                <a:gd name="T75" fmla="*/ 1946 h 1956"/>
                <a:gd name="T76" fmla="*/ 359 w 2274"/>
                <a:gd name="T77" fmla="*/ 1776 h 1956"/>
                <a:gd name="T78" fmla="*/ 403 w 2274"/>
                <a:gd name="T79" fmla="*/ 1700 h 1956"/>
                <a:gd name="T80" fmla="*/ 334 w 2274"/>
                <a:gd name="T81" fmla="*/ 1616 h 1956"/>
                <a:gd name="T82" fmla="*/ 270 w 2274"/>
                <a:gd name="T83" fmla="*/ 1530 h 1956"/>
                <a:gd name="T84" fmla="*/ 301 w 2274"/>
                <a:gd name="T85" fmla="*/ 1320 h 1956"/>
                <a:gd name="T86" fmla="*/ 376 w 2274"/>
                <a:gd name="T87" fmla="*/ 1121 h 1956"/>
                <a:gd name="T88" fmla="*/ 185 w 2274"/>
                <a:gd name="T89" fmla="*/ 1063 h 1956"/>
                <a:gd name="T90" fmla="*/ 38 w 2274"/>
                <a:gd name="T91" fmla="*/ 990 h 1956"/>
                <a:gd name="T92" fmla="*/ 0 w 2274"/>
                <a:gd name="T93" fmla="*/ 867 h 1956"/>
                <a:gd name="T94" fmla="*/ 132 w 2274"/>
                <a:gd name="T95" fmla="*/ 699 h 1956"/>
                <a:gd name="T96" fmla="*/ 296 w 2274"/>
                <a:gd name="T97" fmla="*/ 713 h 1956"/>
                <a:gd name="T98" fmla="*/ 474 w 2274"/>
                <a:gd name="T99" fmla="*/ 775 h 1956"/>
                <a:gd name="T100" fmla="*/ 625 w 2274"/>
                <a:gd name="T101" fmla="*/ 747 h 1956"/>
                <a:gd name="T102" fmla="*/ 729 w 2274"/>
                <a:gd name="T103" fmla="*/ 592 h 1956"/>
                <a:gd name="T104" fmla="*/ 941 w 2274"/>
                <a:gd name="T105" fmla="*/ 612 h 1956"/>
                <a:gd name="T106" fmla="*/ 1048 w 2274"/>
                <a:gd name="T107" fmla="*/ 511 h 1956"/>
                <a:gd name="T108" fmla="*/ 904 w 2274"/>
                <a:gd name="T109" fmla="*/ 450 h 1956"/>
                <a:gd name="T110" fmla="*/ 803 w 2274"/>
                <a:gd name="T111" fmla="*/ 362 h 1956"/>
                <a:gd name="T112" fmla="*/ 900 w 2274"/>
                <a:gd name="T113" fmla="*/ 227 h 1956"/>
                <a:gd name="T114" fmla="*/ 1023 w 2274"/>
                <a:gd name="T115" fmla="*/ 257 h 1956"/>
                <a:gd name="T116" fmla="*/ 1128 w 2274"/>
                <a:gd name="T117" fmla="*/ 274 h 1956"/>
                <a:gd name="T118" fmla="*/ 1141 w 2274"/>
                <a:gd name="T119" fmla="*/ 149 h 1956"/>
                <a:gd name="T120" fmla="*/ 1196 w 2274"/>
                <a:gd name="T121" fmla="*/ 294 h 1956"/>
                <a:gd name="T122" fmla="*/ 1290 w 2274"/>
                <a:gd name="T123" fmla="*/ 163 h 1956"/>
                <a:gd name="T124" fmla="*/ 1411 w 2274"/>
                <a:gd name="T125" fmla="*/ 17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6" name="Freeform 105"/>
            <p:cNvSpPr>
              <a:spLocks/>
            </p:cNvSpPr>
            <p:nvPr/>
          </p:nvSpPr>
          <p:spPr bwMode="auto">
            <a:xfrm>
              <a:off x="6159577" y="5639095"/>
              <a:ext cx="19050" cy="19051"/>
            </a:xfrm>
            <a:custGeom>
              <a:avLst/>
              <a:gdLst>
                <a:gd name="T0" fmla="*/ 2 w 78"/>
                <a:gd name="T1" fmla="*/ 44 h 64"/>
                <a:gd name="T2" fmla="*/ 5 w 78"/>
                <a:gd name="T3" fmla="*/ 38 h 64"/>
                <a:gd name="T4" fmla="*/ 10 w 78"/>
                <a:gd name="T5" fmla="*/ 34 h 64"/>
                <a:gd name="T6" fmla="*/ 17 w 78"/>
                <a:gd name="T7" fmla="*/ 29 h 64"/>
                <a:gd name="T8" fmla="*/ 26 w 78"/>
                <a:gd name="T9" fmla="*/ 27 h 64"/>
                <a:gd name="T10" fmla="*/ 34 w 78"/>
                <a:gd name="T11" fmla="*/ 26 h 64"/>
                <a:gd name="T12" fmla="*/ 41 w 78"/>
                <a:gd name="T13" fmla="*/ 22 h 64"/>
                <a:gd name="T14" fmla="*/ 48 w 78"/>
                <a:gd name="T15" fmla="*/ 19 h 64"/>
                <a:gd name="T16" fmla="*/ 53 w 78"/>
                <a:gd name="T17" fmla="*/ 14 h 64"/>
                <a:gd name="T18" fmla="*/ 60 w 78"/>
                <a:gd name="T19" fmla="*/ 7 h 64"/>
                <a:gd name="T20" fmla="*/ 70 w 78"/>
                <a:gd name="T21" fmla="*/ 1 h 64"/>
                <a:gd name="T22" fmla="*/ 73 w 78"/>
                <a:gd name="T23" fmla="*/ 0 h 64"/>
                <a:gd name="T24" fmla="*/ 77 w 78"/>
                <a:gd name="T25" fmla="*/ 1 h 64"/>
                <a:gd name="T26" fmla="*/ 78 w 78"/>
                <a:gd name="T27" fmla="*/ 4 h 64"/>
                <a:gd name="T28" fmla="*/ 78 w 78"/>
                <a:gd name="T29" fmla="*/ 13 h 64"/>
                <a:gd name="T30" fmla="*/ 76 w 78"/>
                <a:gd name="T31" fmla="*/ 21 h 64"/>
                <a:gd name="T32" fmla="*/ 73 w 78"/>
                <a:gd name="T33" fmla="*/ 31 h 64"/>
                <a:gd name="T34" fmla="*/ 70 w 78"/>
                <a:gd name="T35" fmla="*/ 40 h 64"/>
                <a:gd name="T36" fmla="*/ 67 w 78"/>
                <a:gd name="T37" fmla="*/ 48 h 64"/>
                <a:gd name="T38" fmla="*/ 64 w 78"/>
                <a:gd name="T39" fmla="*/ 54 h 64"/>
                <a:gd name="T40" fmla="*/ 60 w 78"/>
                <a:gd name="T41" fmla="*/ 57 h 64"/>
                <a:gd name="T42" fmla="*/ 58 w 78"/>
                <a:gd name="T43" fmla="*/ 58 h 64"/>
                <a:gd name="T44" fmla="*/ 54 w 78"/>
                <a:gd name="T45" fmla="*/ 57 h 64"/>
                <a:gd name="T46" fmla="*/ 51 w 78"/>
                <a:gd name="T47" fmla="*/ 54 h 64"/>
                <a:gd name="T48" fmla="*/ 46 w 78"/>
                <a:gd name="T49" fmla="*/ 53 h 64"/>
                <a:gd name="T50" fmla="*/ 41 w 78"/>
                <a:gd name="T51" fmla="*/ 52 h 64"/>
                <a:gd name="T52" fmla="*/ 35 w 78"/>
                <a:gd name="T53" fmla="*/ 53 h 64"/>
                <a:gd name="T54" fmla="*/ 21 w 78"/>
                <a:gd name="T55" fmla="*/ 59 h 64"/>
                <a:gd name="T56" fmla="*/ 7 w 78"/>
                <a:gd name="T57" fmla="*/ 64 h 64"/>
                <a:gd name="T58" fmla="*/ 4 w 78"/>
                <a:gd name="T59" fmla="*/ 64 h 64"/>
                <a:gd name="T60" fmla="*/ 2 w 78"/>
                <a:gd name="T61" fmla="*/ 64 h 64"/>
                <a:gd name="T62" fmla="*/ 1 w 78"/>
                <a:gd name="T63" fmla="*/ 63 h 64"/>
                <a:gd name="T64" fmla="*/ 0 w 78"/>
                <a:gd name="T65" fmla="*/ 60 h 64"/>
                <a:gd name="T66" fmla="*/ 0 w 78"/>
                <a:gd name="T67" fmla="*/ 58 h 64"/>
                <a:gd name="T68" fmla="*/ 0 w 78"/>
                <a:gd name="T69" fmla="*/ 54 h 64"/>
                <a:gd name="T70" fmla="*/ 1 w 78"/>
                <a:gd name="T71" fmla="*/ 50 h 64"/>
                <a:gd name="T72" fmla="*/ 2 w 78"/>
                <a:gd name="T7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7" name="台湾"/>
            <p:cNvSpPr>
              <a:spLocks/>
            </p:cNvSpPr>
            <p:nvPr/>
          </p:nvSpPr>
          <p:spPr bwMode="auto">
            <a:xfrm>
              <a:off x="6807285" y="5248550"/>
              <a:ext cx="171452" cy="390545"/>
            </a:xfrm>
            <a:custGeom>
              <a:avLst/>
              <a:gdLst>
                <a:gd name="T0" fmla="*/ 213 w 666"/>
                <a:gd name="T1" fmla="*/ 320 h 1493"/>
                <a:gd name="T2" fmla="*/ 261 w 666"/>
                <a:gd name="T3" fmla="*/ 259 h 1493"/>
                <a:gd name="T4" fmla="*/ 280 w 666"/>
                <a:gd name="T5" fmla="*/ 186 h 1493"/>
                <a:gd name="T6" fmla="*/ 306 w 666"/>
                <a:gd name="T7" fmla="*/ 132 h 1493"/>
                <a:gd name="T8" fmla="*/ 345 w 666"/>
                <a:gd name="T9" fmla="*/ 106 h 1493"/>
                <a:gd name="T10" fmla="*/ 430 w 666"/>
                <a:gd name="T11" fmla="*/ 66 h 1493"/>
                <a:gd name="T12" fmla="*/ 446 w 666"/>
                <a:gd name="T13" fmla="*/ 33 h 1493"/>
                <a:gd name="T14" fmla="*/ 469 w 666"/>
                <a:gd name="T15" fmla="*/ 7 h 1493"/>
                <a:gd name="T16" fmla="*/ 495 w 666"/>
                <a:gd name="T17" fmla="*/ 0 h 1493"/>
                <a:gd name="T18" fmla="*/ 522 w 666"/>
                <a:gd name="T19" fmla="*/ 18 h 1493"/>
                <a:gd name="T20" fmla="*/ 564 w 666"/>
                <a:gd name="T21" fmla="*/ 43 h 1493"/>
                <a:gd name="T22" fmla="*/ 615 w 666"/>
                <a:gd name="T23" fmla="*/ 45 h 1493"/>
                <a:gd name="T24" fmla="*/ 652 w 666"/>
                <a:gd name="T25" fmla="*/ 80 h 1493"/>
                <a:gd name="T26" fmla="*/ 665 w 666"/>
                <a:gd name="T27" fmla="*/ 131 h 1493"/>
                <a:gd name="T28" fmla="*/ 634 w 666"/>
                <a:gd name="T29" fmla="*/ 168 h 1493"/>
                <a:gd name="T30" fmla="*/ 625 w 666"/>
                <a:gd name="T31" fmla="*/ 225 h 1493"/>
                <a:gd name="T32" fmla="*/ 644 w 666"/>
                <a:gd name="T33" fmla="*/ 283 h 1493"/>
                <a:gd name="T34" fmla="*/ 644 w 666"/>
                <a:gd name="T35" fmla="*/ 366 h 1493"/>
                <a:gd name="T36" fmla="*/ 606 w 666"/>
                <a:gd name="T37" fmla="*/ 451 h 1493"/>
                <a:gd name="T38" fmla="*/ 573 w 666"/>
                <a:gd name="T39" fmla="*/ 540 h 1493"/>
                <a:gd name="T40" fmla="*/ 570 w 666"/>
                <a:gd name="T41" fmla="*/ 674 h 1493"/>
                <a:gd name="T42" fmla="*/ 553 w 666"/>
                <a:gd name="T43" fmla="*/ 830 h 1493"/>
                <a:gd name="T44" fmla="*/ 537 w 666"/>
                <a:gd name="T45" fmla="*/ 925 h 1493"/>
                <a:gd name="T46" fmla="*/ 519 w 666"/>
                <a:gd name="T47" fmla="*/ 995 h 1493"/>
                <a:gd name="T48" fmla="*/ 433 w 666"/>
                <a:gd name="T49" fmla="*/ 1135 h 1493"/>
                <a:gd name="T50" fmla="*/ 388 w 666"/>
                <a:gd name="T51" fmla="*/ 1214 h 1493"/>
                <a:gd name="T52" fmla="*/ 370 w 666"/>
                <a:gd name="T53" fmla="*/ 1310 h 1493"/>
                <a:gd name="T54" fmla="*/ 384 w 666"/>
                <a:gd name="T55" fmla="*/ 1374 h 1493"/>
                <a:gd name="T56" fmla="*/ 386 w 666"/>
                <a:gd name="T57" fmla="*/ 1426 h 1493"/>
                <a:gd name="T58" fmla="*/ 373 w 666"/>
                <a:gd name="T59" fmla="*/ 1455 h 1493"/>
                <a:gd name="T60" fmla="*/ 387 w 666"/>
                <a:gd name="T61" fmla="*/ 1486 h 1493"/>
                <a:gd name="T62" fmla="*/ 374 w 666"/>
                <a:gd name="T63" fmla="*/ 1492 h 1493"/>
                <a:gd name="T64" fmla="*/ 343 w 666"/>
                <a:gd name="T65" fmla="*/ 1463 h 1493"/>
                <a:gd name="T66" fmla="*/ 310 w 666"/>
                <a:gd name="T67" fmla="*/ 1455 h 1493"/>
                <a:gd name="T68" fmla="*/ 299 w 666"/>
                <a:gd name="T69" fmla="*/ 1413 h 1493"/>
                <a:gd name="T70" fmla="*/ 270 w 666"/>
                <a:gd name="T71" fmla="*/ 1331 h 1493"/>
                <a:gd name="T72" fmla="*/ 228 w 666"/>
                <a:gd name="T73" fmla="*/ 1287 h 1493"/>
                <a:gd name="T74" fmla="*/ 132 w 666"/>
                <a:gd name="T75" fmla="*/ 1240 h 1493"/>
                <a:gd name="T76" fmla="*/ 119 w 666"/>
                <a:gd name="T77" fmla="*/ 1215 h 1493"/>
                <a:gd name="T78" fmla="*/ 88 w 666"/>
                <a:gd name="T79" fmla="*/ 1158 h 1493"/>
                <a:gd name="T80" fmla="*/ 41 w 666"/>
                <a:gd name="T81" fmla="*/ 1058 h 1493"/>
                <a:gd name="T82" fmla="*/ 14 w 666"/>
                <a:gd name="T83" fmla="*/ 1044 h 1493"/>
                <a:gd name="T84" fmla="*/ 2 w 666"/>
                <a:gd name="T85" fmla="*/ 1009 h 1493"/>
                <a:gd name="T86" fmla="*/ 12 w 666"/>
                <a:gd name="T87" fmla="*/ 918 h 1493"/>
                <a:gd name="T88" fmla="*/ 25 w 666"/>
                <a:gd name="T89" fmla="*/ 874 h 1493"/>
                <a:gd name="T90" fmla="*/ 19 w 666"/>
                <a:gd name="T91" fmla="*/ 813 h 1493"/>
                <a:gd name="T92" fmla="*/ 9 w 666"/>
                <a:gd name="T93" fmla="*/ 770 h 1493"/>
                <a:gd name="T94" fmla="*/ 29 w 666"/>
                <a:gd name="T95" fmla="*/ 720 h 1493"/>
                <a:gd name="T96" fmla="*/ 60 w 666"/>
                <a:gd name="T97" fmla="*/ 691 h 1493"/>
                <a:gd name="T98" fmla="*/ 52 w 666"/>
                <a:gd name="T99" fmla="*/ 672 h 1493"/>
                <a:gd name="T100" fmla="*/ 59 w 666"/>
                <a:gd name="T101" fmla="*/ 647 h 1493"/>
                <a:gd name="T102" fmla="*/ 132 w 666"/>
                <a:gd name="T103" fmla="*/ 501 h 1493"/>
                <a:gd name="T104" fmla="*/ 151 w 666"/>
                <a:gd name="T105" fmla="*/ 443 h 1493"/>
                <a:gd name="T106" fmla="*/ 181 w 666"/>
                <a:gd name="T107" fmla="*/ 38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8" name="海南"/>
            <p:cNvSpPr>
              <a:spLocks/>
            </p:cNvSpPr>
            <p:nvPr/>
          </p:nvSpPr>
          <p:spPr bwMode="auto">
            <a:xfrm>
              <a:off x="5588069" y="5905808"/>
              <a:ext cx="266703" cy="219086"/>
            </a:xfrm>
            <a:custGeom>
              <a:avLst/>
              <a:gdLst>
                <a:gd name="T0" fmla="*/ 10 w 1013"/>
                <a:gd name="T1" fmla="*/ 523 h 846"/>
                <a:gd name="T2" fmla="*/ 0 w 1013"/>
                <a:gd name="T3" fmla="*/ 448 h 846"/>
                <a:gd name="T4" fmla="*/ 18 w 1013"/>
                <a:gd name="T5" fmla="*/ 400 h 846"/>
                <a:gd name="T6" fmla="*/ 8 w 1013"/>
                <a:gd name="T7" fmla="*/ 342 h 846"/>
                <a:gd name="T8" fmla="*/ 66 w 1013"/>
                <a:gd name="T9" fmla="*/ 318 h 846"/>
                <a:gd name="T10" fmla="*/ 196 w 1013"/>
                <a:gd name="T11" fmla="*/ 227 h 846"/>
                <a:gd name="T12" fmla="*/ 284 w 1013"/>
                <a:gd name="T13" fmla="*/ 170 h 846"/>
                <a:gd name="T14" fmla="*/ 260 w 1013"/>
                <a:gd name="T15" fmla="*/ 167 h 846"/>
                <a:gd name="T16" fmla="*/ 229 w 1013"/>
                <a:gd name="T17" fmla="*/ 165 h 846"/>
                <a:gd name="T18" fmla="*/ 260 w 1013"/>
                <a:gd name="T19" fmla="*/ 120 h 846"/>
                <a:gd name="T20" fmla="*/ 333 w 1013"/>
                <a:gd name="T21" fmla="*/ 114 h 846"/>
                <a:gd name="T22" fmla="*/ 383 w 1013"/>
                <a:gd name="T23" fmla="*/ 132 h 846"/>
                <a:gd name="T24" fmla="*/ 383 w 1013"/>
                <a:gd name="T25" fmla="*/ 104 h 846"/>
                <a:gd name="T26" fmla="*/ 418 w 1013"/>
                <a:gd name="T27" fmla="*/ 64 h 846"/>
                <a:gd name="T28" fmla="*/ 495 w 1013"/>
                <a:gd name="T29" fmla="*/ 88 h 846"/>
                <a:gd name="T30" fmla="*/ 535 w 1013"/>
                <a:gd name="T31" fmla="*/ 75 h 846"/>
                <a:gd name="T32" fmla="*/ 561 w 1013"/>
                <a:gd name="T33" fmla="*/ 102 h 846"/>
                <a:gd name="T34" fmla="*/ 592 w 1013"/>
                <a:gd name="T35" fmla="*/ 77 h 846"/>
                <a:gd name="T36" fmla="*/ 636 w 1013"/>
                <a:gd name="T37" fmla="*/ 77 h 846"/>
                <a:gd name="T38" fmla="*/ 654 w 1013"/>
                <a:gd name="T39" fmla="*/ 46 h 846"/>
                <a:gd name="T40" fmla="*/ 711 w 1013"/>
                <a:gd name="T41" fmla="*/ 37 h 846"/>
                <a:gd name="T42" fmla="*/ 765 w 1013"/>
                <a:gd name="T43" fmla="*/ 43 h 846"/>
                <a:gd name="T44" fmla="*/ 815 w 1013"/>
                <a:gd name="T45" fmla="*/ 69 h 846"/>
                <a:gd name="T46" fmla="*/ 827 w 1013"/>
                <a:gd name="T47" fmla="*/ 12 h 846"/>
                <a:gd name="T48" fmla="*/ 868 w 1013"/>
                <a:gd name="T49" fmla="*/ 14 h 846"/>
                <a:gd name="T50" fmla="*/ 942 w 1013"/>
                <a:gd name="T51" fmla="*/ 60 h 846"/>
                <a:gd name="T52" fmla="*/ 1009 w 1013"/>
                <a:gd name="T53" fmla="*/ 185 h 846"/>
                <a:gd name="T54" fmla="*/ 977 w 1013"/>
                <a:gd name="T55" fmla="*/ 243 h 846"/>
                <a:gd name="T56" fmla="*/ 946 w 1013"/>
                <a:gd name="T57" fmla="*/ 234 h 846"/>
                <a:gd name="T58" fmla="*/ 912 w 1013"/>
                <a:gd name="T59" fmla="*/ 223 h 846"/>
                <a:gd name="T60" fmla="*/ 928 w 1013"/>
                <a:gd name="T61" fmla="*/ 252 h 846"/>
                <a:gd name="T62" fmla="*/ 913 w 1013"/>
                <a:gd name="T63" fmla="*/ 289 h 846"/>
                <a:gd name="T64" fmla="*/ 819 w 1013"/>
                <a:gd name="T65" fmla="*/ 441 h 846"/>
                <a:gd name="T66" fmla="*/ 776 w 1013"/>
                <a:gd name="T67" fmla="*/ 533 h 846"/>
                <a:gd name="T68" fmla="*/ 775 w 1013"/>
                <a:gd name="T69" fmla="*/ 562 h 846"/>
                <a:gd name="T70" fmla="*/ 806 w 1013"/>
                <a:gd name="T71" fmla="*/ 545 h 846"/>
                <a:gd name="T72" fmla="*/ 810 w 1013"/>
                <a:gd name="T73" fmla="*/ 582 h 846"/>
                <a:gd name="T74" fmla="*/ 732 w 1013"/>
                <a:gd name="T75" fmla="*/ 628 h 846"/>
                <a:gd name="T76" fmla="*/ 651 w 1013"/>
                <a:gd name="T77" fmla="*/ 664 h 846"/>
                <a:gd name="T78" fmla="*/ 625 w 1013"/>
                <a:gd name="T79" fmla="*/ 730 h 846"/>
                <a:gd name="T80" fmla="*/ 579 w 1013"/>
                <a:gd name="T81" fmla="*/ 750 h 846"/>
                <a:gd name="T82" fmla="*/ 575 w 1013"/>
                <a:gd name="T83" fmla="*/ 731 h 846"/>
                <a:gd name="T84" fmla="*/ 574 w 1013"/>
                <a:gd name="T85" fmla="*/ 706 h 846"/>
                <a:gd name="T86" fmla="*/ 532 w 1013"/>
                <a:gd name="T87" fmla="*/ 745 h 846"/>
                <a:gd name="T88" fmla="*/ 490 w 1013"/>
                <a:gd name="T89" fmla="*/ 744 h 846"/>
                <a:gd name="T90" fmla="*/ 461 w 1013"/>
                <a:gd name="T91" fmla="*/ 777 h 846"/>
                <a:gd name="T92" fmla="*/ 476 w 1013"/>
                <a:gd name="T93" fmla="*/ 809 h 846"/>
                <a:gd name="T94" fmla="*/ 457 w 1013"/>
                <a:gd name="T95" fmla="*/ 825 h 846"/>
                <a:gd name="T96" fmla="*/ 417 w 1013"/>
                <a:gd name="T97" fmla="*/ 814 h 846"/>
                <a:gd name="T98" fmla="*/ 406 w 1013"/>
                <a:gd name="T99" fmla="*/ 846 h 846"/>
                <a:gd name="T100" fmla="*/ 367 w 1013"/>
                <a:gd name="T101" fmla="*/ 826 h 846"/>
                <a:gd name="T102" fmla="*/ 349 w 1013"/>
                <a:gd name="T103" fmla="*/ 808 h 846"/>
                <a:gd name="T104" fmla="*/ 292 w 1013"/>
                <a:gd name="T105" fmla="*/ 783 h 846"/>
                <a:gd name="T106" fmla="*/ 213 w 1013"/>
                <a:gd name="T107" fmla="*/ 766 h 846"/>
                <a:gd name="T108" fmla="*/ 153 w 1013"/>
                <a:gd name="T109" fmla="*/ 756 h 846"/>
                <a:gd name="T110" fmla="*/ 115 w 1013"/>
                <a:gd name="T111" fmla="*/ 730 h 846"/>
                <a:gd name="T112" fmla="*/ 85 w 1013"/>
                <a:gd name="T113" fmla="*/ 706 h 846"/>
                <a:gd name="T114" fmla="*/ 63 w 1013"/>
                <a:gd name="T115" fmla="*/ 699 h 846"/>
                <a:gd name="T116" fmla="*/ 25 w 1013"/>
                <a:gd name="T117" fmla="*/ 689 h 846"/>
                <a:gd name="T118" fmla="*/ 35 w 1013"/>
                <a:gd name="T119" fmla="*/ 62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3" h="846">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9" name="Freeform 108"/>
            <p:cNvSpPr>
              <a:spLocks/>
            </p:cNvSpPr>
            <p:nvPr/>
          </p:nvSpPr>
          <p:spPr bwMode="auto">
            <a:xfrm>
              <a:off x="6807304" y="4496041"/>
              <a:ext cx="76201" cy="38102"/>
            </a:xfrm>
            <a:custGeom>
              <a:avLst/>
              <a:gdLst>
                <a:gd name="T0" fmla="*/ 147 w 268"/>
                <a:gd name="T1" fmla="*/ 108 h 134"/>
                <a:gd name="T2" fmla="*/ 129 w 268"/>
                <a:gd name="T3" fmla="*/ 101 h 134"/>
                <a:gd name="T4" fmla="*/ 104 w 268"/>
                <a:gd name="T5" fmla="*/ 93 h 134"/>
                <a:gd name="T6" fmla="*/ 79 w 268"/>
                <a:gd name="T7" fmla="*/ 85 h 134"/>
                <a:gd name="T8" fmla="*/ 61 w 268"/>
                <a:gd name="T9" fmla="*/ 76 h 134"/>
                <a:gd name="T10" fmla="*/ 50 w 268"/>
                <a:gd name="T11" fmla="*/ 68 h 134"/>
                <a:gd name="T12" fmla="*/ 41 w 268"/>
                <a:gd name="T13" fmla="*/ 60 h 134"/>
                <a:gd name="T14" fmla="*/ 34 w 268"/>
                <a:gd name="T15" fmla="*/ 52 h 134"/>
                <a:gd name="T16" fmla="*/ 25 w 268"/>
                <a:gd name="T17" fmla="*/ 48 h 134"/>
                <a:gd name="T18" fmla="*/ 17 w 268"/>
                <a:gd name="T19" fmla="*/ 44 h 134"/>
                <a:gd name="T20" fmla="*/ 10 w 268"/>
                <a:gd name="T21" fmla="*/ 42 h 134"/>
                <a:gd name="T22" fmla="*/ 4 w 268"/>
                <a:gd name="T23" fmla="*/ 38 h 134"/>
                <a:gd name="T24" fmla="*/ 2 w 268"/>
                <a:gd name="T25" fmla="*/ 33 h 134"/>
                <a:gd name="T26" fmla="*/ 0 w 268"/>
                <a:gd name="T27" fmla="*/ 31 h 134"/>
                <a:gd name="T28" fmla="*/ 0 w 268"/>
                <a:gd name="T29" fmla="*/ 28 h 134"/>
                <a:gd name="T30" fmla="*/ 2 w 268"/>
                <a:gd name="T31" fmla="*/ 25 h 134"/>
                <a:gd name="T32" fmla="*/ 3 w 268"/>
                <a:gd name="T33" fmla="*/ 22 h 134"/>
                <a:gd name="T34" fmla="*/ 9 w 268"/>
                <a:gd name="T35" fmla="*/ 16 h 134"/>
                <a:gd name="T36" fmla="*/ 16 w 268"/>
                <a:gd name="T37" fmla="*/ 10 h 134"/>
                <a:gd name="T38" fmla="*/ 22 w 268"/>
                <a:gd name="T39" fmla="*/ 7 h 134"/>
                <a:gd name="T40" fmla="*/ 29 w 268"/>
                <a:gd name="T41" fmla="*/ 5 h 134"/>
                <a:gd name="T42" fmla="*/ 37 w 268"/>
                <a:gd name="T43" fmla="*/ 3 h 134"/>
                <a:gd name="T44" fmla="*/ 46 w 268"/>
                <a:gd name="T45" fmla="*/ 1 h 134"/>
                <a:gd name="T46" fmla="*/ 54 w 268"/>
                <a:gd name="T47" fmla="*/ 0 h 134"/>
                <a:gd name="T48" fmla="*/ 62 w 268"/>
                <a:gd name="T49" fmla="*/ 0 h 134"/>
                <a:gd name="T50" fmla="*/ 69 w 268"/>
                <a:gd name="T51" fmla="*/ 1 h 134"/>
                <a:gd name="T52" fmla="*/ 74 w 268"/>
                <a:gd name="T53" fmla="*/ 5 h 134"/>
                <a:gd name="T54" fmla="*/ 83 w 268"/>
                <a:gd name="T55" fmla="*/ 13 h 134"/>
                <a:gd name="T56" fmla="*/ 91 w 268"/>
                <a:gd name="T57" fmla="*/ 20 h 134"/>
                <a:gd name="T58" fmla="*/ 100 w 268"/>
                <a:gd name="T59" fmla="*/ 26 h 134"/>
                <a:gd name="T60" fmla="*/ 111 w 268"/>
                <a:gd name="T61" fmla="*/ 31 h 134"/>
                <a:gd name="T62" fmla="*/ 123 w 268"/>
                <a:gd name="T63" fmla="*/ 35 h 134"/>
                <a:gd name="T64" fmla="*/ 135 w 268"/>
                <a:gd name="T65" fmla="*/ 39 h 134"/>
                <a:gd name="T66" fmla="*/ 140 w 268"/>
                <a:gd name="T67" fmla="*/ 42 h 134"/>
                <a:gd name="T68" fmla="*/ 144 w 268"/>
                <a:gd name="T69" fmla="*/ 44 h 134"/>
                <a:gd name="T70" fmla="*/ 148 w 268"/>
                <a:gd name="T71" fmla="*/ 48 h 134"/>
                <a:gd name="T72" fmla="*/ 151 w 268"/>
                <a:gd name="T73" fmla="*/ 52 h 134"/>
                <a:gd name="T74" fmla="*/ 156 w 268"/>
                <a:gd name="T75" fmla="*/ 57 h 134"/>
                <a:gd name="T76" fmla="*/ 161 w 268"/>
                <a:gd name="T77" fmla="*/ 61 h 134"/>
                <a:gd name="T78" fmla="*/ 168 w 268"/>
                <a:gd name="T79" fmla="*/ 66 h 134"/>
                <a:gd name="T80" fmla="*/ 176 w 268"/>
                <a:gd name="T81" fmla="*/ 69 h 134"/>
                <a:gd name="T82" fmla="*/ 192 w 268"/>
                <a:gd name="T83" fmla="*/ 75 h 134"/>
                <a:gd name="T84" fmla="*/ 209 w 268"/>
                <a:gd name="T85" fmla="*/ 80 h 134"/>
                <a:gd name="T86" fmla="*/ 224 w 268"/>
                <a:gd name="T87" fmla="*/ 83 h 134"/>
                <a:gd name="T88" fmla="*/ 242 w 268"/>
                <a:gd name="T89" fmla="*/ 87 h 134"/>
                <a:gd name="T90" fmla="*/ 250 w 268"/>
                <a:gd name="T91" fmla="*/ 88 h 134"/>
                <a:gd name="T92" fmla="*/ 257 w 268"/>
                <a:gd name="T93" fmla="*/ 91 h 134"/>
                <a:gd name="T94" fmla="*/ 262 w 268"/>
                <a:gd name="T95" fmla="*/ 94 h 134"/>
                <a:gd name="T96" fmla="*/ 267 w 268"/>
                <a:gd name="T97" fmla="*/ 99 h 134"/>
                <a:gd name="T98" fmla="*/ 268 w 268"/>
                <a:gd name="T99" fmla="*/ 104 h 134"/>
                <a:gd name="T100" fmla="*/ 268 w 268"/>
                <a:gd name="T101" fmla="*/ 110 h 134"/>
                <a:gd name="T102" fmla="*/ 267 w 268"/>
                <a:gd name="T103" fmla="*/ 114 h 134"/>
                <a:gd name="T104" fmla="*/ 263 w 268"/>
                <a:gd name="T105" fmla="*/ 119 h 134"/>
                <a:gd name="T106" fmla="*/ 255 w 268"/>
                <a:gd name="T107" fmla="*/ 127 h 134"/>
                <a:gd name="T108" fmla="*/ 245 w 268"/>
                <a:gd name="T109" fmla="*/ 133 h 134"/>
                <a:gd name="T110" fmla="*/ 239 w 268"/>
                <a:gd name="T111" fmla="*/ 134 h 134"/>
                <a:gd name="T112" fmla="*/ 229 w 268"/>
                <a:gd name="T113" fmla="*/ 133 h 134"/>
                <a:gd name="T114" fmla="*/ 216 w 268"/>
                <a:gd name="T115" fmla="*/ 131 h 134"/>
                <a:gd name="T116" fmla="*/ 200 w 268"/>
                <a:gd name="T117" fmla="*/ 126 h 134"/>
                <a:gd name="T118" fmla="*/ 169 w 268"/>
                <a:gd name="T119" fmla="*/ 117 h 134"/>
                <a:gd name="T120" fmla="*/ 147 w 268"/>
                <a:gd name="T121"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134">
                  <a:moveTo>
                    <a:pt x="147" y="108"/>
                  </a:moveTo>
                  <a:lnTo>
                    <a:pt x="129" y="101"/>
                  </a:lnTo>
                  <a:lnTo>
                    <a:pt x="104" y="93"/>
                  </a:lnTo>
                  <a:lnTo>
                    <a:pt x="79" y="85"/>
                  </a:lnTo>
                  <a:lnTo>
                    <a:pt x="61" y="76"/>
                  </a:lnTo>
                  <a:lnTo>
                    <a:pt x="50" y="68"/>
                  </a:lnTo>
                  <a:lnTo>
                    <a:pt x="41" y="60"/>
                  </a:lnTo>
                  <a:lnTo>
                    <a:pt x="34" y="52"/>
                  </a:lnTo>
                  <a:lnTo>
                    <a:pt x="25" y="48"/>
                  </a:lnTo>
                  <a:lnTo>
                    <a:pt x="17" y="44"/>
                  </a:lnTo>
                  <a:lnTo>
                    <a:pt x="10" y="42"/>
                  </a:lnTo>
                  <a:lnTo>
                    <a:pt x="4" y="38"/>
                  </a:lnTo>
                  <a:lnTo>
                    <a:pt x="2" y="33"/>
                  </a:lnTo>
                  <a:lnTo>
                    <a:pt x="0" y="31"/>
                  </a:lnTo>
                  <a:lnTo>
                    <a:pt x="0" y="28"/>
                  </a:lnTo>
                  <a:lnTo>
                    <a:pt x="2" y="25"/>
                  </a:lnTo>
                  <a:lnTo>
                    <a:pt x="3" y="22"/>
                  </a:lnTo>
                  <a:lnTo>
                    <a:pt x="9" y="16"/>
                  </a:lnTo>
                  <a:lnTo>
                    <a:pt x="16" y="10"/>
                  </a:lnTo>
                  <a:lnTo>
                    <a:pt x="22" y="7"/>
                  </a:lnTo>
                  <a:lnTo>
                    <a:pt x="29" y="5"/>
                  </a:lnTo>
                  <a:lnTo>
                    <a:pt x="37" y="3"/>
                  </a:lnTo>
                  <a:lnTo>
                    <a:pt x="46" y="1"/>
                  </a:lnTo>
                  <a:lnTo>
                    <a:pt x="54" y="0"/>
                  </a:lnTo>
                  <a:lnTo>
                    <a:pt x="62" y="0"/>
                  </a:lnTo>
                  <a:lnTo>
                    <a:pt x="69" y="1"/>
                  </a:lnTo>
                  <a:lnTo>
                    <a:pt x="74" y="5"/>
                  </a:lnTo>
                  <a:lnTo>
                    <a:pt x="83" y="13"/>
                  </a:lnTo>
                  <a:lnTo>
                    <a:pt x="91" y="20"/>
                  </a:lnTo>
                  <a:lnTo>
                    <a:pt x="100" y="26"/>
                  </a:lnTo>
                  <a:lnTo>
                    <a:pt x="111" y="31"/>
                  </a:lnTo>
                  <a:lnTo>
                    <a:pt x="123" y="35"/>
                  </a:lnTo>
                  <a:lnTo>
                    <a:pt x="135" y="39"/>
                  </a:lnTo>
                  <a:lnTo>
                    <a:pt x="140" y="42"/>
                  </a:lnTo>
                  <a:lnTo>
                    <a:pt x="144" y="44"/>
                  </a:lnTo>
                  <a:lnTo>
                    <a:pt x="148" y="48"/>
                  </a:lnTo>
                  <a:lnTo>
                    <a:pt x="151" y="52"/>
                  </a:lnTo>
                  <a:lnTo>
                    <a:pt x="156" y="57"/>
                  </a:lnTo>
                  <a:lnTo>
                    <a:pt x="161" y="61"/>
                  </a:lnTo>
                  <a:lnTo>
                    <a:pt x="168" y="66"/>
                  </a:lnTo>
                  <a:lnTo>
                    <a:pt x="176" y="69"/>
                  </a:lnTo>
                  <a:lnTo>
                    <a:pt x="192" y="75"/>
                  </a:lnTo>
                  <a:lnTo>
                    <a:pt x="209" y="80"/>
                  </a:lnTo>
                  <a:lnTo>
                    <a:pt x="224" y="83"/>
                  </a:lnTo>
                  <a:lnTo>
                    <a:pt x="242" y="87"/>
                  </a:lnTo>
                  <a:lnTo>
                    <a:pt x="250" y="88"/>
                  </a:lnTo>
                  <a:lnTo>
                    <a:pt x="257" y="91"/>
                  </a:lnTo>
                  <a:lnTo>
                    <a:pt x="262" y="94"/>
                  </a:lnTo>
                  <a:lnTo>
                    <a:pt x="267" y="99"/>
                  </a:lnTo>
                  <a:lnTo>
                    <a:pt x="268" y="104"/>
                  </a:lnTo>
                  <a:lnTo>
                    <a:pt x="268" y="110"/>
                  </a:lnTo>
                  <a:lnTo>
                    <a:pt x="267" y="114"/>
                  </a:lnTo>
                  <a:lnTo>
                    <a:pt x="263" y="119"/>
                  </a:lnTo>
                  <a:lnTo>
                    <a:pt x="255" y="127"/>
                  </a:lnTo>
                  <a:lnTo>
                    <a:pt x="245" y="133"/>
                  </a:lnTo>
                  <a:lnTo>
                    <a:pt x="239" y="134"/>
                  </a:lnTo>
                  <a:lnTo>
                    <a:pt x="229" y="133"/>
                  </a:lnTo>
                  <a:lnTo>
                    <a:pt x="216" y="131"/>
                  </a:lnTo>
                  <a:lnTo>
                    <a:pt x="200" y="126"/>
                  </a:lnTo>
                  <a:lnTo>
                    <a:pt x="169" y="117"/>
                  </a:lnTo>
                  <a:lnTo>
                    <a:pt x="147" y="108"/>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 name="Freeform 109"/>
            <p:cNvSpPr>
              <a:spLocks/>
            </p:cNvSpPr>
            <p:nvPr/>
          </p:nvSpPr>
          <p:spPr bwMode="auto">
            <a:xfrm>
              <a:off x="6854995" y="4543538"/>
              <a:ext cx="19051" cy="9525"/>
            </a:xfrm>
            <a:custGeom>
              <a:avLst/>
              <a:gdLst>
                <a:gd name="T0" fmla="*/ 27 w 68"/>
                <a:gd name="T1" fmla="*/ 22 h 35"/>
                <a:gd name="T2" fmla="*/ 15 w 68"/>
                <a:gd name="T3" fmla="*/ 16 h 35"/>
                <a:gd name="T4" fmla="*/ 2 w 68"/>
                <a:gd name="T5" fmla="*/ 9 h 35"/>
                <a:gd name="T6" fmla="*/ 1 w 68"/>
                <a:gd name="T7" fmla="*/ 8 h 35"/>
                <a:gd name="T8" fmla="*/ 0 w 68"/>
                <a:gd name="T9" fmla="*/ 6 h 35"/>
                <a:gd name="T10" fmla="*/ 0 w 68"/>
                <a:gd name="T11" fmla="*/ 3 h 35"/>
                <a:gd name="T12" fmla="*/ 1 w 68"/>
                <a:gd name="T13" fmla="*/ 2 h 35"/>
                <a:gd name="T14" fmla="*/ 6 w 68"/>
                <a:gd name="T15" fmla="*/ 0 h 35"/>
                <a:gd name="T16" fmla="*/ 13 w 68"/>
                <a:gd name="T17" fmla="*/ 0 h 35"/>
                <a:gd name="T18" fmla="*/ 23 w 68"/>
                <a:gd name="T19" fmla="*/ 2 h 35"/>
                <a:gd name="T20" fmla="*/ 34 w 68"/>
                <a:gd name="T21" fmla="*/ 7 h 35"/>
                <a:gd name="T22" fmla="*/ 45 w 68"/>
                <a:gd name="T23" fmla="*/ 10 h 35"/>
                <a:gd name="T24" fmla="*/ 53 w 68"/>
                <a:gd name="T25" fmla="*/ 14 h 35"/>
                <a:gd name="T26" fmla="*/ 59 w 68"/>
                <a:gd name="T27" fmla="*/ 18 h 35"/>
                <a:gd name="T28" fmla="*/ 64 w 68"/>
                <a:gd name="T29" fmla="*/ 23 h 35"/>
                <a:gd name="T30" fmla="*/ 65 w 68"/>
                <a:gd name="T31" fmla="*/ 26 h 35"/>
                <a:gd name="T32" fmla="*/ 66 w 68"/>
                <a:gd name="T33" fmla="*/ 28 h 35"/>
                <a:gd name="T34" fmla="*/ 68 w 68"/>
                <a:gd name="T35" fmla="*/ 32 h 35"/>
                <a:gd name="T36" fmla="*/ 66 w 68"/>
                <a:gd name="T37" fmla="*/ 34 h 35"/>
                <a:gd name="T38" fmla="*/ 65 w 68"/>
                <a:gd name="T39" fmla="*/ 35 h 35"/>
                <a:gd name="T40" fmla="*/ 61 w 68"/>
                <a:gd name="T41" fmla="*/ 35 h 35"/>
                <a:gd name="T42" fmla="*/ 56 w 68"/>
                <a:gd name="T43" fmla="*/ 34 h 35"/>
                <a:gd name="T44" fmla="*/ 50 w 68"/>
                <a:gd name="T45" fmla="*/ 33 h 35"/>
                <a:gd name="T46" fmla="*/ 37 w 68"/>
                <a:gd name="T47" fmla="*/ 28 h 35"/>
                <a:gd name="T48" fmla="*/ 27 w 68"/>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35">
                  <a:moveTo>
                    <a:pt x="27" y="22"/>
                  </a:moveTo>
                  <a:lnTo>
                    <a:pt x="15" y="16"/>
                  </a:lnTo>
                  <a:lnTo>
                    <a:pt x="2" y="9"/>
                  </a:lnTo>
                  <a:lnTo>
                    <a:pt x="1" y="8"/>
                  </a:lnTo>
                  <a:lnTo>
                    <a:pt x="0" y="6"/>
                  </a:lnTo>
                  <a:lnTo>
                    <a:pt x="0" y="3"/>
                  </a:lnTo>
                  <a:lnTo>
                    <a:pt x="1" y="2"/>
                  </a:lnTo>
                  <a:lnTo>
                    <a:pt x="6" y="0"/>
                  </a:lnTo>
                  <a:lnTo>
                    <a:pt x="13" y="0"/>
                  </a:lnTo>
                  <a:lnTo>
                    <a:pt x="23" y="2"/>
                  </a:lnTo>
                  <a:lnTo>
                    <a:pt x="34" y="7"/>
                  </a:lnTo>
                  <a:lnTo>
                    <a:pt x="45" y="10"/>
                  </a:lnTo>
                  <a:lnTo>
                    <a:pt x="53" y="14"/>
                  </a:lnTo>
                  <a:lnTo>
                    <a:pt x="59" y="18"/>
                  </a:lnTo>
                  <a:lnTo>
                    <a:pt x="64" y="23"/>
                  </a:lnTo>
                  <a:lnTo>
                    <a:pt x="65" y="26"/>
                  </a:lnTo>
                  <a:lnTo>
                    <a:pt x="66" y="28"/>
                  </a:lnTo>
                  <a:lnTo>
                    <a:pt x="68" y="32"/>
                  </a:lnTo>
                  <a:lnTo>
                    <a:pt x="66" y="34"/>
                  </a:lnTo>
                  <a:lnTo>
                    <a:pt x="65" y="35"/>
                  </a:lnTo>
                  <a:lnTo>
                    <a:pt x="61" y="35"/>
                  </a:lnTo>
                  <a:lnTo>
                    <a:pt x="56" y="34"/>
                  </a:lnTo>
                  <a:lnTo>
                    <a:pt x="50" y="33"/>
                  </a:lnTo>
                  <a:lnTo>
                    <a:pt x="37" y="28"/>
                  </a:lnTo>
                  <a:lnTo>
                    <a:pt x="27" y="22"/>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1" name="Freeform 110"/>
            <p:cNvSpPr>
              <a:spLocks/>
            </p:cNvSpPr>
            <p:nvPr/>
          </p:nvSpPr>
          <p:spPr bwMode="auto">
            <a:xfrm>
              <a:off x="6873875" y="4543425"/>
              <a:ext cx="9525" cy="9525"/>
            </a:xfrm>
            <a:custGeom>
              <a:avLst/>
              <a:gdLst>
                <a:gd name="T0" fmla="*/ 19 w 25"/>
                <a:gd name="T1" fmla="*/ 24 h 24"/>
                <a:gd name="T2" fmla="*/ 16 w 25"/>
                <a:gd name="T3" fmla="*/ 23 h 24"/>
                <a:gd name="T4" fmla="*/ 12 w 25"/>
                <a:gd name="T5" fmla="*/ 21 h 24"/>
                <a:gd name="T6" fmla="*/ 9 w 25"/>
                <a:gd name="T7" fmla="*/ 18 h 24"/>
                <a:gd name="T8" fmla="*/ 5 w 25"/>
                <a:gd name="T9" fmla="*/ 13 h 24"/>
                <a:gd name="T10" fmla="*/ 3 w 25"/>
                <a:gd name="T11" fmla="*/ 10 h 24"/>
                <a:gd name="T12" fmla="*/ 0 w 25"/>
                <a:gd name="T13" fmla="*/ 5 h 24"/>
                <a:gd name="T14" fmla="*/ 0 w 25"/>
                <a:gd name="T15" fmla="*/ 3 h 24"/>
                <a:gd name="T16" fmla="*/ 0 w 25"/>
                <a:gd name="T17" fmla="*/ 2 h 24"/>
                <a:gd name="T18" fmla="*/ 2 w 25"/>
                <a:gd name="T19" fmla="*/ 0 h 24"/>
                <a:gd name="T20" fmla="*/ 3 w 25"/>
                <a:gd name="T21" fmla="*/ 0 h 24"/>
                <a:gd name="T22" fmla="*/ 8 w 25"/>
                <a:gd name="T23" fmla="*/ 0 h 24"/>
                <a:gd name="T24" fmla="*/ 13 w 25"/>
                <a:gd name="T25" fmla="*/ 3 h 24"/>
                <a:gd name="T26" fmla="*/ 17 w 25"/>
                <a:gd name="T27" fmla="*/ 4 h 24"/>
                <a:gd name="T28" fmla="*/ 19 w 25"/>
                <a:gd name="T29" fmla="*/ 6 h 24"/>
                <a:gd name="T30" fmla="*/ 22 w 25"/>
                <a:gd name="T31" fmla="*/ 9 h 24"/>
                <a:gd name="T32" fmla="*/ 24 w 25"/>
                <a:gd name="T33" fmla="*/ 11 h 24"/>
                <a:gd name="T34" fmla="*/ 25 w 25"/>
                <a:gd name="T35" fmla="*/ 17 h 24"/>
                <a:gd name="T36" fmla="*/ 24 w 25"/>
                <a:gd name="T37" fmla="*/ 21 h 24"/>
                <a:gd name="T38" fmla="*/ 22 w 25"/>
                <a:gd name="T39" fmla="*/ 23 h 24"/>
                <a:gd name="T40" fmla="*/ 19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19" y="24"/>
                  </a:moveTo>
                  <a:lnTo>
                    <a:pt x="16" y="23"/>
                  </a:lnTo>
                  <a:lnTo>
                    <a:pt x="12" y="21"/>
                  </a:lnTo>
                  <a:lnTo>
                    <a:pt x="9" y="18"/>
                  </a:lnTo>
                  <a:lnTo>
                    <a:pt x="5" y="13"/>
                  </a:lnTo>
                  <a:lnTo>
                    <a:pt x="3" y="10"/>
                  </a:lnTo>
                  <a:lnTo>
                    <a:pt x="0" y="5"/>
                  </a:lnTo>
                  <a:lnTo>
                    <a:pt x="0" y="3"/>
                  </a:lnTo>
                  <a:lnTo>
                    <a:pt x="0" y="2"/>
                  </a:lnTo>
                  <a:lnTo>
                    <a:pt x="2" y="0"/>
                  </a:lnTo>
                  <a:lnTo>
                    <a:pt x="3" y="0"/>
                  </a:lnTo>
                  <a:lnTo>
                    <a:pt x="8" y="0"/>
                  </a:lnTo>
                  <a:lnTo>
                    <a:pt x="13" y="3"/>
                  </a:lnTo>
                  <a:lnTo>
                    <a:pt x="17" y="4"/>
                  </a:lnTo>
                  <a:lnTo>
                    <a:pt x="19" y="6"/>
                  </a:lnTo>
                  <a:lnTo>
                    <a:pt x="22" y="9"/>
                  </a:lnTo>
                  <a:lnTo>
                    <a:pt x="24" y="11"/>
                  </a:lnTo>
                  <a:lnTo>
                    <a:pt x="25" y="17"/>
                  </a:lnTo>
                  <a:lnTo>
                    <a:pt x="24" y="21"/>
                  </a:lnTo>
                  <a:lnTo>
                    <a:pt x="22" y="23"/>
                  </a:lnTo>
                  <a:lnTo>
                    <a:pt x="19" y="24"/>
                  </a:lnTo>
                  <a:close/>
                </a:path>
              </a:pathLst>
            </a:custGeom>
            <a:grpFill/>
            <a:ln w="9525">
              <a:solidFill>
                <a:schemeClr val="bg1"/>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5999546" y="4431205"/>
            <a:ext cx="370128" cy="526276"/>
            <a:chOff x="4267200" y="2995612"/>
            <a:chExt cx="609600" cy="866775"/>
          </a:xfrm>
        </p:grpSpPr>
        <p:sp>
          <p:nvSpPr>
            <p:cNvPr id="43" name="Freeform 71"/>
            <p:cNvSpPr>
              <a:spLocks noEditPoints="1"/>
            </p:cNvSpPr>
            <p:nvPr/>
          </p:nvSpPr>
          <p:spPr bwMode="auto">
            <a:xfrm>
              <a:off x="4267200" y="2995612"/>
              <a:ext cx="561975" cy="314325"/>
            </a:xfrm>
            <a:custGeom>
              <a:avLst/>
              <a:gdLst>
                <a:gd name="T0" fmla="*/ 2147483647 w 298"/>
                <a:gd name="T1" fmla="*/ 2147483647 h 172"/>
                <a:gd name="T2" fmla="*/ 2147483647 w 298"/>
                <a:gd name="T3" fmla="*/ 2147483647 h 172"/>
                <a:gd name="T4" fmla="*/ 2147483647 w 298"/>
                <a:gd name="T5" fmla="*/ 2147483647 h 172"/>
                <a:gd name="T6" fmla="*/ 2147483647 w 298"/>
                <a:gd name="T7" fmla="*/ 2147483647 h 172"/>
                <a:gd name="T8" fmla="*/ 2147483647 w 298"/>
                <a:gd name="T9" fmla="*/ 2147483647 h 172"/>
                <a:gd name="T10" fmla="*/ 2147483647 w 298"/>
                <a:gd name="T11" fmla="*/ 2147483647 h 172"/>
                <a:gd name="T12" fmla="*/ 2147483647 w 298"/>
                <a:gd name="T13" fmla="*/ 0 h 172"/>
                <a:gd name="T14" fmla="*/ 2147483647 w 298"/>
                <a:gd name="T15" fmla="*/ 2147483647 h 172"/>
                <a:gd name="T16" fmla="*/ 2147483647 w 298"/>
                <a:gd name="T17" fmla="*/ 2147483647 h 172"/>
                <a:gd name="T18" fmla="*/ 2147483647 w 298"/>
                <a:gd name="T19" fmla="*/ 2147483647 h 172"/>
                <a:gd name="T20" fmla="*/ 2147483647 w 298"/>
                <a:gd name="T21" fmla="*/ 2147483647 h 172"/>
                <a:gd name="T22" fmla="*/ 2147483647 w 298"/>
                <a:gd name="T23" fmla="*/ 0 h 172"/>
                <a:gd name="T24" fmla="*/ 2147483647 w 298"/>
                <a:gd name="T25" fmla="*/ 2147483647 h 172"/>
                <a:gd name="T26" fmla="*/ 2147483647 w 298"/>
                <a:gd name="T27" fmla="*/ 2147483647 h 172"/>
                <a:gd name="T28" fmla="*/ 2147483647 w 298"/>
                <a:gd name="T29" fmla="*/ 2147483647 h 172"/>
                <a:gd name="T30" fmla="*/ 2147483647 w 298"/>
                <a:gd name="T31" fmla="*/ 0 h 172"/>
                <a:gd name="T32" fmla="*/ 2147483647 w 298"/>
                <a:gd name="T33" fmla="*/ 2147483647 h 172"/>
                <a:gd name="T34" fmla="*/ 2147483647 w 298"/>
                <a:gd name="T35" fmla="*/ 2147483647 h 172"/>
                <a:gd name="T36" fmla="*/ 2147483647 w 298"/>
                <a:gd name="T37" fmla="*/ 2147483647 h 172"/>
                <a:gd name="T38" fmla="*/ 2147483647 w 298"/>
                <a:gd name="T39" fmla="*/ 2147483647 h 172"/>
                <a:gd name="T40" fmla="*/ 0 w 298"/>
                <a:gd name="T41" fmla="*/ 2147483647 h 172"/>
                <a:gd name="T42" fmla="*/ 2147483647 w 298"/>
                <a:gd name="T43" fmla="*/ 2147483647 h 172"/>
                <a:gd name="T44" fmla="*/ 2147483647 w 298"/>
                <a:gd name="T45" fmla="*/ 2147483647 h 172"/>
                <a:gd name="T46" fmla="*/ 2147483647 w 298"/>
                <a:gd name="T47" fmla="*/ 2147483647 h 172"/>
                <a:gd name="T48" fmla="*/ 2147483647 w 298"/>
                <a:gd name="T49" fmla="*/ 2147483647 h 172"/>
                <a:gd name="T50" fmla="*/ 2147483647 w 298"/>
                <a:gd name="T51" fmla="*/ 2147483647 h 172"/>
                <a:gd name="T52" fmla="*/ 2147483647 w 298"/>
                <a:gd name="T53" fmla="*/ 2147483647 h 172"/>
                <a:gd name="T54" fmla="*/ 2147483647 w 298"/>
                <a:gd name="T55" fmla="*/ 2147483647 h 172"/>
                <a:gd name="T56" fmla="*/ 2147483647 w 298"/>
                <a:gd name="T57" fmla="*/ 2147483647 h 172"/>
                <a:gd name="T58" fmla="*/ 2147483647 w 298"/>
                <a:gd name="T59" fmla="*/ 2147483647 h 172"/>
                <a:gd name="T60" fmla="*/ 2147483647 w 298"/>
                <a:gd name="T61" fmla="*/ 2147483647 h 172"/>
                <a:gd name="T62" fmla="*/ 2147483647 w 298"/>
                <a:gd name="T63" fmla="*/ 2147483647 h 172"/>
                <a:gd name="T64" fmla="*/ 2147483647 w 298"/>
                <a:gd name="T65" fmla="*/ 2147483647 h 172"/>
                <a:gd name="T66" fmla="*/ 2147483647 w 298"/>
                <a:gd name="T67" fmla="*/ 2147483647 h 172"/>
                <a:gd name="T68" fmla="*/ 2147483647 w 298"/>
                <a:gd name="T69" fmla="*/ 2147483647 h 172"/>
                <a:gd name="T70" fmla="*/ 2147483647 w 298"/>
                <a:gd name="T71" fmla="*/ 2147483647 h 172"/>
                <a:gd name="T72" fmla="*/ 2147483647 w 298"/>
                <a:gd name="T73" fmla="*/ 2147483647 h 172"/>
                <a:gd name="T74" fmla="*/ 2147483647 w 298"/>
                <a:gd name="T75" fmla="*/ 2147483647 h 172"/>
                <a:gd name="T76" fmla="*/ 2147483647 w 298"/>
                <a:gd name="T77" fmla="*/ 2147483647 h 172"/>
                <a:gd name="T78" fmla="*/ 2147483647 w 298"/>
                <a:gd name="T79" fmla="*/ 2147483647 h 172"/>
                <a:gd name="T80" fmla="*/ 2147483647 w 298"/>
                <a:gd name="T81" fmla="*/ 2147483647 h 172"/>
                <a:gd name="T82" fmla="*/ 2147483647 w 298"/>
                <a:gd name="T83" fmla="*/ 2147483647 h 172"/>
                <a:gd name="T84" fmla="*/ 2147483647 w 298"/>
                <a:gd name="T85" fmla="*/ 2147483647 h 172"/>
                <a:gd name="T86" fmla="*/ 2147483647 w 298"/>
                <a:gd name="T87" fmla="*/ 2147483647 h 172"/>
                <a:gd name="T88" fmla="*/ 2147483647 w 298"/>
                <a:gd name="T89" fmla="*/ 2147483647 h 172"/>
                <a:gd name="T90" fmla="*/ 2147483647 w 298"/>
                <a:gd name="T91" fmla="*/ 2147483647 h 172"/>
                <a:gd name="T92" fmla="*/ 2147483647 w 298"/>
                <a:gd name="T93" fmla="*/ 2147483647 h 172"/>
                <a:gd name="T94" fmla="*/ 2147483647 w 298"/>
                <a:gd name="T95" fmla="*/ 2147483647 h 172"/>
                <a:gd name="T96" fmla="*/ 2147483647 w 298"/>
                <a:gd name="T97" fmla="*/ 2147483647 h 172"/>
                <a:gd name="T98" fmla="*/ 2147483647 w 298"/>
                <a:gd name="T99" fmla="*/ 2147483647 h 172"/>
                <a:gd name="T100" fmla="*/ 2147483647 w 298"/>
                <a:gd name="T101" fmla="*/ 2147483647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8"/>
                <a:gd name="T154" fmla="*/ 0 h 172"/>
                <a:gd name="T155" fmla="*/ 298 w 298"/>
                <a:gd name="T156" fmla="*/ 172 h 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8" h="172">
                  <a:moveTo>
                    <a:pt x="77" y="172"/>
                  </a:moveTo>
                  <a:cubicBezTo>
                    <a:pt x="74" y="171"/>
                    <a:pt x="71" y="170"/>
                    <a:pt x="66" y="169"/>
                  </a:cubicBezTo>
                  <a:cubicBezTo>
                    <a:pt x="61" y="164"/>
                    <a:pt x="63" y="161"/>
                    <a:pt x="63" y="156"/>
                  </a:cubicBezTo>
                  <a:cubicBezTo>
                    <a:pt x="64" y="151"/>
                    <a:pt x="63" y="152"/>
                    <a:pt x="69" y="151"/>
                  </a:cubicBezTo>
                  <a:cubicBezTo>
                    <a:pt x="69" y="150"/>
                    <a:pt x="70" y="149"/>
                    <a:pt x="71" y="149"/>
                  </a:cubicBezTo>
                  <a:cubicBezTo>
                    <a:pt x="71" y="147"/>
                    <a:pt x="71" y="144"/>
                    <a:pt x="71" y="142"/>
                  </a:cubicBezTo>
                  <a:cubicBezTo>
                    <a:pt x="71" y="142"/>
                    <a:pt x="71" y="142"/>
                    <a:pt x="72" y="142"/>
                  </a:cubicBezTo>
                  <a:cubicBezTo>
                    <a:pt x="73" y="142"/>
                    <a:pt x="75" y="143"/>
                    <a:pt x="78" y="142"/>
                  </a:cubicBezTo>
                  <a:cubicBezTo>
                    <a:pt x="81" y="141"/>
                    <a:pt x="83" y="139"/>
                    <a:pt x="86" y="137"/>
                  </a:cubicBezTo>
                  <a:cubicBezTo>
                    <a:pt x="91" y="137"/>
                    <a:pt x="96" y="137"/>
                    <a:pt x="101" y="137"/>
                  </a:cubicBezTo>
                  <a:cubicBezTo>
                    <a:pt x="102" y="137"/>
                    <a:pt x="105" y="139"/>
                    <a:pt x="105" y="143"/>
                  </a:cubicBezTo>
                  <a:cubicBezTo>
                    <a:pt x="104" y="146"/>
                    <a:pt x="103" y="148"/>
                    <a:pt x="101" y="150"/>
                  </a:cubicBezTo>
                  <a:cubicBezTo>
                    <a:pt x="99" y="153"/>
                    <a:pt x="97" y="156"/>
                    <a:pt x="96" y="161"/>
                  </a:cubicBezTo>
                  <a:cubicBezTo>
                    <a:pt x="90" y="164"/>
                    <a:pt x="85" y="167"/>
                    <a:pt x="80" y="171"/>
                  </a:cubicBezTo>
                  <a:cubicBezTo>
                    <a:pt x="79" y="172"/>
                    <a:pt x="78" y="172"/>
                    <a:pt x="77" y="172"/>
                  </a:cubicBezTo>
                  <a:close/>
                  <a:moveTo>
                    <a:pt x="0" y="0"/>
                  </a:moveTo>
                  <a:cubicBezTo>
                    <a:pt x="73" y="0"/>
                    <a:pt x="73" y="0"/>
                    <a:pt x="73" y="0"/>
                  </a:cubicBezTo>
                  <a:cubicBezTo>
                    <a:pt x="73" y="2"/>
                    <a:pt x="73" y="5"/>
                    <a:pt x="73" y="8"/>
                  </a:cubicBezTo>
                  <a:cubicBezTo>
                    <a:pt x="73" y="10"/>
                    <a:pt x="74" y="11"/>
                    <a:pt x="77" y="13"/>
                  </a:cubicBezTo>
                  <a:cubicBezTo>
                    <a:pt x="77" y="14"/>
                    <a:pt x="78" y="15"/>
                    <a:pt x="79" y="17"/>
                  </a:cubicBezTo>
                  <a:cubicBezTo>
                    <a:pt x="75" y="17"/>
                    <a:pt x="73" y="19"/>
                    <a:pt x="70" y="20"/>
                  </a:cubicBezTo>
                  <a:cubicBezTo>
                    <a:pt x="66" y="25"/>
                    <a:pt x="61" y="27"/>
                    <a:pt x="57" y="31"/>
                  </a:cubicBezTo>
                  <a:cubicBezTo>
                    <a:pt x="54" y="33"/>
                    <a:pt x="50" y="34"/>
                    <a:pt x="47" y="33"/>
                  </a:cubicBezTo>
                  <a:cubicBezTo>
                    <a:pt x="45" y="33"/>
                    <a:pt x="44" y="32"/>
                    <a:pt x="41" y="31"/>
                  </a:cubicBezTo>
                  <a:cubicBezTo>
                    <a:pt x="37" y="25"/>
                    <a:pt x="37" y="27"/>
                    <a:pt x="33" y="26"/>
                  </a:cubicBezTo>
                  <a:cubicBezTo>
                    <a:pt x="32" y="27"/>
                    <a:pt x="31" y="27"/>
                    <a:pt x="31" y="29"/>
                  </a:cubicBezTo>
                  <a:cubicBezTo>
                    <a:pt x="31" y="30"/>
                    <a:pt x="31" y="31"/>
                    <a:pt x="31" y="32"/>
                  </a:cubicBezTo>
                  <a:cubicBezTo>
                    <a:pt x="28" y="35"/>
                    <a:pt x="24" y="38"/>
                    <a:pt x="22" y="42"/>
                  </a:cubicBezTo>
                  <a:cubicBezTo>
                    <a:pt x="19" y="43"/>
                    <a:pt x="16" y="43"/>
                    <a:pt x="15" y="44"/>
                  </a:cubicBezTo>
                  <a:cubicBezTo>
                    <a:pt x="10" y="42"/>
                    <a:pt x="9" y="40"/>
                    <a:pt x="7" y="38"/>
                  </a:cubicBezTo>
                  <a:cubicBezTo>
                    <a:pt x="6" y="38"/>
                    <a:pt x="5" y="37"/>
                    <a:pt x="4" y="37"/>
                  </a:cubicBezTo>
                  <a:cubicBezTo>
                    <a:pt x="2" y="37"/>
                    <a:pt x="1" y="37"/>
                    <a:pt x="0" y="37"/>
                  </a:cubicBezTo>
                  <a:cubicBezTo>
                    <a:pt x="0" y="0"/>
                    <a:pt x="0" y="0"/>
                    <a:pt x="0" y="0"/>
                  </a:cubicBezTo>
                  <a:close/>
                  <a:moveTo>
                    <a:pt x="74" y="0"/>
                  </a:moveTo>
                  <a:cubicBezTo>
                    <a:pt x="153" y="0"/>
                    <a:pt x="153" y="0"/>
                    <a:pt x="153" y="0"/>
                  </a:cubicBezTo>
                  <a:cubicBezTo>
                    <a:pt x="153" y="2"/>
                    <a:pt x="154" y="3"/>
                    <a:pt x="154" y="4"/>
                  </a:cubicBezTo>
                  <a:cubicBezTo>
                    <a:pt x="156" y="8"/>
                    <a:pt x="156" y="10"/>
                    <a:pt x="155" y="14"/>
                  </a:cubicBezTo>
                  <a:cubicBezTo>
                    <a:pt x="155" y="17"/>
                    <a:pt x="155" y="20"/>
                    <a:pt x="156" y="25"/>
                  </a:cubicBezTo>
                  <a:cubicBezTo>
                    <a:pt x="150" y="25"/>
                    <a:pt x="144" y="25"/>
                    <a:pt x="137" y="25"/>
                  </a:cubicBezTo>
                  <a:cubicBezTo>
                    <a:pt x="135" y="27"/>
                    <a:pt x="138" y="31"/>
                    <a:pt x="140" y="33"/>
                  </a:cubicBezTo>
                  <a:cubicBezTo>
                    <a:pt x="140" y="34"/>
                    <a:pt x="139" y="35"/>
                    <a:pt x="139" y="36"/>
                  </a:cubicBezTo>
                  <a:cubicBezTo>
                    <a:pt x="137" y="36"/>
                    <a:pt x="133" y="31"/>
                    <a:pt x="133" y="31"/>
                  </a:cubicBezTo>
                  <a:cubicBezTo>
                    <a:pt x="131" y="31"/>
                    <a:pt x="129" y="31"/>
                    <a:pt x="127" y="31"/>
                  </a:cubicBezTo>
                  <a:cubicBezTo>
                    <a:pt x="126" y="32"/>
                    <a:pt x="125" y="34"/>
                    <a:pt x="124" y="36"/>
                  </a:cubicBezTo>
                  <a:cubicBezTo>
                    <a:pt x="124" y="37"/>
                    <a:pt x="124" y="41"/>
                    <a:pt x="121" y="43"/>
                  </a:cubicBezTo>
                  <a:cubicBezTo>
                    <a:pt x="118" y="40"/>
                    <a:pt x="114" y="42"/>
                    <a:pt x="112" y="42"/>
                  </a:cubicBezTo>
                  <a:cubicBezTo>
                    <a:pt x="111" y="42"/>
                    <a:pt x="111" y="41"/>
                    <a:pt x="110" y="40"/>
                  </a:cubicBezTo>
                  <a:cubicBezTo>
                    <a:pt x="110" y="34"/>
                    <a:pt x="106" y="35"/>
                    <a:pt x="104" y="35"/>
                  </a:cubicBezTo>
                  <a:cubicBezTo>
                    <a:pt x="104" y="35"/>
                    <a:pt x="104" y="34"/>
                    <a:pt x="104" y="33"/>
                  </a:cubicBezTo>
                  <a:cubicBezTo>
                    <a:pt x="106" y="29"/>
                    <a:pt x="109" y="24"/>
                    <a:pt x="109" y="20"/>
                  </a:cubicBezTo>
                  <a:cubicBezTo>
                    <a:pt x="107" y="17"/>
                    <a:pt x="104" y="15"/>
                    <a:pt x="104" y="12"/>
                  </a:cubicBezTo>
                  <a:cubicBezTo>
                    <a:pt x="102" y="9"/>
                    <a:pt x="101" y="10"/>
                    <a:pt x="99" y="10"/>
                  </a:cubicBezTo>
                  <a:cubicBezTo>
                    <a:pt x="97" y="11"/>
                    <a:pt x="95" y="11"/>
                    <a:pt x="93" y="11"/>
                  </a:cubicBezTo>
                  <a:cubicBezTo>
                    <a:pt x="90" y="14"/>
                    <a:pt x="88" y="15"/>
                    <a:pt x="86" y="16"/>
                  </a:cubicBezTo>
                  <a:cubicBezTo>
                    <a:pt x="84" y="16"/>
                    <a:pt x="82" y="17"/>
                    <a:pt x="80" y="17"/>
                  </a:cubicBezTo>
                  <a:cubicBezTo>
                    <a:pt x="80" y="12"/>
                    <a:pt x="77" y="11"/>
                    <a:pt x="75" y="9"/>
                  </a:cubicBezTo>
                  <a:cubicBezTo>
                    <a:pt x="74" y="8"/>
                    <a:pt x="74" y="8"/>
                    <a:pt x="74" y="8"/>
                  </a:cubicBezTo>
                  <a:cubicBezTo>
                    <a:pt x="74" y="5"/>
                    <a:pt x="74" y="2"/>
                    <a:pt x="74" y="0"/>
                  </a:cubicBezTo>
                  <a:close/>
                  <a:moveTo>
                    <a:pt x="155" y="0"/>
                  </a:moveTo>
                  <a:cubicBezTo>
                    <a:pt x="200" y="0"/>
                    <a:pt x="200" y="0"/>
                    <a:pt x="200" y="0"/>
                  </a:cubicBezTo>
                  <a:cubicBezTo>
                    <a:pt x="200" y="1"/>
                    <a:pt x="200" y="1"/>
                    <a:pt x="200" y="2"/>
                  </a:cubicBezTo>
                  <a:cubicBezTo>
                    <a:pt x="200" y="3"/>
                    <a:pt x="200" y="6"/>
                    <a:pt x="199" y="7"/>
                  </a:cubicBezTo>
                  <a:cubicBezTo>
                    <a:pt x="195" y="11"/>
                    <a:pt x="194" y="11"/>
                    <a:pt x="194" y="17"/>
                  </a:cubicBezTo>
                  <a:cubicBezTo>
                    <a:pt x="194" y="18"/>
                    <a:pt x="195" y="19"/>
                    <a:pt x="195" y="20"/>
                  </a:cubicBezTo>
                  <a:cubicBezTo>
                    <a:pt x="194" y="23"/>
                    <a:pt x="192" y="29"/>
                    <a:pt x="193" y="33"/>
                  </a:cubicBezTo>
                  <a:cubicBezTo>
                    <a:pt x="193" y="34"/>
                    <a:pt x="193" y="35"/>
                    <a:pt x="194" y="35"/>
                  </a:cubicBezTo>
                  <a:cubicBezTo>
                    <a:pt x="192" y="36"/>
                    <a:pt x="189" y="37"/>
                    <a:pt x="187" y="39"/>
                  </a:cubicBezTo>
                  <a:cubicBezTo>
                    <a:pt x="183" y="35"/>
                    <a:pt x="179" y="38"/>
                    <a:pt x="174" y="40"/>
                  </a:cubicBezTo>
                  <a:cubicBezTo>
                    <a:pt x="172" y="40"/>
                    <a:pt x="171" y="41"/>
                    <a:pt x="169" y="41"/>
                  </a:cubicBezTo>
                  <a:cubicBezTo>
                    <a:pt x="168" y="40"/>
                    <a:pt x="165" y="40"/>
                    <a:pt x="164" y="40"/>
                  </a:cubicBezTo>
                  <a:cubicBezTo>
                    <a:pt x="164" y="39"/>
                    <a:pt x="164" y="39"/>
                    <a:pt x="164" y="39"/>
                  </a:cubicBezTo>
                  <a:cubicBezTo>
                    <a:pt x="167" y="36"/>
                    <a:pt x="170" y="33"/>
                    <a:pt x="172" y="30"/>
                  </a:cubicBezTo>
                  <a:cubicBezTo>
                    <a:pt x="172" y="26"/>
                    <a:pt x="171" y="25"/>
                    <a:pt x="171" y="24"/>
                  </a:cubicBezTo>
                  <a:cubicBezTo>
                    <a:pt x="167" y="24"/>
                    <a:pt x="165" y="24"/>
                    <a:pt x="163" y="25"/>
                  </a:cubicBezTo>
                  <a:cubicBezTo>
                    <a:pt x="162" y="25"/>
                    <a:pt x="160" y="25"/>
                    <a:pt x="158" y="26"/>
                  </a:cubicBezTo>
                  <a:cubicBezTo>
                    <a:pt x="158" y="23"/>
                    <a:pt x="157" y="21"/>
                    <a:pt x="156" y="19"/>
                  </a:cubicBezTo>
                  <a:cubicBezTo>
                    <a:pt x="156" y="14"/>
                    <a:pt x="158" y="10"/>
                    <a:pt x="157" y="4"/>
                  </a:cubicBezTo>
                  <a:cubicBezTo>
                    <a:pt x="156" y="4"/>
                    <a:pt x="156" y="3"/>
                    <a:pt x="155" y="3"/>
                  </a:cubicBezTo>
                  <a:cubicBezTo>
                    <a:pt x="155" y="2"/>
                    <a:pt x="155" y="1"/>
                    <a:pt x="155" y="0"/>
                  </a:cubicBezTo>
                  <a:close/>
                  <a:moveTo>
                    <a:pt x="202" y="0"/>
                  </a:moveTo>
                  <a:cubicBezTo>
                    <a:pt x="255" y="0"/>
                    <a:pt x="255" y="0"/>
                    <a:pt x="255" y="0"/>
                  </a:cubicBezTo>
                  <a:cubicBezTo>
                    <a:pt x="254" y="4"/>
                    <a:pt x="252" y="8"/>
                    <a:pt x="254" y="12"/>
                  </a:cubicBezTo>
                  <a:cubicBezTo>
                    <a:pt x="255" y="12"/>
                    <a:pt x="255" y="13"/>
                    <a:pt x="256" y="13"/>
                  </a:cubicBezTo>
                  <a:cubicBezTo>
                    <a:pt x="256" y="14"/>
                    <a:pt x="256" y="14"/>
                    <a:pt x="256" y="14"/>
                  </a:cubicBezTo>
                  <a:cubicBezTo>
                    <a:pt x="255" y="13"/>
                    <a:pt x="255" y="13"/>
                    <a:pt x="255" y="13"/>
                  </a:cubicBezTo>
                  <a:cubicBezTo>
                    <a:pt x="254" y="13"/>
                    <a:pt x="252" y="13"/>
                    <a:pt x="250" y="14"/>
                  </a:cubicBezTo>
                  <a:cubicBezTo>
                    <a:pt x="249" y="15"/>
                    <a:pt x="250" y="15"/>
                    <a:pt x="250" y="18"/>
                  </a:cubicBezTo>
                  <a:cubicBezTo>
                    <a:pt x="245" y="22"/>
                    <a:pt x="246" y="20"/>
                    <a:pt x="245" y="27"/>
                  </a:cubicBezTo>
                  <a:cubicBezTo>
                    <a:pt x="244" y="29"/>
                    <a:pt x="242" y="30"/>
                    <a:pt x="241" y="31"/>
                  </a:cubicBezTo>
                  <a:cubicBezTo>
                    <a:pt x="238" y="31"/>
                    <a:pt x="236" y="32"/>
                    <a:pt x="235" y="32"/>
                  </a:cubicBezTo>
                  <a:cubicBezTo>
                    <a:pt x="233" y="33"/>
                    <a:pt x="233" y="35"/>
                    <a:pt x="236" y="37"/>
                  </a:cubicBezTo>
                  <a:cubicBezTo>
                    <a:pt x="230" y="38"/>
                    <a:pt x="227" y="43"/>
                    <a:pt x="224" y="47"/>
                  </a:cubicBezTo>
                  <a:cubicBezTo>
                    <a:pt x="224" y="47"/>
                    <a:pt x="224" y="48"/>
                    <a:pt x="223" y="49"/>
                  </a:cubicBezTo>
                  <a:cubicBezTo>
                    <a:pt x="222" y="52"/>
                    <a:pt x="220" y="53"/>
                    <a:pt x="218" y="54"/>
                  </a:cubicBezTo>
                  <a:cubicBezTo>
                    <a:pt x="218" y="50"/>
                    <a:pt x="216" y="48"/>
                    <a:pt x="214" y="47"/>
                  </a:cubicBezTo>
                  <a:cubicBezTo>
                    <a:pt x="214" y="47"/>
                    <a:pt x="214" y="47"/>
                    <a:pt x="214" y="47"/>
                  </a:cubicBezTo>
                  <a:cubicBezTo>
                    <a:pt x="211" y="42"/>
                    <a:pt x="208" y="38"/>
                    <a:pt x="204" y="34"/>
                  </a:cubicBezTo>
                  <a:cubicBezTo>
                    <a:pt x="200" y="33"/>
                    <a:pt x="197" y="34"/>
                    <a:pt x="195" y="33"/>
                  </a:cubicBezTo>
                  <a:cubicBezTo>
                    <a:pt x="194" y="29"/>
                    <a:pt x="195" y="26"/>
                    <a:pt x="196" y="22"/>
                  </a:cubicBezTo>
                  <a:cubicBezTo>
                    <a:pt x="197" y="19"/>
                    <a:pt x="196" y="16"/>
                    <a:pt x="196" y="14"/>
                  </a:cubicBezTo>
                  <a:cubicBezTo>
                    <a:pt x="198" y="11"/>
                    <a:pt x="200" y="9"/>
                    <a:pt x="201" y="7"/>
                  </a:cubicBezTo>
                  <a:cubicBezTo>
                    <a:pt x="201" y="6"/>
                    <a:pt x="202" y="4"/>
                    <a:pt x="202" y="2"/>
                  </a:cubicBezTo>
                  <a:cubicBezTo>
                    <a:pt x="202" y="2"/>
                    <a:pt x="202" y="1"/>
                    <a:pt x="202" y="0"/>
                  </a:cubicBezTo>
                  <a:close/>
                  <a:moveTo>
                    <a:pt x="0" y="70"/>
                  </a:moveTo>
                  <a:cubicBezTo>
                    <a:pt x="0" y="55"/>
                    <a:pt x="0" y="55"/>
                    <a:pt x="0" y="55"/>
                  </a:cubicBezTo>
                  <a:cubicBezTo>
                    <a:pt x="2" y="56"/>
                    <a:pt x="4" y="56"/>
                    <a:pt x="6" y="57"/>
                  </a:cubicBezTo>
                  <a:cubicBezTo>
                    <a:pt x="7" y="57"/>
                    <a:pt x="8" y="58"/>
                    <a:pt x="10" y="59"/>
                  </a:cubicBezTo>
                  <a:cubicBezTo>
                    <a:pt x="11" y="59"/>
                    <a:pt x="13" y="59"/>
                    <a:pt x="14" y="59"/>
                  </a:cubicBezTo>
                  <a:cubicBezTo>
                    <a:pt x="14" y="61"/>
                    <a:pt x="15" y="62"/>
                    <a:pt x="15" y="63"/>
                  </a:cubicBezTo>
                  <a:cubicBezTo>
                    <a:pt x="14" y="64"/>
                    <a:pt x="14" y="65"/>
                    <a:pt x="13" y="66"/>
                  </a:cubicBezTo>
                  <a:cubicBezTo>
                    <a:pt x="11" y="68"/>
                    <a:pt x="9" y="69"/>
                    <a:pt x="7" y="69"/>
                  </a:cubicBezTo>
                  <a:cubicBezTo>
                    <a:pt x="4" y="69"/>
                    <a:pt x="2" y="70"/>
                    <a:pt x="0" y="70"/>
                  </a:cubicBezTo>
                  <a:close/>
                  <a:moveTo>
                    <a:pt x="0" y="53"/>
                  </a:moveTo>
                  <a:cubicBezTo>
                    <a:pt x="0" y="39"/>
                    <a:pt x="0" y="39"/>
                    <a:pt x="0" y="39"/>
                  </a:cubicBezTo>
                  <a:cubicBezTo>
                    <a:pt x="1" y="39"/>
                    <a:pt x="1" y="39"/>
                    <a:pt x="2" y="39"/>
                  </a:cubicBezTo>
                  <a:cubicBezTo>
                    <a:pt x="4" y="39"/>
                    <a:pt x="5" y="40"/>
                    <a:pt x="7" y="40"/>
                  </a:cubicBezTo>
                  <a:cubicBezTo>
                    <a:pt x="8" y="42"/>
                    <a:pt x="10" y="43"/>
                    <a:pt x="12" y="45"/>
                  </a:cubicBezTo>
                  <a:cubicBezTo>
                    <a:pt x="14" y="45"/>
                    <a:pt x="16" y="46"/>
                    <a:pt x="21" y="45"/>
                  </a:cubicBezTo>
                  <a:cubicBezTo>
                    <a:pt x="25" y="42"/>
                    <a:pt x="29" y="36"/>
                    <a:pt x="33" y="33"/>
                  </a:cubicBezTo>
                  <a:cubicBezTo>
                    <a:pt x="33" y="32"/>
                    <a:pt x="33" y="31"/>
                    <a:pt x="33" y="29"/>
                  </a:cubicBezTo>
                  <a:cubicBezTo>
                    <a:pt x="34" y="29"/>
                    <a:pt x="35" y="29"/>
                    <a:pt x="37" y="29"/>
                  </a:cubicBezTo>
                  <a:cubicBezTo>
                    <a:pt x="37" y="30"/>
                    <a:pt x="38" y="30"/>
                    <a:pt x="38" y="31"/>
                  </a:cubicBezTo>
                  <a:cubicBezTo>
                    <a:pt x="40" y="32"/>
                    <a:pt x="44" y="34"/>
                    <a:pt x="48" y="36"/>
                  </a:cubicBezTo>
                  <a:cubicBezTo>
                    <a:pt x="49" y="36"/>
                    <a:pt x="50" y="36"/>
                    <a:pt x="51" y="36"/>
                  </a:cubicBezTo>
                  <a:cubicBezTo>
                    <a:pt x="53" y="35"/>
                    <a:pt x="55" y="34"/>
                    <a:pt x="58" y="33"/>
                  </a:cubicBezTo>
                  <a:cubicBezTo>
                    <a:pt x="61" y="30"/>
                    <a:pt x="63" y="29"/>
                    <a:pt x="68" y="26"/>
                  </a:cubicBezTo>
                  <a:cubicBezTo>
                    <a:pt x="68" y="25"/>
                    <a:pt x="69" y="25"/>
                    <a:pt x="70" y="24"/>
                  </a:cubicBezTo>
                  <a:cubicBezTo>
                    <a:pt x="73" y="20"/>
                    <a:pt x="75" y="19"/>
                    <a:pt x="80" y="18"/>
                  </a:cubicBezTo>
                  <a:cubicBezTo>
                    <a:pt x="82" y="18"/>
                    <a:pt x="84" y="18"/>
                    <a:pt x="87" y="18"/>
                  </a:cubicBezTo>
                  <a:cubicBezTo>
                    <a:pt x="93" y="15"/>
                    <a:pt x="94" y="12"/>
                    <a:pt x="101" y="12"/>
                  </a:cubicBezTo>
                  <a:cubicBezTo>
                    <a:pt x="102" y="14"/>
                    <a:pt x="103" y="16"/>
                    <a:pt x="105" y="18"/>
                  </a:cubicBezTo>
                  <a:cubicBezTo>
                    <a:pt x="106" y="19"/>
                    <a:pt x="107" y="20"/>
                    <a:pt x="108" y="21"/>
                  </a:cubicBezTo>
                  <a:cubicBezTo>
                    <a:pt x="106" y="24"/>
                    <a:pt x="104" y="27"/>
                    <a:pt x="102" y="32"/>
                  </a:cubicBezTo>
                  <a:cubicBezTo>
                    <a:pt x="102" y="33"/>
                    <a:pt x="102" y="35"/>
                    <a:pt x="102" y="36"/>
                  </a:cubicBezTo>
                  <a:cubicBezTo>
                    <a:pt x="103" y="37"/>
                    <a:pt x="105" y="37"/>
                    <a:pt x="108" y="37"/>
                  </a:cubicBezTo>
                  <a:cubicBezTo>
                    <a:pt x="108" y="39"/>
                    <a:pt x="109" y="40"/>
                    <a:pt x="109" y="42"/>
                  </a:cubicBezTo>
                  <a:cubicBezTo>
                    <a:pt x="110" y="43"/>
                    <a:pt x="110" y="43"/>
                    <a:pt x="111" y="44"/>
                  </a:cubicBezTo>
                  <a:cubicBezTo>
                    <a:pt x="113" y="44"/>
                    <a:pt x="116" y="43"/>
                    <a:pt x="119" y="43"/>
                  </a:cubicBezTo>
                  <a:cubicBezTo>
                    <a:pt x="121" y="45"/>
                    <a:pt x="121" y="49"/>
                    <a:pt x="121" y="54"/>
                  </a:cubicBezTo>
                  <a:cubicBezTo>
                    <a:pt x="121" y="55"/>
                    <a:pt x="120" y="56"/>
                    <a:pt x="118" y="57"/>
                  </a:cubicBezTo>
                  <a:cubicBezTo>
                    <a:pt x="118" y="58"/>
                    <a:pt x="116" y="58"/>
                    <a:pt x="115" y="58"/>
                  </a:cubicBezTo>
                  <a:cubicBezTo>
                    <a:pt x="115" y="61"/>
                    <a:pt x="115" y="64"/>
                    <a:pt x="114" y="66"/>
                  </a:cubicBezTo>
                  <a:cubicBezTo>
                    <a:pt x="114" y="68"/>
                    <a:pt x="113" y="69"/>
                    <a:pt x="112" y="71"/>
                  </a:cubicBezTo>
                  <a:cubicBezTo>
                    <a:pt x="111" y="71"/>
                    <a:pt x="109" y="72"/>
                    <a:pt x="109" y="74"/>
                  </a:cubicBezTo>
                  <a:cubicBezTo>
                    <a:pt x="105" y="74"/>
                    <a:pt x="102" y="83"/>
                    <a:pt x="99" y="85"/>
                  </a:cubicBezTo>
                  <a:cubicBezTo>
                    <a:pt x="99" y="86"/>
                    <a:pt x="96" y="87"/>
                    <a:pt x="96" y="87"/>
                  </a:cubicBezTo>
                  <a:cubicBezTo>
                    <a:pt x="94" y="89"/>
                    <a:pt x="91" y="91"/>
                    <a:pt x="90" y="92"/>
                  </a:cubicBezTo>
                  <a:cubicBezTo>
                    <a:pt x="90" y="93"/>
                    <a:pt x="90" y="93"/>
                    <a:pt x="90" y="93"/>
                  </a:cubicBezTo>
                  <a:cubicBezTo>
                    <a:pt x="89" y="93"/>
                    <a:pt x="89" y="93"/>
                    <a:pt x="89" y="93"/>
                  </a:cubicBezTo>
                  <a:cubicBezTo>
                    <a:pt x="89" y="94"/>
                    <a:pt x="89" y="94"/>
                    <a:pt x="89" y="94"/>
                  </a:cubicBezTo>
                  <a:cubicBezTo>
                    <a:pt x="87" y="94"/>
                    <a:pt x="85" y="97"/>
                    <a:pt x="84" y="99"/>
                  </a:cubicBezTo>
                  <a:cubicBezTo>
                    <a:pt x="83" y="101"/>
                    <a:pt x="82" y="103"/>
                    <a:pt x="81" y="105"/>
                  </a:cubicBezTo>
                  <a:cubicBezTo>
                    <a:pt x="77" y="106"/>
                    <a:pt x="75" y="107"/>
                    <a:pt x="73" y="109"/>
                  </a:cubicBezTo>
                  <a:cubicBezTo>
                    <a:pt x="71" y="109"/>
                    <a:pt x="71" y="109"/>
                    <a:pt x="70" y="109"/>
                  </a:cubicBezTo>
                  <a:cubicBezTo>
                    <a:pt x="70" y="108"/>
                    <a:pt x="70" y="107"/>
                    <a:pt x="70" y="106"/>
                  </a:cubicBezTo>
                  <a:cubicBezTo>
                    <a:pt x="69" y="106"/>
                    <a:pt x="69" y="105"/>
                    <a:pt x="68" y="105"/>
                  </a:cubicBezTo>
                  <a:cubicBezTo>
                    <a:pt x="66" y="105"/>
                    <a:pt x="66" y="104"/>
                    <a:pt x="65" y="104"/>
                  </a:cubicBezTo>
                  <a:cubicBezTo>
                    <a:pt x="64" y="100"/>
                    <a:pt x="62" y="100"/>
                    <a:pt x="60" y="101"/>
                  </a:cubicBezTo>
                  <a:cubicBezTo>
                    <a:pt x="59" y="103"/>
                    <a:pt x="59" y="104"/>
                    <a:pt x="59" y="105"/>
                  </a:cubicBezTo>
                  <a:cubicBezTo>
                    <a:pt x="55" y="106"/>
                    <a:pt x="51" y="106"/>
                    <a:pt x="47" y="106"/>
                  </a:cubicBezTo>
                  <a:cubicBezTo>
                    <a:pt x="45" y="106"/>
                    <a:pt x="42" y="105"/>
                    <a:pt x="39" y="105"/>
                  </a:cubicBezTo>
                  <a:cubicBezTo>
                    <a:pt x="37" y="104"/>
                    <a:pt x="36" y="104"/>
                    <a:pt x="34" y="104"/>
                  </a:cubicBezTo>
                  <a:cubicBezTo>
                    <a:pt x="32" y="102"/>
                    <a:pt x="31" y="101"/>
                    <a:pt x="29" y="99"/>
                  </a:cubicBezTo>
                  <a:cubicBezTo>
                    <a:pt x="29" y="97"/>
                    <a:pt x="28" y="96"/>
                    <a:pt x="27" y="95"/>
                  </a:cubicBezTo>
                  <a:cubicBezTo>
                    <a:pt x="27" y="95"/>
                    <a:pt x="27" y="95"/>
                    <a:pt x="27" y="95"/>
                  </a:cubicBezTo>
                  <a:cubicBezTo>
                    <a:pt x="25" y="91"/>
                    <a:pt x="27" y="90"/>
                    <a:pt x="28" y="87"/>
                  </a:cubicBezTo>
                  <a:cubicBezTo>
                    <a:pt x="28" y="86"/>
                    <a:pt x="28" y="84"/>
                    <a:pt x="28" y="83"/>
                  </a:cubicBezTo>
                  <a:cubicBezTo>
                    <a:pt x="27" y="82"/>
                    <a:pt x="25" y="81"/>
                    <a:pt x="24" y="80"/>
                  </a:cubicBezTo>
                  <a:cubicBezTo>
                    <a:pt x="24" y="79"/>
                    <a:pt x="24" y="79"/>
                    <a:pt x="24" y="79"/>
                  </a:cubicBezTo>
                  <a:cubicBezTo>
                    <a:pt x="17" y="79"/>
                    <a:pt x="13" y="79"/>
                    <a:pt x="9" y="78"/>
                  </a:cubicBezTo>
                  <a:cubicBezTo>
                    <a:pt x="8" y="78"/>
                    <a:pt x="7" y="77"/>
                    <a:pt x="5" y="77"/>
                  </a:cubicBezTo>
                  <a:cubicBezTo>
                    <a:pt x="5" y="74"/>
                    <a:pt x="4" y="73"/>
                    <a:pt x="4" y="71"/>
                  </a:cubicBezTo>
                  <a:cubicBezTo>
                    <a:pt x="5" y="71"/>
                    <a:pt x="7" y="71"/>
                    <a:pt x="9" y="71"/>
                  </a:cubicBezTo>
                  <a:cubicBezTo>
                    <a:pt x="11" y="71"/>
                    <a:pt x="13" y="68"/>
                    <a:pt x="15" y="67"/>
                  </a:cubicBezTo>
                  <a:cubicBezTo>
                    <a:pt x="17" y="63"/>
                    <a:pt x="17" y="60"/>
                    <a:pt x="15" y="58"/>
                  </a:cubicBezTo>
                  <a:cubicBezTo>
                    <a:pt x="14" y="58"/>
                    <a:pt x="12" y="58"/>
                    <a:pt x="11" y="58"/>
                  </a:cubicBezTo>
                  <a:cubicBezTo>
                    <a:pt x="7" y="55"/>
                    <a:pt x="4" y="54"/>
                    <a:pt x="0" y="53"/>
                  </a:cubicBezTo>
                  <a:close/>
                  <a:moveTo>
                    <a:pt x="89" y="131"/>
                  </a:moveTo>
                  <a:cubicBezTo>
                    <a:pt x="85" y="128"/>
                    <a:pt x="85" y="126"/>
                    <a:pt x="84" y="124"/>
                  </a:cubicBezTo>
                  <a:cubicBezTo>
                    <a:pt x="83" y="120"/>
                    <a:pt x="81" y="118"/>
                    <a:pt x="80" y="116"/>
                  </a:cubicBezTo>
                  <a:cubicBezTo>
                    <a:pt x="80" y="111"/>
                    <a:pt x="80" y="112"/>
                    <a:pt x="83" y="109"/>
                  </a:cubicBezTo>
                  <a:cubicBezTo>
                    <a:pt x="84" y="101"/>
                    <a:pt x="84" y="100"/>
                    <a:pt x="91" y="94"/>
                  </a:cubicBezTo>
                  <a:cubicBezTo>
                    <a:pt x="95" y="91"/>
                    <a:pt x="98" y="88"/>
                    <a:pt x="102" y="85"/>
                  </a:cubicBezTo>
                  <a:cubicBezTo>
                    <a:pt x="105" y="81"/>
                    <a:pt x="108" y="78"/>
                    <a:pt x="112" y="73"/>
                  </a:cubicBezTo>
                  <a:cubicBezTo>
                    <a:pt x="115" y="71"/>
                    <a:pt x="115" y="69"/>
                    <a:pt x="116" y="66"/>
                  </a:cubicBezTo>
                  <a:cubicBezTo>
                    <a:pt x="116" y="58"/>
                    <a:pt x="119" y="60"/>
                    <a:pt x="123" y="55"/>
                  </a:cubicBezTo>
                  <a:cubicBezTo>
                    <a:pt x="123" y="52"/>
                    <a:pt x="123" y="47"/>
                    <a:pt x="123" y="44"/>
                  </a:cubicBezTo>
                  <a:cubicBezTo>
                    <a:pt x="125" y="42"/>
                    <a:pt x="125" y="39"/>
                    <a:pt x="126" y="37"/>
                  </a:cubicBezTo>
                  <a:cubicBezTo>
                    <a:pt x="126" y="35"/>
                    <a:pt x="127" y="34"/>
                    <a:pt x="128" y="33"/>
                  </a:cubicBezTo>
                  <a:cubicBezTo>
                    <a:pt x="129" y="33"/>
                    <a:pt x="130" y="33"/>
                    <a:pt x="131" y="33"/>
                  </a:cubicBezTo>
                  <a:cubicBezTo>
                    <a:pt x="133" y="34"/>
                    <a:pt x="135" y="36"/>
                    <a:pt x="137" y="38"/>
                  </a:cubicBezTo>
                  <a:cubicBezTo>
                    <a:pt x="138" y="38"/>
                    <a:pt x="139" y="38"/>
                    <a:pt x="140" y="38"/>
                  </a:cubicBezTo>
                  <a:cubicBezTo>
                    <a:pt x="143" y="36"/>
                    <a:pt x="143" y="33"/>
                    <a:pt x="143" y="32"/>
                  </a:cubicBezTo>
                  <a:cubicBezTo>
                    <a:pt x="142" y="31"/>
                    <a:pt x="139" y="29"/>
                    <a:pt x="138" y="27"/>
                  </a:cubicBezTo>
                  <a:cubicBezTo>
                    <a:pt x="139" y="27"/>
                    <a:pt x="139" y="27"/>
                    <a:pt x="139" y="27"/>
                  </a:cubicBezTo>
                  <a:cubicBezTo>
                    <a:pt x="146" y="27"/>
                    <a:pt x="151" y="27"/>
                    <a:pt x="156" y="27"/>
                  </a:cubicBezTo>
                  <a:cubicBezTo>
                    <a:pt x="158" y="29"/>
                    <a:pt x="164" y="29"/>
                    <a:pt x="168" y="25"/>
                  </a:cubicBezTo>
                  <a:cubicBezTo>
                    <a:pt x="169" y="25"/>
                    <a:pt x="169" y="25"/>
                    <a:pt x="170" y="25"/>
                  </a:cubicBezTo>
                  <a:cubicBezTo>
                    <a:pt x="170" y="27"/>
                    <a:pt x="170" y="29"/>
                    <a:pt x="170" y="30"/>
                  </a:cubicBezTo>
                  <a:cubicBezTo>
                    <a:pt x="168" y="32"/>
                    <a:pt x="164" y="35"/>
                    <a:pt x="162" y="38"/>
                  </a:cubicBezTo>
                  <a:cubicBezTo>
                    <a:pt x="162" y="42"/>
                    <a:pt x="163" y="43"/>
                    <a:pt x="171" y="43"/>
                  </a:cubicBezTo>
                  <a:cubicBezTo>
                    <a:pt x="174" y="41"/>
                    <a:pt x="177" y="40"/>
                    <a:pt x="181" y="39"/>
                  </a:cubicBezTo>
                  <a:cubicBezTo>
                    <a:pt x="182" y="39"/>
                    <a:pt x="183" y="39"/>
                    <a:pt x="184" y="39"/>
                  </a:cubicBezTo>
                  <a:cubicBezTo>
                    <a:pt x="184" y="39"/>
                    <a:pt x="185" y="40"/>
                    <a:pt x="186" y="40"/>
                  </a:cubicBezTo>
                  <a:cubicBezTo>
                    <a:pt x="192" y="40"/>
                    <a:pt x="195" y="33"/>
                    <a:pt x="203" y="36"/>
                  </a:cubicBezTo>
                  <a:cubicBezTo>
                    <a:pt x="205" y="38"/>
                    <a:pt x="206" y="40"/>
                    <a:pt x="208" y="42"/>
                  </a:cubicBezTo>
                  <a:cubicBezTo>
                    <a:pt x="210" y="45"/>
                    <a:pt x="213" y="48"/>
                    <a:pt x="216" y="53"/>
                  </a:cubicBezTo>
                  <a:cubicBezTo>
                    <a:pt x="216" y="54"/>
                    <a:pt x="216" y="54"/>
                    <a:pt x="216" y="55"/>
                  </a:cubicBezTo>
                  <a:cubicBezTo>
                    <a:pt x="212" y="55"/>
                    <a:pt x="212" y="56"/>
                    <a:pt x="210" y="57"/>
                  </a:cubicBezTo>
                  <a:cubicBezTo>
                    <a:pt x="208" y="59"/>
                    <a:pt x="203" y="60"/>
                    <a:pt x="206" y="65"/>
                  </a:cubicBezTo>
                  <a:cubicBezTo>
                    <a:pt x="206" y="65"/>
                    <a:pt x="206" y="65"/>
                    <a:pt x="206" y="66"/>
                  </a:cubicBezTo>
                  <a:cubicBezTo>
                    <a:pt x="201" y="68"/>
                    <a:pt x="195" y="72"/>
                    <a:pt x="189" y="76"/>
                  </a:cubicBezTo>
                  <a:cubicBezTo>
                    <a:pt x="189" y="76"/>
                    <a:pt x="188" y="77"/>
                    <a:pt x="187" y="78"/>
                  </a:cubicBezTo>
                  <a:cubicBezTo>
                    <a:pt x="185" y="78"/>
                    <a:pt x="184" y="77"/>
                    <a:pt x="184" y="77"/>
                  </a:cubicBezTo>
                  <a:cubicBezTo>
                    <a:pt x="183" y="77"/>
                    <a:pt x="182" y="77"/>
                    <a:pt x="181" y="77"/>
                  </a:cubicBezTo>
                  <a:cubicBezTo>
                    <a:pt x="180" y="77"/>
                    <a:pt x="179" y="78"/>
                    <a:pt x="179" y="79"/>
                  </a:cubicBezTo>
                  <a:cubicBezTo>
                    <a:pt x="178" y="79"/>
                    <a:pt x="177" y="79"/>
                    <a:pt x="177" y="79"/>
                  </a:cubicBezTo>
                  <a:cubicBezTo>
                    <a:pt x="174" y="76"/>
                    <a:pt x="173" y="77"/>
                    <a:pt x="171" y="77"/>
                  </a:cubicBezTo>
                  <a:cubicBezTo>
                    <a:pt x="171" y="79"/>
                    <a:pt x="171" y="80"/>
                    <a:pt x="171" y="82"/>
                  </a:cubicBezTo>
                  <a:cubicBezTo>
                    <a:pt x="169" y="84"/>
                    <a:pt x="167" y="81"/>
                    <a:pt x="165" y="86"/>
                  </a:cubicBezTo>
                  <a:cubicBezTo>
                    <a:pt x="161" y="86"/>
                    <a:pt x="162" y="85"/>
                    <a:pt x="161" y="83"/>
                  </a:cubicBezTo>
                  <a:cubicBezTo>
                    <a:pt x="160" y="83"/>
                    <a:pt x="160" y="83"/>
                    <a:pt x="160" y="83"/>
                  </a:cubicBezTo>
                  <a:cubicBezTo>
                    <a:pt x="158" y="81"/>
                    <a:pt x="157" y="80"/>
                    <a:pt x="155" y="79"/>
                  </a:cubicBezTo>
                  <a:cubicBezTo>
                    <a:pt x="155" y="79"/>
                    <a:pt x="154" y="79"/>
                    <a:pt x="153" y="79"/>
                  </a:cubicBezTo>
                  <a:cubicBezTo>
                    <a:pt x="152" y="81"/>
                    <a:pt x="152" y="81"/>
                    <a:pt x="151" y="83"/>
                  </a:cubicBezTo>
                  <a:cubicBezTo>
                    <a:pt x="150" y="85"/>
                    <a:pt x="148" y="87"/>
                    <a:pt x="147" y="89"/>
                  </a:cubicBezTo>
                  <a:cubicBezTo>
                    <a:pt x="143" y="91"/>
                    <a:pt x="143" y="91"/>
                    <a:pt x="140" y="94"/>
                  </a:cubicBezTo>
                  <a:cubicBezTo>
                    <a:pt x="139" y="94"/>
                    <a:pt x="138" y="95"/>
                    <a:pt x="136" y="95"/>
                  </a:cubicBezTo>
                  <a:cubicBezTo>
                    <a:pt x="135" y="96"/>
                    <a:pt x="134" y="97"/>
                    <a:pt x="133" y="99"/>
                  </a:cubicBezTo>
                  <a:cubicBezTo>
                    <a:pt x="128" y="99"/>
                    <a:pt x="127" y="99"/>
                    <a:pt x="125" y="101"/>
                  </a:cubicBezTo>
                  <a:cubicBezTo>
                    <a:pt x="125" y="101"/>
                    <a:pt x="125" y="102"/>
                    <a:pt x="124" y="103"/>
                  </a:cubicBezTo>
                  <a:cubicBezTo>
                    <a:pt x="124" y="103"/>
                    <a:pt x="123" y="103"/>
                    <a:pt x="122" y="103"/>
                  </a:cubicBezTo>
                  <a:cubicBezTo>
                    <a:pt x="118" y="101"/>
                    <a:pt x="118" y="102"/>
                    <a:pt x="114" y="103"/>
                  </a:cubicBezTo>
                  <a:cubicBezTo>
                    <a:pt x="110" y="104"/>
                    <a:pt x="107" y="105"/>
                    <a:pt x="104" y="106"/>
                  </a:cubicBezTo>
                  <a:cubicBezTo>
                    <a:pt x="99" y="107"/>
                    <a:pt x="97" y="107"/>
                    <a:pt x="94" y="110"/>
                  </a:cubicBezTo>
                  <a:cubicBezTo>
                    <a:pt x="94" y="112"/>
                    <a:pt x="93" y="113"/>
                    <a:pt x="93" y="114"/>
                  </a:cubicBezTo>
                  <a:cubicBezTo>
                    <a:pt x="89" y="116"/>
                    <a:pt x="88" y="116"/>
                    <a:pt x="88" y="120"/>
                  </a:cubicBezTo>
                  <a:cubicBezTo>
                    <a:pt x="90" y="122"/>
                    <a:pt x="95" y="125"/>
                    <a:pt x="95" y="129"/>
                  </a:cubicBezTo>
                  <a:cubicBezTo>
                    <a:pt x="93" y="130"/>
                    <a:pt x="90" y="131"/>
                    <a:pt x="89" y="131"/>
                  </a:cubicBezTo>
                  <a:close/>
                  <a:moveTo>
                    <a:pt x="283" y="82"/>
                  </a:moveTo>
                  <a:cubicBezTo>
                    <a:pt x="281" y="79"/>
                    <a:pt x="280" y="77"/>
                    <a:pt x="278" y="74"/>
                  </a:cubicBezTo>
                  <a:cubicBezTo>
                    <a:pt x="277" y="73"/>
                    <a:pt x="276" y="73"/>
                    <a:pt x="275" y="73"/>
                  </a:cubicBezTo>
                  <a:cubicBezTo>
                    <a:pt x="274" y="69"/>
                    <a:pt x="272" y="66"/>
                    <a:pt x="271" y="65"/>
                  </a:cubicBezTo>
                  <a:cubicBezTo>
                    <a:pt x="270" y="64"/>
                    <a:pt x="270" y="63"/>
                    <a:pt x="270" y="61"/>
                  </a:cubicBezTo>
                  <a:cubicBezTo>
                    <a:pt x="271" y="58"/>
                    <a:pt x="272" y="55"/>
                    <a:pt x="272" y="52"/>
                  </a:cubicBezTo>
                  <a:cubicBezTo>
                    <a:pt x="270" y="44"/>
                    <a:pt x="273" y="43"/>
                    <a:pt x="276" y="39"/>
                  </a:cubicBezTo>
                  <a:cubicBezTo>
                    <a:pt x="276" y="37"/>
                    <a:pt x="276" y="35"/>
                    <a:pt x="277" y="33"/>
                  </a:cubicBezTo>
                  <a:cubicBezTo>
                    <a:pt x="279" y="26"/>
                    <a:pt x="280" y="23"/>
                    <a:pt x="284" y="19"/>
                  </a:cubicBezTo>
                  <a:cubicBezTo>
                    <a:pt x="286" y="17"/>
                    <a:pt x="288" y="16"/>
                    <a:pt x="291" y="14"/>
                  </a:cubicBezTo>
                  <a:cubicBezTo>
                    <a:pt x="293" y="14"/>
                    <a:pt x="294" y="14"/>
                    <a:pt x="296" y="14"/>
                  </a:cubicBezTo>
                  <a:cubicBezTo>
                    <a:pt x="296" y="15"/>
                    <a:pt x="298" y="19"/>
                    <a:pt x="297" y="21"/>
                  </a:cubicBezTo>
                  <a:cubicBezTo>
                    <a:pt x="294" y="26"/>
                    <a:pt x="296" y="36"/>
                    <a:pt x="296" y="44"/>
                  </a:cubicBezTo>
                  <a:cubicBezTo>
                    <a:pt x="294" y="49"/>
                    <a:pt x="291" y="56"/>
                    <a:pt x="287" y="61"/>
                  </a:cubicBezTo>
                  <a:cubicBezTo>
                    <a:pt x="287" y="62"/>
                    <a:pt x="287" y="63"/>
                    <a:pt x="286" y="64"/>
                  </a:cubicBezTo>
                  <a:cubicBezTo>
                    <a:pt x="286" y="69"/>
                    <a:pt x="285" y="76"/>
                    <a:pt x="285" y="81"/>
                  </a:cubicBezTo>
                  <a:cubicBezTo>
                    <a:pt x="284" y="81"/>
                    <a:pt x="283" y="82"/>
                    <a:pt x="283" y="82"/>
                  </a:cubicBezTo>
                  <a:close/>
                </a:path>
              </a:pathLst>
            </a:custGeom>
            <a:solidFill>
              <a:schemeClr val="bg1">
                <a:lumMod val="75000"/>
              </a:schemeClr>
            </a:solidFill>
            <a:ln w="12700">
              <a:solidFill>
                <a:schemeClr val="bg1"/>
              </a:solidFill>
              <a:miter lim="800000"/>
              <a:headEnd/>
              <a:tailEnd/>
            </a:ln>
          </p:spPr>
          <p:txBody>
            <a:bodyPr wrap="square" lIns="91440" tIns="45720" rIns="91440" bIns="4572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endParaRPr lang="zh-CN" altLang="en-US" sz="1800" b="0" i="0" u="none" strike="noStrike" baseline="0">
                <a:solidFill>
                  <a:srgbClr val="000000"/>
                </a:solidFill>
                <a:latin typeface="宋体"/>
                <a:ea typeface="宋体"/>
              </a:endParaRPr>
            </a:p>
            <a:p>
              <a:pPr algn="l" rtl="0">
                <a:defRPr sz="1000"/>
              </a:pPr>
              <a:endParaRPr lang="zh-CN" altLang="en-US" sz="1800" b="0" i="0" u="none" strike="noStrike" baseline="0">
                <a:solidFill>
                  <a:srgbClr val="000000"/>
                </a:solidFill>
                <a:latin typeface="宋体"/>
                <a:ea typeface="宋体"/>
              </a:endParaRPr>
            </a:p>
          </p:txBody>
        </p:sp>
        <p:sp>
          <p:nvSpPr>
            <p:cNvPr id="44" name="Freeform 72"/>
            <p:cNvSpPr>
              <a:spLocks/>
            </p:cNvSpPr>
            <p:nvPr/>
          </p:nvSpPr>
          <p:spPr bwMode="auto">
            <a:xfrm>
              <a:off x="4352925" y="3043237"/>
              <a:ext cx="514350" cy="819150"/>
            </a:xfrm>
            <a:custGeom>
              <a:avLst/>
              <a:gdLst>
                <a:gd name="T0" fmla="*/ 2147483647 w 273"/>
                <a:gd name="T1" fmla="*/ 2147483647 h 447"/>
                <a:gd name="T2" fmla="*/ 2147483647 w 273"/>
                <a:gd name="T3" fmla="*/ 2147483647 h 447"/>
                <a:gd name="T4" fmla="*/ 2147483647 w 273"/>
                <a:gd name="T5" fmla="*/ 2147483647 h 447"/>
                <a:gd name="T6" fmla="*/ 2147483647 w 273"/>
                <a:gd name="T7" fmla="*/ 2147483647 h 447"/>
                <a:gd name="T8" fmla="*/ 2147483647 w 273"/>
                <a:gd name="T9" fmla="*/ 0 h 447"/>
                <a:gd name="T10" fmla="*/ 0 60000 65536"/>
                <a:gd name="T11" fmla="*/ 0 60000 65536"/>
                <a:gd name="T12" fmla="*/ 0 60000 65536"/>
                <a:gd name="T13" fmla="*/ 0 60000 65536"/>
                <a:gd name="T14" fmla="*/ 0 60000 65536"/>
                <a:gd name="T15" fmla="*/ 0 w 273"/>
                <a:gd name="T16" fmla="*/ 0 h 447"/>
                <a:gd name="T17" fmla="*/ 273 w 273"/>
                <a:gd name="T18" fmla="*/ 447 h 447"/>
              </a:gdLst>
              <a:ahLst/>
              <a:cxnLst>
                <a:cxn ang="T10">
                  <a:pos x="T0" y="T1"/>
                </a:cxn>
                <a:cxn ang="T11">
                  <a:pos x="T2" y="T3"/>
                </a:cxn>
                <a:cxn ang="T12">
                  <a:pos x="T4" y="T5"/>
                </a:cxn>
                <a:cxn ang="T13">
                  <a:pos x="T6" y="T7"/>
                </a:cxn>
                <a:cxn ang="T14">
                  <a:pos x="T8" y="T9"/>
                </a:cxn>
              </a:cxnLst>
              <a:rect l="T15" t="T16" r="T17" b="T18"/>
              <a:pathLst>
                <a:path w="273" h="447">
                  <a:moveTo>
                    <a:pt x="25" y="168"/>
                  </a:moveTo>
                  <a:cubicBezTo>
                    <a:pt x="85" y="287"/>
                    <a:pt x="11" y="300"/>
                    <a:pt x="5" y="359"/>
                  </a:cubicBezTo>
                  <a:cubicBezTo>
                    <a:pt x="0" y="380"/>
                    <a:pt x="15" y="447"/>
                    <a:pt x="110" y="415"/>
                  </a:cubicBezTo>
                  <a:cubicBezTo>
                    <a:pt x="237" y="320"/>
                    <a:pt x="208" y="234"/>
                    <a:pt x="218" y="147"/>
                  </a:cubicBezTo>
                  <a:cubicBezTo>
                    <a:pt x="233" y="68"/>
                    <a:pt x="273" y="78"/>
                    <a:pt x="262" y="0"/>
                  </a:cubicBezTo>
                </a:path>
              </a:pathLst>
            </a:custGeom>
            <a:noFill/>
            <a:ln w="12700">
              <a:solidFill>
                <a:schemeClr val="bg1">
                  <a:lumMod val="85000"/>
                </a:schemeClr>
              </a:solidFill>
              <a:miter lim="800000"/>
              <a:headEnd/>
              <a:tailEnd/>
            </a:ln>
            <a:extLst>
              <a:ext uri="{909E8E84-426E-40DD-AFC4-6F175D3DCCD1}">
                <a14:hiddenFill xmlns:a14="http://schemas.microsoft.com/office/drawing/2010/main">
                  <a:solidFill>
                    <a:srgbClr xmlns:mc="http://schemas.openxmlformats.org/markup-compatibility/2006" val="99CCFF" mc:Ignorable="a14" a14:legacySpreadsheetColorIndex="44"/>
                  </a:solidFill>
                </a14:hiddenFill>
              </a:ext>
            </a:extLst>
          </p:spPr>
          <p:txBody>
            <a:bodyPr wrap="square" lIns="91440" tIns="45720" rIns="91440" bIns="4572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lnSpc>
                  <a:spcPts val="2200"/>
                </a:lnSpc>
                <a:defRPr sz="1000"/>
              </a:pPr>
              <a:endParaRPr lang="zh-CN" altLang="en-US" sz="1800" b="0" i="0" u="none" strike="noStrike" baseline="0">
                <a:solidFill>
                  <a:srgbClr val="000000"/>
                </a:solidFill>
                <a:latin typeface="宋体"/>
                <a:ea typeface="宋体"/>
              </a:endParaRPr>
            </a:p>
            <a:p>
              <a:pPr algn="l" rtl="0">
                <a:lnSpc>
                  <a:spcPts val="2200"/>
                </a:lnSpc>
                <a:defRPr sz="1000"/>
              </a:pPr>
              <a:endParaRPr lang="zh-CN" altLang="en-US" sz="1800" b="0" i="0" u="none" strike="noStrike" baseline="0">
                <a:solidFill>
                  <a:srgbClr val="000000"/>
                </a:solidFill>
                <a:latin typeface="宋体"/>
                <a:ea typeface="宋体"/>
              </a:endParaRPr>
            </a:p>
          </p:txBody>
        </p:sp>
        <p:sp>
          <p:nvSpPr>
            <p:cNvPr id="45" name="Freeform 70"/>
            <p:cNvSpPr>
              <a:spLocks/>
            </p:cNvSpPr>
            <p:nvPr/>
          </p:nvSpPr>
          <p:spPr bwMode="auto">
            <a:xfrm>
              <a:off x="4267200" y="2995612"/>
              <a:ext cx="609600" cy="847725"/>
            </a:xfrm>
            <a:custGeom>
              <a:avLst/>
              <a:gdLst>
                <a:gd name="T0" fmla="*/ 0 w 544"/>
                <a:gd name="T1" fmla="*/ 0 h 759"/>
                <a:gd name="T2" fmla="*/ 2147483647 w 544"/>
                <a:gd name="T3" fmla="*/ 0 h 759"/>
                <a:gd name="T4" fmla="*/ 2147483647 w 544"/>
                <a:gd name="T5" fmla="*/ 2147483647 h 759"/>
                <a:gd name="T6" fmla="*/ 0 w 544"/>
                <a:gd name="T7" fmla="*/ 2147483647 h 759"/>
                <a:gd name="T8" fmla="*/ 0 w 544"/>
                <a:gd name="T9" fmla="*/ 0 h 759"/>
                <a:gd name="T10" fmla="*/ 0 w 544"/>
                <a:gd name="T11" fmla="*/ 0 h 759"/>
                <a:gd name="T12" fmla="*/ 0 60000 65536"/>
                <a:gd name="T13" fmla="*/ 0 60000 65536"/>
                <a:gd name="T14" fmla="*/ 0 60000 65536"/>
                <a:gd name="T15" fmla="*/ 0 60000 65536"/>
                <a:gd name="T16" fmla="*/ 0 60000 65536"/>
                <a:gd name="T17" fmla="*/ 0 60000 65536"/>
                <a:gd name="T18" fmla="*/ 0 w 544"/>
                <a:gd name="T19" fmla="*/ 0 h 759"/>
                <a:gd name="T20" fmla="*/ 544 w 544"/>
                <a:gd name="T21" fmla="*/ 759 h 759"/>
              </a:gdLst>
              <a:ahLst/>
              <a:cxnLst>
                <a:cxn ang="T12">
                  <a:pos x="T0" y="T1"/>
                </a:cxn>
                <a:cxn ang="T13">
                  <a:pos x="T2" y="T3"/>
                </a:cxn>
                <a:cxn ang="T14">
                  <a:pos x="T4" y="T5"/>
                </a:cxn>
                <a:cxn ang="T15">
                  <a:pos x="T6" y="T7"/>
                </a:cxn>
                <a:cxn ang="T16">
                  <a:pos x="T8" y="T9"/>
                </a:cxn>
                <a:cxn ang="T17">
                  <a:pos x="T10" y="T11"/>
                </a:cxn>
              </a:cxnLst>
              <a:rect l="T18" t="T19" r="T20" b="T21"/>
              <a:pathLst>
                <a:path w="544" h="759">
                  <a:moveTo>
                    <a:pt x="0" y="0"/>
                  </a:moveTo>
                  <a:lnTo>
                    <a:pt x="544" y="0"/>
                  </a:lnTo>
                  <a:lnTo>
                    <a:pt x="544" y="759"/>
                  </a:lnTo>
                  <a:lnTo>
                    <a:pt x="0" y="759"/>
                  </a:lnTo>
                  <a:lnTo>
                    <a:pt x="0" y="0"/>
                  </a:lnTo>
                  <a:close/>
                </a:path>
              </a:pathLst>
            </a:custGeom>
            <a:noFill/>
            <a:ln w="12700">
              <a:solidFill>
                <a:schemeClr val="bg1">
                  <a:lumMod val="75000"/>
                </a:schemeClr>
              </a:solidFill>
              <a:miter lim="800000"/>
              <a:headEnd/>
              <a:tailEnd/>
            </a:ln>
            <a:extLst>
              <a:ext uri="{909E8E84-426E-40DD-AFC4-6F175D3DCCD1}">
                <a14:hiddenFill xmlns:a14="http://schemas.microsoft.com/office/drawing/2010/main">
                  <a:solidFill>
                    <a:srgbClr xmlns:mc="http://schemas.openxmlformats.org/markup-compatibility/2006" val="99CCFF" mc:Ignorable="a14" a14:legacySpreadsheetColorIndex="44"/>
                  </a:solidFill>
                </a14:hiddenFill>
              </a:ext>
            </a:extLst>
          </p:spPr>
          <p:txBody>
            <a:bodyPr wrap="square" lIns="91440" tIns="45720" rIns="91440" bIns="4572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lnSpc>
                  <a:spcPts val="2200"/>
                </a:lnSpc>
                <a:defRPr sz="1000"/>
              </a:pPr>
              <a:endParaRPr lang="zh-CN" altLang="en-US" sz="1800" b="0" i="0" u="none" strike="noStrike" baseline="0">
                <a:solidFill>
                  <a:srgbClr val="000000"/>
                </a:solidFill>
                <a:latin typeface="宋体"/>
                <a:ea typeface="宋体"/>
              </a:endParaRPr>
            </a:p>
            <a:p>
              <a:pPr algn="l" rtl="0">
                <a:lnSpc>
                  <a:spcPts val="2200"/>
                </a:lnSpc>
                <a:defRPr sz="1000"/>
              </a:pPr>
              <a:endParaRPr lang="zh-CN" altLang="en-US" sz="1800" b="0" i="0" u="none" strike="noStrike" baseline="0">
                <a:solidFill>
                  <a:srgbClr val="000000"/>
                </a:solidFill>
                <a:latin typeface="宋体"/>
                <a:ea typeface="宋体"/>
              </a:endParaRPr>
            </a:p>
          </p:txBody>
        </p:sp>
      </p:grpSp>
      <p:sp>
        <p:nvSpPr>
          <p:cNvPr id="46" name="Freeform 23"/>
          <p:cNvSpPr>
            <a:spLocks noEditPoints="1"/>
          </p:cNvSpPr>
          <p:nvPr/>
        </p:nvSpPr>
        <p:spPr bwMode="auto">
          <a:xfrm>
            <a:off x="8270150" y="3528867"/>
            <a:ext cx="404506" cy="548640"/>
          </a:xfrm>
          <a:custGeom>
            <a:avLst/>
            <a:gdLst>
              <a:gd name="T0" fmla="*/ 228 w 228"/>
              <a:gd name="T1" fmla="*/ 172 h 247"/>
              <a:gd name="T2" fmla="*/ 207 w 228"/>
              <a:gd name="T3" fmla="*/ 247 h 247"/>
              <a:gd name="T4" fmla="*/ 193 w 228"/>
              <a:gd name="T5" fmla="*/ 186 h 247"/>
              <a:gd name="T6" fmla="*/ 214 w 228"/>
              <a:gd name="T7" fmla="*/ 172 h 247"/>
              <a:gd name="T8" fmla="*/ 200 w 228"/>
              <a:gd name="T9" fmla="*/ 118 h 247"/>
              <a:gd name="T10" fmla="*/ 177 w 228"/>
              <a:gd name="T11" fmla="*/ 104 h 247"/>
              <a:gd name="T12" fmla="*/ 228 w 228"/>
              <a:gd name="T13" fmla="*/ 133 h 247"/>
              <a:gd name="T14" fmla="*/ 0 w 228"/>
              <a:gd name="T15" fmla="*/ 172 h 247"/>
              <a:gd name="T16" fmla="*/ 21 w 228"/>
              <a:gd name="T17" fmla="*/ 247 h 247"/>
              <a:gd name="T18" fmla="*/ 35 w 228"/>
              <a:gd name="T19" fmla="*/ 186 h 247"/>
              <a:gd name="T20" fmla="*/ 14 w 228"/>
              <a:gd name="T21" fmla="*/ 172 h 247"/>
              <a:gd name="T22" fmla="*/ 28 w 228"/>
              <a:gd name="T23" fmla="*/ 118 h 247"/>
              <a:gd name="T24" fmla="*/ 51 w 228"/>
              <a:gd name="T25" fmla="*/ 104 h 247"/>
              <a:gd name="T26" fmla="*/ 0 w 228"/>
              <a:gd name="T27" fmla="*/ 133 h 247"/>
              <a:gd name="T28" fmla="*/ 149 w 228"/>
              <a:gd name="T29" fmla="*/ 82 h 247"/>
              <a:gd name="T30" fmla="*/ 93 w 228"/>
              <a:gd name="T31" fmla="*/ 78 h 247"/>
              <a:gd name="T32" fmla="*/ 67 w 228"/>
              <a:gd name="T33" fmla="*/ 96 h 247"/>
              <a:gd name="T34" fmla="*/ 65 w 228"/>
              <a:gd name="T35" fmla="*/ 106 h 247"/>
              <a:gd name="T36" fmla="*/ 67 w 228"/>
              <a:gd name="T37" fmla="*/ 170 h 247"/>
              <a:gd name="T38" fmla="*/ 79 w 228"/>
              <a:gd name="T39" fmla="*/ 184 h 247"/>
              <a:gd name="T40" fmla="*/ 85 w 228"/>
              <a:gd name="T41" fmla="*/ 247 h 247"/>
              <a:gd name="T42" fmla="*/ 99 w 228"/>
              <a:gd name="T43" fmla="*/ 174 h 247"/>
              <a:gd name="T44" fmla="*/ 93 w 228"/>
              <a:gd name="T45" fmla="*/ 174 h 247"/>
              <a:gd name="T46" fmla="*/ 79 w 228"/>
              <a:gd name="T47" fmla="*/ 160 h 247"/>
              <a:gd name="T48" fmla="*/ 79 w 228"/>
              <a:gd name="T49" fmla="*/ 106 h 247"/>
              <a:gd name="T50" fmla="*/ 135 w 228"/>
              <a:gd name="T51" fmla="*/ 92 h 247"/>
              <a:gd name="T52" fmla="*/ 149 w 228"/>
              <a:gd name="T53" fmla="*/ 106 h 247"/>
              <a:gd name="T54" fmla="*/ 144 w 228"/>
              <a:gd name="T55" fmla="*/ 171 h 247"/>
              <a:gd name="T56" fmla="*/ 130 w 228"/>
              <a:gd name="T57" fmla="*/ 174 h 247"/>
              <a:gd name="T58" fmla="*/ 128 w 228"/>
              <a:gd name="T59" fmla="*/ 247 h 247"/>
              <a:gd name="T60" fmla="*/ 142 w 228"/>
              <a:gd name="T61" fmla="*/ 187 h 247"/>
              <a:gd name="T62" fmla="*/ 150 w 228"/>
              <a:gd name="T63" fmla="*/ 184 h 247"/>
              <a:gd name="T64" fmla="*/ 163 w 228"/>
              <a:gd name="T65" fmla="*/ 160 h 247"/>
              <a:gd name="T66" fmla="*/ 163 w 228"/>
              <a:gd name="T67" fmla="*/ 104 h 247"/>
              <a:gd name="T68" fmla="*/ 81 w 228"/>
              <a:gd name="T69" fmla="*/ 33 h 247"/>
              <a:gd name="T70" fmla="*/ 147 w 228"/>
              <a:gd name="T71" fmla="*/ 33 h 247"/>
              <a:gd name="T72" fmla="*/ 81 w 228"/>
              <a:gd name="T73" fmla="*/ 33 h 247"/>
              <a:gd name="T74" fmla="*/ 114 w 228"/>
              <a:gd name="T75" fmla="*/ 52 h 247"/>
              <a:gd name="T76" fmla="*/ 114 w 228"/>
              <a:gd name="T77" fmla="*/ 14 h 247"/>
              <a:gd name="T78" fmla="*/ 190 w 228"/>
              <a:gd name="T79" fmla="*/ 92 h 247"/>
              <a:gd name="T80" fmla="*/ 190 w 228"/>
              <a:gd name="T81" fmla="*/ 26 h 247"/>
              <a:gd name="T82" fmla="*/ 190 w 228"/>
              <a:gd name="T83" fmla="*/ 92 h 247"/>
              <a:gd name="T84" fmla="*/ 209 w 228"/>
              <a:gd name="T85" fmla="*/ 59 h 247"/>
              <a:gd name="T86" fmla="*/ 171 w 228"/>
              <a:gd name="T87" fmla="*/ 59 h 247"/>
              <a:gd name="T88" fmla="*/ 71 w 228"/>
              <a:gd name="T89" fmla="*/ 59 h 247"/>
              <a:gd name="T90" fmla="*/ 5 w 228"/>
              <a:gd name="T91" fmla="*/ 59 h 247"/>
              <a:gd name="T92" fmla="*/ 71 w 228"/>
              <a:gd name="T93" fmla="*/ 59 h 247"/>
              <a:gd name="T94" fmla="*/ 38 w 228"/>
              <a:gd name="T95" fmla="*/ 40 h 247"/>
              <a:gd name="T96" fmla="*/ 38 w 228"/>
              <a:gd name="T97" fmla="*/ 7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247">
                <a:moveTo>
                  <a:pt x="228" y="133"/>
                </a:moveTo>
                <a:cubicBezTo>
                  <a:pt x="228" y="172"/>
                  <a:pt x="228" y="172"/>
                  <a:pt x="228" y="172"/>
                </a:cubicBezTo>
                <a:cubicBezTo>
                  <a:pt x="228" y="185"/>
                  <a:pt x="219" y="196"/>
                  <a:pt x="207" y="199"/>
                </a:cubicBezTo>
                <a:cubicBezTo>
                  <a:pt x="207" y="247"/>
                  <a:pt x="207" y="247"/>
                  <a:pt x="207" y="247"/>
                </a:cubicBezTo>
                <a:cubicBezTo>
                  <a:pt x="193" y="247"/>
                  <a:pt x="193" y="247"/>
                  <a:pt x="193" y="247"/>
                </a:cubicBezTo>
                <a:cubicBezTo>
                  <a:pt x="193" y="186"/>
                  <a:pt x="193" y="186"/>
                  <a:pt x="193" y="186"/>
                </a:cubicBezTo>
                <a:cubicBezTo>
                  <a:pt x="200" y="186"/>
                  <a:pt x="200" y="186"/>
                  <a:pt x="200" y="186"/>
                </a:cubicBezTo>
                <a:cubicBezTo>
                  <a:pt x="208" y="186"/>
                  <a:pt x="214" y="180"/>
                  <a:pt x="214" y="172"/>
                </a:cubicBezTo>
                <a:cubicBezTo>
                  <a:pt x="214" y="133"/>
                  <a:pt x="214" y="133"/>
                  <a:pt x="214" y="133"/>
                </a:cubicBezTo>
                <a:cubicBezTo>
                  <a:pt x="214" y="125"/>
                  <a:pt x="208" y="118"/>
                  <a:pt x="200" y="118"/>
                </a:cubicBezTo>
                <a:cubicBezTo>
                  <a:pt x="177" y="118"/>
                  <a:pt x="177" y="118"/>
                  <a:pt x="177" y="118"/>
                </a:cubicBezTo>
                <a:cubicBezTo>
                  <a:pt x="177" y="104"/>
                  <a:pt x="177" y="104"/>
                  <a:pt x="177" y="104"/>
                </a:cubicBezTo>
                <a:cubicBezTo>
                  <a:pt x="200" y="104"/>
                  <a:pt x="200" y="104"/>
                  <a:pt x="200" y="104"/>
                </a:cubicBezTo>
                <a:cubicBezTo>
                  <a:pt x="215" y="104"/>
                  <a:pt x="228" y="117"/>
                  <a:pt x="228" y="133"/>
                </a:cubicBezTo>
                <a:close/>
                <a:moveTo>
                  <a:pt x="0" y="133"/>
                </a:moveTo>
                <a:cubicBezTo>
                  <a:pt x="0" y="172"/>
                  <a:pt x="0" y="172"/>
                  <a:pt x="0" y="172"/>
                </a:cubicBezTo>
                <a:cubicBezTo>
                  <a:pt x="0" y="185"/>
                  <a:pt x="9" y="196"/>
                  <a:pt x="21" y="199"/>
                </a:cubicBezTo>
                <a:cubicBezTo>
                  <a:pt x="21" y="247"/>
                  <a:pt x="21" y="247"/>
                  <a:pt x="21" y="247"/>
                </a:cubicBezTo>
                <a:cubicBezTo>
                  <a:pt x="35" y="247"/>
                  <a:pt x="35" y="247"/>
                  <a:pt x="35" y="247"/>
                </a:cubicBezTo>
                <a:cubicBezTo>
                  <a:pt x="35" y="186"/>
                  <a:pt x="35" y="186"/>
                  <a:pt x="35" y="186"/>
                </a:cubicBezTo>
                <a:cubicBezTo>
                  <a:pt x="28" y="186"/>
                  <a:pt x="28" y="186"/>
                  <a:pt x="28" y="186"/>
                </a:cubicBezTo>
                <a:cubicBezTo>
                  <a:pt x="20" y="186"/>
                  <a:pt x="14" y="180"/>
                  <a:pt x="14" y="172"/>
                </a:cubicBezTo>
                <a:cubicBezTo>
                  <a:pt x="14" y="133"/>
                  <a:pt x="14" y="133"/>
                  <a:pt x="14" y="133"/>
                </a:cubicBezTo>
                <a:cubicBezTo>
                  <a:pt x="14" y="125"/>
                  <a:pt x="20" y="118"/>
                  <a:pt x="28" y="118"/>
                </a:cubicBezTo>
                <a:cubicBezTo>
                  <a:pt x="51" y="118"/>
                  <a:pt x="51" y="118"/>
                  <a:pt x="51" y="118"/>
                </a:cubicBezTo>
                <a:cubicBezTo>
                  <a:pt x="51" y="104"/>
                  <a:pt x="51" y="104"/>
                  <a:pt x="51" y="104"/>
                </a:cubicBezTo>
                <a:cubicBezTo>
                  <a:pt x="28" y="104"/>
                  <a:pt x="28" y="104"/>
                  <a:pt x="28" y="104"/>
                </a:cubicBezTo>
                <a:cubicBezTo>
                  <a:pt x="13" y="104"/>
                  <a:pt x="0" y="117"/>
                  <a:pt x="0" y="133"/>
                </a:cubicBezTo>
                <a:close/>
                <a:moveTo>
                  <a:pt x="161" y="96"/>
                </a:moveTo>
                <a:cubicBezTo>
                  <a:pt x="159" y="90"/>
                  <a:pt x="154" y="85"/>
                  <a:pt x="149" y="82"/>
                </a:cubicBezTo>
                <a:cubicBezTo>
                  <a:pt x="145" y="79"/>
                  <a:pt x="140" y="78"/>
                  <a:pt x="135" y="78"/>
                </a:cubicBezTo>
                <a:cubicBezTo>
                  <a:pt x="93" y="78"/>
                  <a:pt x="93" y="78"/>
                  <a:pt x="93" y="78"/>
                </a:cubicBezTo>
                <a:cubicBezTo>
                  <a:pt x="88" y="78"/>
                  <a:pt x="83" y="79"/>
                  <a:pt x="79" y="82"/>
                </a:cubicBezTo>
                <a:cubicBezTo>
                  <a:pt x="73" y="85"/>
                  <a:pt x="69" y="90"/>
                  <a:pt x="67" y="96"/>
                </a:cubicBezTo>
                <a:cubicBezTo>
                  <a:pt x="66" y="98"/>
                  <a:pt x="65" y="101"/>
                  <a:pt x="65" y="104"/>
                </a:cubicBezTo>
                <a:cubicBezTo>
                  <a:pt x="65" y="105"/>
                  <a:pt x="65" y="105"/>
                  <a:pt x="65" y="106"/>
                </a:cubicBezTo>
                <a:cubicBezTo>
                  <a:pt x="65" y="160"/>
                  <a:pt x="65" y="160"/>
                  <a:pt x="65" y="160"/>
                </a:cubicBezTo>
                <a:cubicBezTo>
                  <a:pt x="65" y="164"/>
                  <a:pt x="65" y="167"/>
                  <a:pt x="67" y="170"/>
                </a:cubicBezTo>
                <a:cubicBezTo>
                  <a:pt x="69" y="176"/>
                  <a:pt x="73" y="181"/>
                  <a:pt x="78" y="184"/>
                </a:cubicBezTo>
                <a:cubicBezTo>
                  <a:pt x="78" y="184"/>
                  <a:pt x="78" y="184"/>
                  <a:pt x="79" y="184"/>
                </a:cubicBezTo>
                <a:cubicBezTo>
                  <a:pt x="81" y="186"/>
                  <a:pt x="83" y="187"/>
                  <a:pt x="85" y="187"/>
                </a:cubicBezTo>
                <a:cubicBezTo>
                  <a:pt x="85" y="247"/>
                  <a:pt x="85" y="247"/>
                  <a:pt x="85" y="247"/>
                </a:cubicBezTo>
                <a:cubicBezTo>
                  <a:pt x="99" y="247"/>
                  <a:pt x="99" y="247"/>
                  <a:pt x="99" y="247"/>
                </a:cubicBezTo>
                <a:cubicBezTo>
                  <a:pt x="99" y="174"/>
                  <a:pt x="99" y="174"/>
                  <a:pt x="99" y="174"/>
                </a:cubicBezTo>
                <a:cubicBezTo>
                  <a:pt x="98" y="174"/>
                  <a:pt x="98" y="174"/>
                  <a:pt x="98" y="174"/>
                </a:cubicBezTo>
                <a:cubicBezTo>
                  <a:pt x="93" y="174"/>
                  <a:pt x="93" y="174"/>
                  <a:pt x="93" y="174"/>
                </a:cubicBezTo>
                <a:cubicBezTo>
                  <a:pt x="90" y="174"/>
                  <a:pt x="87" y="173"/>
                  <a:pt x="84" y="171"/>
                </a:cubicBezTo>
                <a:cubicBezTo>
                  <a:pt x="81" y="169"/>
                  <a:pt x="79" y="165"/>
                  <a:pt x="79" y="160"/>
                </a:cubicBezTo>
                <a:cubicBezTo>
                  <a:pt x="79" y="106"/>
                  <a:pt x="79" y="106"/>
                  <a:pt x="79" y="106"/>
                </a:cubicBezTo>
                <a:cubicBezTo>
                  <a:pt x="79" y="106"/>
                  <a:pt x="79" y="106"/>
                  <a:pt x="79" y="106"/>
                </a:cubicBezTo>
                <a:cubicBezTo>
                  <a:pt x="79" y="98"/>
                  <a:pt x="85" y="92"/>
                  <a:pt x="93" y="92"/>
                </a:cubicBezTo>
                <a:cubicBezTo>
                  <a:pt x="135" y="92"/>
                  <a:pt x="135" y="92"/>
                  <a:pt x="135" y="92"/>
                </a:cubicBezTo>
                <a:cubicBezTo>
                  <a:pt x="142" y="92"/>
                  <a:pt x="149" y="98"/>
                  <a:pt x="149" y="106"/>
                </a:cubicBezTo>
                <a:cubicBezTo>
                  <a:pt x="149" y="106"/>
                  <a:pt x="149" y="106"/>
                  <a:pt x="149" y="106"/>
                </a:cubicBezTo>
                <a:cubicBezTo>
                  <a:pt x="149" y="160"/>
                  <a:pt x="149" y="160"/>
                  <a:pt x="149" y="160"/>
                </a:cubicBezTo>
                <a:cubicBezTo>
                  <a:pt x="149" y="164"/>
                  <a:pt x="147" y="168"/>
                  <a:pt x="144" y="171"/>
                </a:cubicBezTo>
                <a:cubicBezTo>
                  <a:pt x="141" y="173"/>
                  <a:pt x="138" y="174"/>
                  <a:pt x="135" y="174"/>
                </a:cubicBezTo>
                <a:cubicBezTo>
                  <a:pt x="130" y="174"/>
                  <a:pt x="130" y="174"/>
                  <a:pt x="130" y="174"/>
                </a:cubicBezTo>
                <a:cubicBezTo>
                  <a:pt x="128" y="174"/>
                  <a:pt x="128" y="174"/>
                  <a:pt x="128" y="174"/>
                </a:cubicBezTo>
                <a:cubicBezTo>
                  <a:pt x="128" y="247"/>
                  <a:pt x="128" y="247"/>
                  <a:pt x="128" y="247"/>
                </a:cubicBezTo>
                <a:cubicBezTo>
                  <a:pt x="142" y="247"/>
                  <a:pt x="142" y="247"/>
                  <a:pt x="142" y="247"/>
                </a:cubicBezTo>
                <a:cubicBezTo>
                  <a:pt x="142" y="187"/>
                  <a:pt x="142" y="187"/>
                  <a:pt x="142" y="187"/>
                </a:cubicBezTo>
                <a:cubicBezTo>
                  <a:pt x="145" y="187"/>
                  <a:pt x="147" y="186"/>
                  <a:pt x="149" y="184"/>
                </a:cubicBezTo>
                <a:cubicBezTo>
                  <a:pt x="149" y="184"/>
                  <a:pt x="150" y="184"/>
                  <a:pt x="150" y="184"/>
                </a:cubicBezTo>
                <a:cubicBezTo>
                  <a:pt x="155" y="181"/>
                  <a:pt x="159" y="176"/>
                  <a:pt x="161" y="170"/>
                </a:cubicBezTo>
                <a:cubicBezTo>
                  <a:pt x="162" y="167"/>
                  <a:pt x="163" y="164"/>
                  <a:pt x="163" y="160"/>
                </a:cubicBezTo>
                <a:cubicBezTo>
                  <a:pt x="163" y="106"/>
                  <a:pt x="163" y="106"/>
                  <a:pt x="163" y="106"/>
                </a:cubicBezTo>
                <a:cubicBezTo>
                  <a:pt x="163" y="105"/>
                  <a:pt x="163" y="105"/>
                  <a:pt x="163" y="104"/>
                </a:cubicBezTo>
                <a:cubicBezTo>
                  <a:pt x="163" y="101"/>
                  <a:pt x="162" y="98"/>
                  <a:pt x="161" y="96"/>
                </a:cubicBezTo>
                <a:close/>
                <a:moveTo>
                  <a:pt x="81" y="33"/>
                </a:moveTo>
                <a:cubicBezTo>
                  <a:pt x="81" y="15"/>
                  <a:pt x="96" y="0"/>
                  <a:pt x="114" y="0"/>
                </a:cubicBezTo>
                <a:cubicBezTo>
                  <a:pt x="132" y="0"/>
                  <a:pt x="147" y="15"/>
                  <a:pt x="147" y="33"/>
                </a:cubicBezTo>
                <a:cubicBezTo>
                  <a:pt x="147" y="51"/>
                  <a:pt x="132" y="66"/>
                  <a:pt x="114" y="66"/>
                </a:cubicBezTo>
                <a:cubicBezTo>
                  <a:pt x="96" y="66"/>
                  <a:pt x="81" y="51"/>
                  <a:pt x="81" y="33"/>
                </a:cubicBezTo>
                <a:close/>
                <a:moveTo>
                  <a:pt x="95" y="33"/>
                </a:moveTo>
                <a:cubicBezTo>
                  <a:pt x="95" y="43"/>
                  <a:pt x="103" y="52"/>
                  <a:pt x="114" y="52"/>
                </a:cubicBezTo>
                <a:cubicBezTo>
                  <a:pt x="124" y="52"/>
                  <a:pt x="133" y="43"/>
                  <a:pt x="133" y="33"/>
                </a:cubicBezTo>
                <a:cubicBezTo>
                  <a:pt x="133" y="22"/>
                  <a:pt x="124" y="14"/>
                  <a:pt x="114" y="14"/>
                </a:cubicBezTo>
                <a:cubicBezTo>
                  <a:pt x="103" y="14"/>
                  <a:pt x="95" y="22"/>
                  <a:pt x="95" y="33"/>
                </a:cubicBezTo>
                <a:close/>
                <a:moveTo>
                  <a:pt x="190" y="92"/>
                </a:moveTo>
                <a:cubicBezTo>
                  <a:pt x="172" y="92"/>
                  <a:pt x="157" y="78"/>
                  <a:pt x="157" y="59"/>
                </a:cubicBezTo>
                <a:cubicBezTo>
                  <a:pt x="157" y="41"/>
                  <a:pt x="172" y="26"/>
                  <a:pt x="190" y="26"/>
                </a:cubicBezTo>
                <a:cubicBezTo>
                  <a:pt x="208" y="26"/>
                  <a:pt x="223" y="41"/>
                  <a:pt x="223" y="59"/>
                </a:cubicBezTo>
                <a:cubicBezTo>
                  <a:pt x="223" y="78"/>
                  <a:pt x="208" y="92"/>
                  <a:pt x="190" y="92"/>
                </a:cubicBezTo>
                <a:close/>
                <a:moveTo>
                  <a:pt x="190" y="78"/>
                </a:moveTo>
                <a:cubicBezTo>
                  <a:pt x="200" y="78"/>
                  <a:pt x="209" y="70"/>
                  <a:pt x="209" y="59"/>
                </a:cubicBezTo>
                <a:cubicBezTo>
                  <a:pt x="209" y="49"/>
                  <a:pt x="200" y="40"/>
                  <a:pt x="190" y="40"/>
                </a:cubicBezTo>
                <a:cubicBezTo>
                  <a:pt x="179" y="40"/>
                  <a:pt x="171" y="49"/>
                  <a:pt x="171" y="59"/>
                </a:cubicBezTo>
                <a:cubicBezTo>
                  <a:pt x="171" y="70"/>
                  <a:pt x="179" y="78"/>
                  <a:pt x="190" y="78"/>
                </a:cubicBezTo>
                <a:close/>
                <a:moveTo>
                  <a:pt x="71" y="59"/>
                </a:moveTo>
                <a:cubicBezTo>
                  <a:pt x="71" y="78"/>
                  <a:pt x="56" y="92"/>
                  <a:pt x="38" y="92"/>
                </a:cubicBezTo>
                <a:cubicBezTo>
                  <a:pt x="20" y="92"/>
                  <a:pt x="5" y="78"/>
                  <a:pt x="5" y="59"/>
                </a:cubicBezTo>
                <a:cubicBezTo>
                  <a:pt x="5" y="41"/>
                  <a:pt x="20" y="26"/>
                  <a:pt x="38" y="26"/>
                </a:cubicBezTo>
                <a:cubicBezTo>
                  <a:pt x="56" y="26"/>
                  <a:pt x="71" y="41"/>
                  <a:pt x="71" y="59"/>
                </a:cubicBezTo>
                <a:close/>
                <a:moveTo>
                  <a:pt x="57" y="59"/>
                </a:moveTo>
                <a:cubicBezTo>
                  <a:pt x="57" y="49"/>
                  <a:pt x="49" y="40"/>
                  <a:pt x="38" y="40"/>
                </a:cubicBezTo>
                <a:cubicBezTo>
                  <a:pt x="28" y="40"/>
                  <a:pt x="19" y="49"/>
                  <a:pt x="19" y="59"/>
                </a:cubicBezTo>
                <a:cubicBezTo>
                  <a:pt x="19" y="70"/>
                  <a:pt x="28" y="78"/>
                  <a:pt x="38" y="78"/>
                </a:cubicBezTo>
                <a:cubicBezTo>
                  <a:pt x="49" y="78"/>
                  <a:pt x="57" y="70"/>
                  <a:pt x="57" y="5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pic>
        <p:nvPicPr>
          <p:cNvPr id="1027" name="Picture 3" descr="C:\Users\maggie.qian\Desktop\fead8e904e09d8c96a8ad998cfb8336831c0.png"/>
          <p:cNvPicPr>
            <a:picLocks noChangeAspect="1" noChangeArrowheads="1"/>
          </p:cNvPicPr>
          <p:nvPr/>
        </p:nvPicPr>
        <p:blipFill rotWithShape="1">
          <a:blip r:embed="rId2">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251629" y="1604265"/>
            <a:ext cx="365760" cy="4303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ggie.qian\Desktop\a-21-512.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8083" y="1410673"/>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ggie.qian\Desktop\Factory_building_company_corporate_manufacturing-32-512.png"/>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8083" y="2469101"/>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393"/>
          <p:cNvSpPr>
            <a:spLocks/>
          </p:cNvSpPr>
          <p:nvPr/>
        </p:nvSpPr>
        <p:spPr bwMode="gray">
          <a:xfrm rot="21221115">
            <a:off x="5993277" y="2192394"/>
            <a:ext cx="286586" cy="424652"/>
          </a:xfrm>
          <a:custGeom>
            <a:avLst/>
            <a:gdLst>
              <a:gd name="T0" fmla="*/ 112 w 116"/>
              <a:gd name="T1" fmla="*/ 4 h 172"/>
              <a:gd name="T2" fmla="*/ 94 w 116"/>
              <a:gd name="T3" fmla="*/ 20 h 172"/>
              <a:gd name="T4" fmla="*/ 76 w 116"/>
              <a:gd name="T5" fmla="*/ 34 h 172"/>
              <a:gd name="T6" fmla="*/ 66 w 116"/>
              <a:gd name="T7" fmla="*/ 42 h 172"/>
              <a:gd name="T8" fmla="*/ 58 w 116"/>
              <a:gd name="T9" fmla="*/ 48 h 172"/>
              <a:gd name="T10" fmla="*/ 54 w 116"/>
              <a:gd name="T11" fmla="*/ 50 h 172"/>
              <a:gd name="T12" fmla="*/ 18 w 116"/>
              <a:gd name="T13" fmla="*/ 46 h 172"/>
              <a:gd name="T14" fmla="*/ 16 w 116"/>
              <a:gd name="T15" fmla="*/ 52 h 172"/>
              <a:gd name="T16" fmla="*/ 18 w 116"/>
              <a:gd name="T17" fmla="*/ 60 h 172"/>
              <a:gd name="T18" fmla="*/ 18 w 116"/>
              <a:gd name="T19" fmla="*/ 64 h 172"/>
              <a:gd name="T20" fmla="*/ 18 w 116"/>
              <a:gd name="T21" fmla="*/ 70 h 172"/>
              <a:gd name="T22" fmla="*/ 10 w 116"/>
              <a:gd name="T23" fmla="*/ 72 h 172"/>
              <a:gd name="T24" fmla="*/ 4 w 116"/>
              <a:gd name="T25" fmla="*/ 70 h 172"/>
              <a:gd name="T26" fmla="*/ 0 w 116"/>
              <a:gd name="T27" fmla="*/ 70 h 172"/>
              <a:gd name="T28" fmla="*/ 12 w 116"/>
              <a:gd name="T29" fmla="*/ 90 h 172"/>
              <a:gd name="T30" fmla="*/ 16 w 116"/>
              <a:gd name="T31" fmla="*/ 112 h 172"/>
              <a:gd name="T32" fmla="*/ 20 w 116"/>
              <a:gd name="T33" fmla="*/ 114 h 172"/>
              <a:gd name="T34" fmla="*/ 26 w 116"/>
              <a:gd name="T35" fmla="*/ 120 h 172"/>
              <a:gd name="T36" fmla="*/ 34 w 116"/>
              <a:gd name="T37" fmla="*/ 124 h 172"/>
              <a:gd name="T38" fmla="*/ 40 w 116"/>
              <a:gd name="T39" fmla="*/ 128 h 172"/>
              <a:gd name="T40" fmla="*/ 42 w 116"/>
              <a:gd name="T41" fmla="*/ 132 h 172"/>
              <a:gd name="T42" fmla="*/ 42 w 116"/>
              <a:gd name="T43" fmla="*/ 134 h 172"/>
              <a:gd name="T44" fmla="*/ 42 w 116"/>
              <a:gd name="T45" fmla="*/ 140 h 172"/>
              <a:gd name="T46" fmla="*/ 40 w 116"/>
              <a:gd name="T47" fmla="*/ 156 h 172"/>
              <a:gd name="T48" fmla="*/ 42 w 116"/>
              <a:gd name="T49" fmla="*/ 164 h 172"/>
              <a:gd name="T50" fmla="*/ 48 w 116"/>
              <a:gd name="T51" fmla="*/ 170 h 172"/>
              <a:gd name="T52" fmla="*/ 56 w 116"/>
              <a:gd name="T53" fmla="*/ 172 h 172"/>
              <a:gd name="T54" fmla="*/ 64 w 116"/>
              <a:gd name="T55" fmla="*/ 172 h 172"/>
              <a:gd name="T56" fmla="*/ 72 w 116"/>
              <a:gd name="T57" fmla="*/ 166 h 172"/>
              <a:gd name="T58" fmla="*/ 76 w 116"/>
              <a:gd name="T59" fmla="*/ 160 h 172"/>
              <a:gd name="T60" fmla="*/ 78 w 116"/>
              <a:gd name="T61" fmla="*/ 136 h 172"/>
              <a:gd name="T62" fmla="*/ 76 w 116"/>
              <a:gd name="T63" fmla="*/ 120 h 172"/>
              <a:gd name="T64" fmla="*/ 70 w 116"/>
              <a:gd name="T65" fmla="*/ 112 h 172"/>
              <a:gd name="T66" fmla="*/ 66 w 116"/>
              <a:gd name="T67" fmla="*/ 108 h 172"/>
              <a:gd name="T68" fmla="*/ 62 w 116"/>
              <a:gd name="T69" fmla="*/ 106 h 172"/>
              <a:gd name="T70" fmla="*/ 54 w 116"/>
              <a:gd name="T71" fmla="*/ 96 h 172"/>
              <a:gd name="T72" fmla="*/ 54 w 116"/>
              <a:gd name="T73" fmla="*/ 90 h 172"/>
              <a:gd name="T74" fmla="*/ 56 w 116"/>
              <a:gd name="T75" fmla="*/ 86 h 172"/>
              <a:gd name="T76" fmla="*/ 58 w 116"/>
              <a:gd name="T77" fmla="*/ 84 h 172"/>
              <a:gd name="T78" fmla="*/ 60 w 116"/>
              <a:gd name="T79" fmla="*/ 84 h 172"/>
              <a:gd name="T80" fmla="*/ 86 w 116"/>
              <a:gd name="T81" fmla="*/ 56 h 172"/>
              <a:gd name="T82" fmla="*/ 98 w 116"/>
              <a:gd name="T83" fmla="*/ 42 h 172"/>
              <a:gd name="T84" fmla="*/ 110 w 116"/>
              <a:gd name="T85" fmla="*/ 20 h 172"/>
              <a:gd name="T86" fmla="*/ 114 w 116"/>
              <a:gd name="T87"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172">
                <a:moveTo>
                  <a:pt x="116" y="0"/>
                </a:moveTo>
                <a:lnTo>
                  <a:pt x="112" y="4"/>
                </a:lnTo>
                <a:lnTo>
                  <a:pt x="104" y="10"/>
                </a:lnTo>
                <a:lnTo>
                  <a:pt x="94" y="20"/>
                </a:lnTo>
                <a:lnTo>
                  <a:pt x="84" y="28"/>
                </a:lnTo>
                <a:lnTo>
                  <a:pt x="76" y="34"/>
                </a:lnTo>
                <a:lnTo>
                  <a:pt x="70" y="38"/>
                </a:lnTo>
                <a:lnTo>
                  <a:pt x="66" y="42"/>
                </a:lnTo>
                <a:lnTo>
                  <a:pt x="62" y="46"/>
                </a:lnTo>
                <a:lnTo>
                  <a:pt x="58" y="48"/>
                </a:lnTo>
                <a:lnTo>
                  <a:pt x="54" y="48"/>
                </a:lnTo>
                <a:lnTo>
                  <a:pt x="54" y="50"/>
                </a:lnTo>
                <a:lnTo>
                  <a:pt x="22" y="46"/>
                </a:lnTo>
                <a:lnTo>
                  <a:pt x="18" y="46"/>
                </a:lnTo>
                <a:lnTo>
                  <a:pt x="18" y="48"/>
                </a:lnTo>
                <a:lnTo>
                  <a:pt x="16" y="52"/>
                </a:lnTo>
                <a:lnTo>
                  <a:pt x="16" y="56"/>
                </a:lnTo>
                <a:lnTo>
                  <a:pt x="18" y="60"/>
                </a:lnTo>
                <a:lnTo>
                  <a:pt x="18" y="62"/>
                </a:lnTo>
                <a:lnTo>
                  <a:pt x="18" y="64"/>
                </a:lnTo>
                <a:lnTo>
                  <a:pt x="20" y="66"/>
                </a:lnTo>
                <a:lnTo>
                  <a:pt x="18" y="70"/>
                </a:lnTo>
                <a:lnTo>
                  <a:pt x="14" y="72"/>
                </a:lnTo>
                <a:lnTo>
                  <a:pt x="10" y="72"/>
                </a:lnTo>
                <a:lnTo>
                  <a:pt x="8" y="72"/>
                </a:lnTo>
                <a:lnTo>
                  <a:pt x="4" y="70"/>
                </a:lnTo>
                <a:lnTo>
                  <a:pt x="2" y="70"/>
                </a:lnTo>
                <a:lnTo>
                  <a:pt x="0" y="70"/>
                </a:lnTo>
                <a:lnTo>
                  <a:pt x="0" y="92"/>
                </a:lnTo>
                <a:lnTo>
                  <a:pt x="12" y="90"/>
                </a:lnTo>
                <a:lnTo>
                  <a:pt x="22" y="98"/>
                </a:lnTo>
                <a:lnTo>
                  <a:pt x="16" y="112"/>
                </a:lnTo>
                <a:lnTo>
                  <a:pt x="18" y="112"/>
                </a:lnTo>
                <a:lnTo>
                  <a:pt x="20" y="114"/>
                </a:lnTo>
                <a:lnTo>
                  <a:pt x="22" y="116"/>
                </a:lnTo>
                <a:lnTo>
                  <a:pt x="26" y="120"/>
                </a:lnTo>
                <a:lnTo>
                  <a:pt x="30" y="122"/>
                </a:lnTo>
                <a:lnTo>
                  <a:pt x="34" y="124"/>
                </a:lnTo>
                <a:lnTo>
                  <a:pt x="36" y="126"/>
                </a:lnTo>
                <a:lnTo>
                  <a:pt x="40" y="128"/>
                </a:lnTo>
                <a:lnTo>
                  <a:pt x="42" y="130"/>
                </a:lnTo>
                <a:lnTo>
                  <a:pt x="42" y="132"/>
                </a:lnTo>
                <a:lnTo>
                  <a:pt x="42" y="134"/>
                </a:lnTo>
                <a:lnTo>
                  <a:pt x="42" y="134"/>
                </a:lnTo>
                <a:lnTo>
                  <a:pt x="42" y="136"/>
                </a:lnTo>
                <a:lnTo>
                  <a:pt x="42" y="140"/>
                </a:lnTo>
                <a:lnTo>
                  <a:pt x="42" y="148"/>
                </a:lnTo>
                <a:lnTo>
                  <a:pt x="40" y="156"/>
                </a:lnTo>
                <a:lnTo>
                  <a:pt x="40" y="160"/>
                </a:lnTo>
                <a:lnTo>
                  <a:pt x="42" y="164"/>
                </a:lnTo>
                <a:lnTo>
                  <a:pt x="46" y="168"/>
                </a:lnTo>
                <a:lnTo>
                  <a:pt x="48" y="170"/>
                </a:lnTo>
                <a:lnTo>
                  <a:pt x="52" y="170"/>
                </a:lnTo>
                <a:lnTo>
                  <a:pt x="56" y="172"/>
                </a:lnTo>
                <a:lnTo>
                  <a:pt x="60" y="172"/>
                </a:lnTo>
                <a:lnTo>
                  <a:pt x="64" y="172"/>
                </a:lnTo>
                <a:lnTo>
                  <a:pt x="68" y="168"/>
                </a:lnTo>
                <a:lnTo>
                  <a:pt x="72" y="166"/>
                </a:lnTo>
                <a:lnTo>
                  <a:pt x="74" y="162"/>
                </a:lnTo>
                <a:lnTo>
                  <a:pt x="76" y="160"/>
                </a:lnTo>
                <a:lnTo>
                  <a:pt x="76" y="160"/>
                </a:lnTo>
                <a:lnTo>
                  <a:pt x="78" y="136"/>
                </a:lnTo>
                <a:lnTo>
                  <a:pt x="78" y="128"/>
                </a:lnTo>
                <a:lnTo>
                  <a:pt x="76" y="120"/>
                </a:lnTo>
                <a:lnTo>
                  <a:pt x="74" y="116"/>
                </a:lnTo>
                <a:lnTo>
                  <a:pt x="70" y="112"/>
                </a:lnTo>
                <a:lnTo>
                  <a:pt x="68" y="108"/>
                </a:lnTo>
                <a:lnTo>
                  <a:pt x="66" y="108"/>
                </a:lnTo>
                <a:lnTo>
                  <a:pt x="64" y="106"/>
                </a:lnTo>
                <a:lnTo>
                  <a:pt x="62" y="106"/>
                </a:lnTo>
                <a:lnTo>
                  <a:pt x="58" y="100"/>
                </a:lnTo>
                <a:lnTo>
                  <a:pt x="54" y="96"/>
                </a:lnTo>
                <a:lnTo>
                  <a:pt x="54" y="92"/>
                </a:lnTo>
                <a:lnTo>
                  <a:pt x="54" y="90"/>
                </a:lnTo>
                <a:lnTo>
                  <a:pt x="54" y="88"/>
                </a:lnTo>
                <a:lnTo>
                  <a:pt x="56" y="86"/>
                </a:lnTo>
                <a:lnTo>
                  <a:pt x="58" y="86"/>
                </a:lnTo>
                <a:lnTo>
                  <a:pt x="58" y="84"/>
                </a:lnTo>
                <a:lnTo>
                  <a:pt x="60" y="84"/>
                </a:lnTo>
                <a:lnTo>
                  <a:pt x="60" y="84"/>
                </a:lnTo>
                <a:lnTo>
                  <a:pt x="74" y="70"/>
                </a:lnTo>
                <a:lnTo>
                  <a:pt x="86" y="56"/>
                </a:lnTo>
                <a:lnTo>
                  <a:pt x="94" y="46"/>
                </a:lnTo>
                <a:lnTo>
                  <a:pt x="98" y="42"/>
                </a:lnTo>
                <a:lnTo>
                  <a:pt x="104" y="32"/>
                </a:lnTo>
                <a:lnTo>
                  <a:pt x="110" y="20"/>
                </a:lnTo>
                <a:lnTo>
                  <a:pt x="114" y="12"/>
                </a:lnTo>
                <a:lnTo>
                  <a:pt x="114" y="8"/>
                </a:lnTo>
                <a:lnTo>
                  <a:pt x="116" y="0"/>
                </a:lnTo>
              </a:path>
            </a:pathLst>
          </a:custGeom>
          <a:solidFill>
            <a:schemeClr val="bg1">
              <a:lumMod val="75000"/>
            </a:schemeClr>
          </a:solidFill>
          <a:ln w="6350">
            <a:solidFill>
              <a:schemeClr val="bg1"/>
            </a:solidFill>
            <a:prstDash val="solid"/>
            <a:round/>
            <a:headEnd/>
            <a:tailEnd/>
          </a:ln>
          <a:effectLst/>
          <a:extLst/>
        </p:spPr>
        <p:txBody>
          <a:bodyPr/>
          <a:lstStyle/>
          <a:p>
            <a:endParaRPr lang="zh-CN" altLang="en-US">
              <a:solidFill>
                <a:schemeClr val="bg2"/>
              </a:solidFill>
              <a:latin typeface="微软雅黑" panose="020B0503020204020204" pitchFamily="34" charset="-122"/>
              <a:ea typeface="微软雅黑" panose="020B0503020204020204" pitchFamily="34" charset="-122"/>
            </a:endParaRPr>
          </a:p>
        </p:txBody>
      </p:sp>
      <p:pic>
        <p:nvPicPr>
          <p:cNvPr id="1032" name="Picture 8" descr="C:\Users\maggie.qian\Desktop\shutterstock_shanghai.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77800" y="1063536"/>
            <a:ext cx="1629735" cy="1184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270" y="2313038"/>
            <a:ext cx="461665" cy="276999"/>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b="1" dirty="0" smtClean="0">
                <a:solidFill>
                  <a:schemeClr val="bg2"/>
                </a:solidFill>
                <a:latin typeface="微软雅黑" panose="020B0503020204020204" pitchFamily="34" charset="-122"/>
                <a:ea typeface="微软雅黑" panose="020B0503020204020204" pitchFamily="34" charset="-122"/>
                <a:cs typeface="Arial"/>
              </a:rPr>
              <a:t>上海</a:t>
            </a:r>
            <a:endParaRPr lang="en-US"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59" name="TextBox 58"/>
          <p:cNvSpPr txBox="1"/>
          <p:nvPr/>
        </p:nvSpPr>
        <p:spPr>
          <a:xfrm>
            <a:off x="241042" y="2640913"/>
            <a:ext cx="1892342" cy="215444"/>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中国区总部</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cxnSp>
        <p:nvCxnSpPr>
          <p:cNvPr id="55" name="Straight Connector 54"/>
          <p:cNvCxnSpPr/>
          <p:nvPr/>
        </p:nvCxnSpPr>
        <p:spPr>
          <a:xfrm>
            <a:off x="6047789" y="3274880"/>
            <a:ext cx="365760" cy="2196"/>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441687" y="3153819"/>
            <a:ext cx="413575" cy="246221"/>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600" b="1" dirty="0" smtClean="0">
                <a:solidFill>
                  <a:schemeClr val="accent5"/>
                </a:solidFill>
                <a:latin typeface="微软雅黑" panose="020B0503020204020204" pitchFamily="34" charset="-122"/>
                <a:ea typeface="微软雅黑" panose="020B0503020204020204" pitchFamily="34" charset="-122"/>
                <a:cs typeface="Arial"/>
              </a:rPr>
              <a:t>上海</a:t>
            </a:r>
            <a:endParaRPr lang="en-US" sz="1600" b="1" dirty="0" smtClean="0">
              <a:solidFill>
                <a:schemeClr val="accent5"/>
              </a:solidFill>
              <a:latin typeface="微软雅黑" panose="020B0503020204020204" pitchFamily="34" charset="-122"/>
              <a:ea typeface="微软雅黑" panose="020B0503020204020204" pitchFamily="34" charset="-122"/>
              <a:cs typeface="Arial"/>
            </a:endParaRPr>
          </a:p>
        </p:txBody>
      </p:sp>
      <p:cxnSp>
        <p:nvCxnSpPr>
          <p:cNvPr id="80" name="Straight Connector 79"/>
          <p:cNvCxnSpPr/>
          <p:nvPr/>
        </p:nvCxnSpPr>
        <p:spPr>
          <a:xfrm>
            <a:off x="5533940" y="4551338"/>
            <a:ext cx="82296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5105779" y="4145903"/>
            <a:ext cx="185204" cy="185204"/>
            <a:chOff x="-838200" y="1809112"/>
            <a:chExt cx="533400" cy="533400"/>
          </a:xfrm>
        </p:grpSpPr>
        <p:sp>
          <p:nvSpPr>
            <p:cNvPr id="82" name="Oval 81"/>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83" name="Oval 82"/>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sp>
        <p:nvSpPr>
          <p:cNvPr id="84" name="TextBox 83"/>
          <p:cNvSpPr txBox="1"/>
          <p:nvPr/>
        </p:nvSpPr>
        <p:spPr>
          <a:xfrm>
            <a:off x="6403760" y="4441921"/>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广州</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cxnSp>
        <p:nvCxnSpPr>
          <p:cNvPr id="87" name="Straight Connector 86"/>
          <p:cNvCxnSpPr/>
          <p:nvPr/>
        </p:nvCxnSpPr>
        <p:spPr>
          <a:xfrm>
            <a:off x="5709892" y="3916456"/>
            <a:ext cx="551957"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5201620" y="3380257"/>
            <a:ext cx="185204" cy="185204"/>
            <a:chOff x="-838200" y="1809112"/>
            <a:chExt cx="533400" cy="533400"/>
          </a:xfrm>
        </p:grpSpPr>
        <p:sp>
          <p:nvSpPr>
            <p:cNvPr id="89" name="Oval 88"/>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0" name="Oval 89"/>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cxnSp>
        <p:nvCxnSpPr>
          <p:cNvPr id="109" name="Straight Connector 108"/>
          <p:cNvCxnSpPr/>
          <p:nvPr/>
        </p:nvCxnSpPr>
        <p:spPr>
          <a:xfrm flipV="1">
            <a:off x="5405749" y="2873827"/>
            <a:ext cx="883772" cy="476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6300251" y="3792861"/>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a:solidFill>
                  <a:schemeClr val="bg2"/>
                </a:solidFill>
                <a:latin typeface="微软雅黑" panose="020B0503020204020204" pitchFamily="34" charset="-122"/>
                <a:ea typeface="微软雅黑" panose="020B0503020204020204" pitchFamily="34" charset="-122"/>
                <a:cs typeface="Arial"/>
              </a:rPr>
              <a:t>武汉</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cxnSp>
        <p:nvCxnSpPr>
          <p:cNvPr id="93" name="Straight Connector 92"/>
          <p:cNvCxnSpPr/>
          <p:nvPr/>
        </p:nvCxnSpPr>
        <p:spPr>
          <a:xfrm flipV="1">
            <a:off x="6243713" y="1919618"/>
            <a:ext cx="261629" cy="15653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482362" y="1926214"/>
            <a:ext cx="308948" cy="219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95" name="Group 94"/>
          <p:cNvGrpSpPr/>
          <p:nvPr/>
        </p:nvGrpSpPr>
        <p:grpSpPr>
          <a:xfrm>
            <a:off x="6068503" y="2014210"/>
            <a:ext cx="185204" cy="185204"/>
            <a:chOff x="-838200" y="1809112"/>
            <a:chExt cx="533400" cy="533400"/>
          </a:xfrm>
        </p:grpSpPr>
        <p:sp>
          <p:nvSpPr>
            <p:cNvPr id="96" name="Oval 95"/>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7" name="Oval 96"/>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sp>
        <p:nvSpPr>
          <p:cNvPr id="98" name="TextBox 97"/>
          <p:cNvSpPr txBox="1"/>
          <p:nvPr/>
        </p:nvSpPr>
        <p:spPr>
          <a:xfrm>
            <a:off x="6825428" y="1798766"/>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沈阳</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cxnSp>
        <p:nvCxnSpPr>
          <p:cNvPr id="99" name="Straight Connector 98"/>
          <p:cNvCxnSpPr>
            <a:endCxn id="52" idx="31"/>
          </p:cNvCxnSpPr>
          <p:nvPr/>
        </p:nvCxnSpPr>
        <p:spPr>
          <a:xfrm>
            <a:off x="5625569" y="2181215"/>
            <a:ext cx="564434" cy="302047"/>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134840" y="2466957"/>
            <a:ext cx="542395"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5468837" y="2028381"/>
            <a:ext cx="185204" cy="185204"/>
            <a:chOff x="-838200" y="1809112"/>
            <a:chExt cx="533400" cy="533400"/>
          </a:xfrm>
        </p:grpSpPr>
        <p:sp>
          <p:nvSpPr>
            <p:cNvPr id="102" name="Oval 101"/>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03" name="Oval 102"/>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sp>
        <p:nvSpPr>
          <p:cNvPr id="104" name="TextBox 103"/>
          <p:cNvSpPr txBox="1"/>
          <p:nvPr/>
        </p:nvSpPr>
        <p:spPr>
          <a:xfrm>
            <a:off x="6719098" y="2357326"/>
            <a:ext cx="402715" cy="215444"/>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sz="1400" b="1" dirty="0">
                <a:solidFill>
                  <a:schemeClr val="bg2"/>
                </a:solidFill>
                <a:latin typeface="微软雅黑" panose="020B0503020204020204" pitchFamily="34" charset="-122"/>
                <a:ea typeface="微软雅黑" panose="020B0503020204020204" pitchFamily="34" charset="-122"/>
                <a:cs typeface="Arial"/>
              </a:rPr>
              <a:t>北京</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grpSp>
        <p:nvGrpSpPr>
          <p:cNvPr id="110" name="Group 109"/>
          <p:cNvGrpSpPr/>
          <p:nvPr/>
        </p:nvGrpSpPr>
        <p:grpSpPr>
          <a:xfrm>
            <a:off x="4882876" y="2503541"/>
            <a:ext cx="185204" cy="185204"/>
            <a:chOff x="-838200" y="1809112"/>
            <a:chExt cx="533400" cy="533400"/>
          </a:xfrm>
        </p:grpSpPr>
        <p:sp>
          <p:nvSpPr>
            <p:cNvPr id="111" name="Oval 110"/>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12" name="Oval 111"/>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sp>
        <p:nvSpPr>
          <p:cNvPr id="113" name="TextBox 112"/>
          <p:cNvSpPr txBox="1"/>
          <p:nvPr/>
        </p:nvSpPr>
        <p:spPr>
          <a:xfrm>
            <a:off x="6345556" y="2758275"/>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西安</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pic>
        <p:nvPicPr>
          <p:cNvPr id="1026" name="Picture 2" descr="C:\Users\maggie.qian\Desktop\fead8e904e09d8c96a8ad998cfb8336831c0.png"/>
          <p:cNvPicPr>
            <a:picLocks noChangeAspect="1" noChangeArrowheads="1"/>
          </p:cNvPicPr>
          <p:nvPr/>
        </p:nvPicPr>
        <p:blipFill rotWithShape="1">
          <a:blip r:embed="rId6">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6875520" y="2852260"/>
            <a:ext cx="137160" cy="640893"/>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Straight Connector 116"/>
          <p:cNvCxnSpPr/>
          <p:nvPr/>
        </p:nvCxnSpPr>
        <p:spPr>
          <a:xfrm>
            <a:off x="5354799" y="4197945"/>
            <a:ext cx="933094" cy="209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18" name="Group 117"/>
          <p:cNvGrpSpPr/>
          <p:nvPr/>
        </p:nvGrpSpPr>
        <p:grpSpPr>
          <a:xfrm>
            <a:off x="4335076" y="3194417"/>
            <a:ext cx="185204" cy="185204"/>
            <a:chOff x="-838200" y="1809112"/>
            <a:chExt cx="533400" cy="533400"/>
          </a:xfrm>
        </p:grpSpPr>
        <p:sp>
          <p:nvSpPr>
            <p:cNvPr id="119" name="Oval 118"/>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20" name="Oval 119"/>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sp>
        <p:nvSpPr>
          <p:cNvPr id="121" name="TextBox 120"/>
          <p:cNvSpPr txBox="1"/>
          <p:nvPr/>
        </p:nvSpPr>
        <p:spPr>
          <a:xfrm>
            <a:off x="6318162" y="4078167"/>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成都</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041" name="TextBox 1040"/>
          <p:cNvSpPr txBox="1"/>
          <p:nvPr/>
        </p:nvSpPr>
        <p:spPr>
          <a:xfrm>
            <a:off x="7700567" y="1438772"/>
            <a:ext cx="253274" cy="492443"/>
          </a:xfrm>
          <a:prstGeom prst="rect">
            <a:avLst/>
          </a:prstGeom>
        </p:spPr>
        <p:txBody>
          <a:bodyPr wrap="none" lIns="0" tIns="0" rIns="0" bIns="0" rtlCol="0">
            <a:spAutoFit/>
          </a:bodyPr>
          <a:lstStyle/>
          <a:p>
            <a:pPr fontAlgn="auto">
              <a:spcBef>
                <a:spcPts val="0"/>
              </a:spcBef>
              <a:spcAft>
                <a:spcPts val="0"/>
              </a:spcAft>
              <a:buClr>
                <a:schemeClr val="bg2"/>
              </a:buClr>
            </a:pPr>
            <a:r>
              <a:rPr lang="en-US" altLang="zh-CN" sz="3200" b="1" dirty="0" smtClean="0">
                <a:solidFill>
                  <a:schemeClr val="bg2"/>
                </a:solidFill>
                <a:latin typeface="微软雅黑" panose="020B0503020204020204" pitchFamily="34" charset="-122"/>
                <a:ea typeface="微软雅黑" panose="020B0503020204020204" pitchFamily="34" charset="-122"/>
                <a:cs typeface="Arial"/>
              </a:rPr>
              <a:t>8</a:t>
            </a:r>
            <a:endParaRPr lang="en-US" sz="32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46" name="TextBox 145"/>
          <p:cNvSpPr txBox="1"/>
          <p:nvPr/>
        </p:nvSpPr>
        <p:spPr>
          <a:xfrm>
            <a:off x="7700567" y="2497200"/>
            <a:ext cx="253274" cy="492443"/>
          </a:xfrm>
          <a:prstGeom prst="rect">
            <a:avLst/>
          </a:prstGeom>
        </p:spPr>
        <p:txBody>
          <a:bodyPr wrap="none" lIns="0" tIns="0" rIns="0" bIns="0" rtlCol="0">
            <a:spAutoFit/>
          </a:bodyPr>
          <a:lstStyle/>
          <a:p>
            <a:pPr fontAlgn="auto">
              <a:spcBef>
                <a:spcPts val="0"/>
              </a:spcBef>
              <a:spcAft>
                <a:spcPts val="0"/>
              </a:spcAft>
              <a:buClr>
                <a:schemeClr val="bg2"/>
              </a:buClr>
            </a:pPr>
            <a:r>
              <a:rPr lang="en-US" altLang="zh-CN" sz="3200" b="1" dirty="0" smtClean="0">
                <a:solidFill>
                  <a:schemeClr val="bg2"/>
                </a:solidFill>
                <a:latin typeface="微软雅黑" panose="020B0503020204020204" pitchFamily="34" charset="-122"/>
                <a:ea typeface="微软雅黑" panose="020B0503020204020204" pitchFamily="34" charset="-122"/>
                <a:cs typeface="Arial"/>
              </a:rPr>
              <a:t>2</a:t>
            </a:r>
            <a:endParaRPr lang="en-US" sz="32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47" name="TextBox 146"/>
          <p:cNvSpPr txBox="1"/>
          <p:nvPr/>
        </p:nvSpPr>
        <p:spPr>
          <a:xfrm>
            <a:off x="7493780" y="3556966"/>
            <a:ext cx="759823" cy="492443"/>
          </a:xfrm>
          <a:prstGeom prst="rect">
            <a:avLst/>
          </a:prstGeom>
        </p:spPr>
        <p:txBody>
          <a:bodyPr wrap="none" lIns="0" tIns="0" rIns="0" bIns="0" rtlCol="0">
            <a:spAutoFit/>
          </a:bodyPr>
          <a:lstStyle/>
          <a:p>
            <a:pPr fontAlgn="auto">
              <a:spcBef>
                <a:spcPts val="0"/>
              </a:spcBef>
              <a:spcAft>
                <a:spcPts val="0"/>
              </a:spcAft>
              <a:buClr>
                <a:schemeClr val="bg2"/>
              </a:buClr>
            </a:pPr>
            <a:r>
              <a:rPr lang="en-US" altLang="zh-CN" sz="3200" b="1" dirty="0" smtClean="0">
                <a:solidFill>
                  <a:schemeClr val="bg2"/>
                </a:solidFill>
                <a:latin typeface="微软雅黑" panose="020B0503020204020204" pitchFamily="34" charset="-122"/>
                <a:ea typeface="微软雅黑" panose="020B0503020204020204" pitchFamily="34" charset="-122"/>
                <a:cs typeface="Arial"/>
              </a:rPr>
              <a:t>800</a:t>
            </a:r>
            <a:endParaRPr lang="en-US" sz="32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69" name="TextBox 168"/>
          <p:cNvSpPr txBox="1"/>
          <p:nvPr/>
        </p:nvSpPr>
        <p:spPr>
          <a:xfrm>
            <a:off x="8203099" y="2042204"/>
            <a:ext cx="538609"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办事处</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70" name="TextBox 169"/>
          <p:cNvSpPr txBox="1"/>
          <p:nvPr/>
        </p:nvSpPr>
        <p:spPr>
          <a:xfrm>
            <a:off x="8292867" y="3062285"/>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工厂</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71" name="TextBox 170"/>
          <p:cNvSpPr txBox="1"/>
          <p:nvPr/>
        </p:nvSpPr>
        <p:spPr>
          <a:xfrm>
            <a:off x="8292867" y="4149735"/>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员工</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cxnSp>
        <p:nvCxnSpPr>
          <p:cNvPr id="181" name="Straight Connector 180"/>
          <p:cNvCxnSpPr>
            <a:endCxn id="17" idx="17"/>
          </p:cNvCxnSpPr>
          <p:nvPr/>
        </p:nvCxnSpPr>
        <p:spPr>
          <a:xfrm>
            <a:off x="5043773" y="2659809"/>
            <a:ext cx="369479" cy="219295"/>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338935" y="3548785"/>
            <a:ext cx="372997" cy="357183"/>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482889" y="3364073"/>
            <a:ext cx="872981" cy="835968"/>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5265597" y="4295983"/>
            <a:ext cx="268344" cy="256967"/>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94" name="Group 193"/>
          <p:cNvGrpSpPr/>
          <p:nvPr/>
        </p:nvGrpSpPr>
        <p:grpSpPr>
          <a:xfrm>
            <a:off x="5711932" y="3096935"/>
            <a:ext cx="185204" cy="185204"/>
            <a:chOff x="-838200" y="1809112"/>
            <a:chExt cx="533400" cy="533400"/>
          </a:xfrm>
        </p:grpSpPr>
        <p:sp>
          <p:nvSpPr>
            <p:cNvPr id="195" name="Oval 194"/>
            <p:cNvSpPr/>
            <p:nvPr/>
          </p:nvSpPr>
          <p:spPr>
            <a:xfrm>
              <a:off x="-838200" y="1809112"/>
              <a:ext cx="533400" cy="533400"/>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96" name="Oval 195"/>
            <p:cNvSpPr/>
            <p:nvPr/>
          </p:nvSpPr>
          <p:spPr>
            <a:xfrm>
              <a:off x="-700752" y="1947197"/>
              <a:ext cx="263353" cy="263353"/>
            </a:xfrm>
            <a:prstGeom prst="ellipse">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cxnSp>
        <p:nvCxnSpPr>
          <p:cNvPr id="199" name="Straight Connector 198"/>
          <p:cNvCxnSpPr/>
          <p:nvPr/>
        </p:nvCxnSpPr>
        <p:spPr>
          <a:xfrm>
            <a:off x="5852060" y="3268408"/>
            <a:ext cx="365980" cy="350463"/>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6206383" y="3618871"/>
            <a:ext cx="551957"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3" name="TextBox 202"/>
          <p:cNvSpPr txBox="1"/>
          <p:nvPr/>
        </p:nvSpPr>
        <p:spPr>
          <a:xfrm>
            <a:off x="6815069" y="3506267"/>
            <a:ext cx="359073" cy="215444"/>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b="1" dirty="0" smtClean="0">
                <a:solidFill>
                  <a:schemeClr val="bg2"/>
                </a:solidFill>
                <a:latin typeface="微软雅黑" panose="020B0503020204020204" pitchFamily="34" charset="-122"/>
                <a:ea typeface="微软雅黑" panose="020B0503020204020204" pitchFamily="34" charset="-122"/>
                <a:cs typeface="Arial"/>
              </a:rPr>
              <a:t>南京</a:t>
            </a:r>
            <a:endParaRPr lang="en-US" sz="1400" b="1" dirty="0" smtClean="0">
              <a:solidFill>
                <a:schemeClr val="bg2"/>
              </a:solidFill>
              <a:latin typeface="微软雅黑" panose="020B0503020204020204" pitchFamily="34" charset="-122"/>
              <a:ea typeface="微软雅黑" panose="020B0503020204020204" pitchFamily="34" charset="-122"/>
              <a:cs typeface="Arial"/>
            </a:endParaRPr>
          </a:p>
        </p:txBody>
      </p:sp>
      <p:sp>
        <p:nvSpPr>
          <p:cNvPr id="1054" name="5-Point Star 1053"/>
          <p:cNvSpPr/>
          <p:nvPr/>
        </p:nvSpPr>
        <p:spPr>
          <a:xfrm>
            <a:off x="5927310" y="3118777"/>
            <a:ext cx="274320" cy="274320"/>
          </a:xfrm>
          <a:prstGeom prst="star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微软雅黑" panose="020B0503020204020204" pitchFamily="34" charset="-122"/>
              <a:ea typeface="微软雅黑" panose="020B0503020204020204" pitchFamily="34" charset="-122"/>
            </a:endParaRPr>
          </a:p>
        </p:txBody>
      </p:sp>
      <p:sp>
        <p:nvSpPr>
          <p:cNvPr id="47" name="Title 46"/>
          <p:cNvSpPr>
            <a:spLocks noGrp="1"/>
          </p:cNvSpPr>
          <p:nvPr>
            <p:ph type="title"/>
          </p:nvPr>
        </p:nvSpPr>
        <p:spPr/>
        <p:txBody>
          <a:bodyPr/>
          <a:lstStyle/>
          <a:p>
            <a:r>
              <a:rPr lang="zh-CN" altLang="en-US" sz="2000" b="0" dirty="0" smtClean="0"/>
              <a:t>赛莱默中国</a:t>
            </a:r>
            <a:endParaRPr lang="en-US" sz="2000" b="0" dirty="0"/>
          </a:p>
        </p:txBody>
      </p:sp>
    </p:spTree>
    <p:extLst>
      <p:ext uri="{BB962C8B-B14F-4D97-AF65-F5344CB8AC3E}">
        <p14:creationId xmlns:p14="http://schemas.microsoft.com/office/powerpoint/2010/main" val="666352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ln>
            <a:noFill/>
          </a:ln>
        </p:spPr>
        <p:txBody>
          <a:bodyPr/>
          <a:lstStyle/>
          <a:p>
            <a:r>
              <a:rPr lang="zh-CN" altLang="en-US" sz="2000" b="0" dirty="0" smtClean="0"/>
              <a:t>赛莱默中国发展</a:t>
            </a:r>
            <a:endParaRPr lang="zh-CN" altLang="en-US" sz="2000" b="0" dirty="0"/>
          </a:p>
        </p:txBody>
      </p:sp>
      <p:pic>
        <p:nvPicPr>
          <p:cNvPr id="5" name="图片 4"/>
          <p:cNvPicPr>
            <a:picLocks noChangeAspect="1"/>
          </p:cNvPicPr>
          <p:nvPr/>
        </p:nvPicPr>
        <p:blipFill rotWithShape="1">
          <a:blip r:embed="rId2"/>
          <a:srcRect b="35115"/>
          <a:stretch/>
        </p:blipFill>
        <p:spPr>
          <a:xfrm>
            <a:off x="-89991" y="1029810"/>
            <a:ext cx="9327157" cy="3559945"/>
          </a:xfrm>
          <a:prstGeom prst="rect">
            <a:avLst/>
          </a:prstGeom>
          <a:ln>
            <a:noFill/>
          </a:ln>
          <a:effectLst>
            <a:softEdge rad="112500"/>
          </a:effectLst>
        </p:spPr>
      </p:pic>
      <p:sp>
        <p:nvSpPr>
          <p:cNvPr id="11" name="椭圆 10"/>
          <p:cNvSpPr/>
          <p:nvPr/>
        </p:nvSpPr>
        <p:spPr>
          <a:xfrm>
            <a:off x="177799" y="3279558"/>
            <a:ext cx="150920" cy="1509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3" name="直接连接符 12"/>
          <p:cNvCxnSpPr>
            <a:stCxn id="11" idx="6"/>
          </p:cNvCxnSpPr>
          <p:nvPr/>
        </p:nvCxnSpPr>
        <p:spPr>
          <a:xfrm>
            <a:off x="328719" y="3355018"/>
            <a:ext cx="1048800" cy="15536"/>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sp>
        <p:nvSpPr>
          <p:cNvPr id="14" name="椭圆 13"/>
          <p:cNvSpPr/>
          <p:nvPr/>
        </p:nvSpPr>
        <p:spPr>
          <a:xfrm>
            <a:off x="1377519" y="3272899"/>
            <a:ext cx="150920" cy="1509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V="1">
            <a:off x="1522631" y="2964721"/>
            <a:ext cx="1770985" cy="398065"/>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sp>
        <p:nvSpPr>
          <p:cNvPr id="17" name="椭圆 16"/>
          <p:cNvSpPr/>
          <p:nvPr/>
        </p:nvSpPr>
        <p:spPr>
          <a:xfrm>
            <a:off x="3296574" y="2889261"/>
            <a:ext cx="150920" cy="1509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8" name="直接连接符 17"/>
          <p:cNvCxnSpPr>
            <a:stCxn id="17" idx="6"/>
          </p:cNvCxnSpPr>
          <p:nvPr/>
        </p:nvCxnSpPr>
        <p:spPr>
          <a:xfrm>
            <a:off x="3447494" y="2964721"/>
            <a:ext cx="1346233" cy="500091"/>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sp>
        <p:nvSpPr>
          <p:cNvPr id="21" name="椭圆 20"/>
          <p:cNvSpPr/>
          <p:nvPr/>
        </p:nvSpPr>
        <p:spPr>
          <a:xfrm>
            <a:off x="4793727" y="3389352"/>
            <a:ext cx="150920" cy="1509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22" name="直接连接符 21"/>
          <p:cNvCxnSpPr>
            <a:endCxn id="21" idx="6"/>
          </p:cNvCxnSpPr>
          <p:nvPr/>
        </p:nvCxnSpPr>
        <p:spPr>
          <a:xfrm flipH="1">
            <a:off x="4944647" y="2800904"/>
            <a:ext cx="2496271" cy="663908"/>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sp>
        <p:nvSpPr>
          <p:cNvPr id="25" name="椭圆 24"/>
          <p:cNvSpPr/>
          <p:nvPr/>
        </p:nvSpPr>
        <p:spPr>
          <a:xfrm>
            <a:off x="7440918" y="2705167"/>
            <a:ext cx="150920" cy="150920"/>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26" name="直接连接符 25"/>
          <p:cNvCxnSpPr>
            <a:endCxn id="25" idx="7"/>
          </p:cNvCxnSpPr>
          <p:nvPr/>
        </p:nvCxnSpPr>
        <p:spPr>
          <a:xfrm flipH="1">
            <a:off x="7569736" y="1944210"/>
            <a:ext cx="1192524" cy="783059"/>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sp>
        <p:nvSpPr>
          <p:cNvPr id="29" name="文本框 28"/>
          <p:cNvSpPr txBox="1"/>
          <p:nvPr/>
        </p:nvSpPr>
        <p:spPr>
          <a:xfrm>
            <a:off x="177799" y="2727269"/>
            <a:ext cx="1190954" cy="430887"/>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1600" b="1" dirty="0" smtClean="0">
                <a:latin typeface="AvenirNext LT Com Regular" pitchFamily="34" charset="0"/>
                <a:cs typeface="Arial"/>
              </a:rPr>
              <a:t>2008</a:t>
            </a:r>
          </a:p>
          <a:p>
            <a:pPr fontAlgn="auto">
              <a:spcBef>
                <a:spcPts val="0"/>
              </a:spcBef>
              <a:spcAft>
                <a:spcPts val="0"/>
              </a:spcAft>
              <a:buClr>
                <a:schemeClr val="bg2"/>
              </a:buClr>
            </a:pPr>
            <a:r>
              <a:rPr lang="en-US" altLang="zh-CN" sz="1200" dirty="0" smtClean="0">
                <a:latin typeface="AvenirNext LT Com Regular" pitchFamily="34" charset="0"/>
                <a:cs typeface="Arial"/>
              </a:rPr>
              <a:t>66M(USD)</a:t>
            </a:r>
            <a:endParaRPr lang="zh-CN" altLang="en-US" sz="1200" dirty="0" smtClean="0">
              <a:latin typeface="AvenirNext LT Com Regular" pitchFamily="34" charset="0"/>
              <a:cs typeface="Arial"/>
            </a:endParaRPr>
          </a:p>
        </p:txBody>
      </p:sp>
      <p:sp>
        <p:nvSpPr>
          <p:cNvPr id="30" name="文本框 29"/>
          <p:cNvSpPr txBox="1"/>
          <p:nvPr/>
        </p:nvSpPr>
        <p:spPr>
          <a:xfrm>
            <a:off x="1377519" y="2754186"/>
            <a:ext cx="1190954" cy="430887"/>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1600" b="1" dirty="0" smtClean="0">
                <a:latin typeface="AvenirNext LT Com Regular" pitchFamily="34" charset="0"/>
                <a:cs typeface="Arial"/>
              </a:rPr>
              <a:t>2011</a:t>
            </a:r>
          </a:p>
          <a:p>
            <a:pPr fontAlgn="auto">
              <a:spcBef>
                <a:spcPts val="0"/>
              </a:spcBef>
              <a:spcAft>
                <a:spcPts val="0"/>
              </a:spcAft>
              <a:buClr>
                <a:schemeClr val="bg2"/>
              </a:buClr>
            </a:pPr>
            <a:r>
              <a:rPr lang="en-US" altLang="zh-CN" sz="1200" dirty="0" smtClean="0">
                <a:latin typeface="AvenirNext LT Com Regular" pitchFamily="34" charset="0"/>
                <a:cs typeface="Arial"/>
              </a:rPr>
              <a:t>72M(USD)</a:t>
            </a:r>
            <a:endParaRPr lang="zh-CN" altLang="en-US" sz="1200" dirty="0" smtClean="0">
              <a:latin typeface="AvenirNext LT Com Regular" pitchFamily="34" charset="0"/>
              <a:cs typeface="Arial"/>
            </a:endParaRPr>
          </a:p>
        </p:txBody>
      </p:sp>
      <p:sp>
        <p:nvSpPr>
          <p:cNvPr id="31" name="文本框 30"/>
          <p:cNvSpPr txBox="1"/>
          <p:nvPr/>
        </p:nvSpPr>
        <p:spPr>
          <a:xfrm>
            <a:off x="3090296" y="2424367"/>
            <a:ext cx="1190954" cy="430887"/>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1600" b="1" dirty="0" smtClean="0">
                <a:latin typeface="AvenirNext LT Com Regular" pitchFamily="34" charset="0"/>
                <a:cs typeface="Arial"/>
              </a:rPr>
              <a:t>2015</a:t>
            </a:r>
          </a:p>
          <a:p>
            <a:pPr fontAlgn="auto">
              <a:spcBef>
                <a:spcPts val="0"/>
              </a:spcBef>
              <a:spcAft>
                <a:spcPts val="0"/>
              </a:spcAft>
              <a:buClr>
                <a:schemeClr val="bg2"/>
              </a:buClr>
            </a:pPr>
            <a:r>
              <a:rPr lang="en-US" altLang="zh-CN" sz="1200" dirty="0" smtClean="0">
                <a:latin typeface="AvenirNext LT Com Regular" pitchFamily="34" charset="0"/>
                <a:cs typeface="Arial"/>
              </a:rPr>
              <a:t>154M(USD)</a:t>
            </a:r>
            <a:endParaRPr lang="zh-CN" altLang="en-US" sz="1200" dirty="0" smtClean="0">
              <a:latin typeface="AvenirNext LT Com Regular" pitchFamily="34" charset="0"/>
              <a:cs typeface="Arial"/>
            </a:endParaRPr>
          </a:p>
        </p:txBody>
      </p:sp>
      <p:sp>
        <p:nvSpPr>
          <p:cNvPr id="32" name="文本框 31"/>
          <p:cNvSpPr txBox="1"/>
          <p:nvPr/>
        </p:nvSpPr>
        <p:spPr>
          <a:xfrm>
            <a:off x="4632714" y="2797942"/>
            <a:ext cx="1190954" cy="430887"/>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1600" b="1" dirty="0" smtClean="0">
                <a:latin typeface="AvenirNext LT Com Regular" pitchFamily="34" charset="0"/>
                <a:cs typeface="Arial"/>
              </a:rPr>
              <a:t>2016</a:t>
            </a:r>
          </a:p>
          <a:p>
            <a:pPr fontAlgn="auto">
              <a:spcBef>
                <a:spcPts val="0"/>
              </a:spcBef>
              <a:spcAft>
                <a:spcPts val="0"/>
              </a:spcAft>
              <a:buClr>
                <a:schemeClr val="bg2"/>
              </a:buClr>
            </a:pPr>
            <a:r>
              <a:rPr lang="en-US" altLang="zh-CN" sz="1200" dirty="0" smtClean="0">
                <a:latin typeface="AvenirNext LT Com Regular" pitchFamily="34" charset="0"/>
                <a:cs typeface="Arial"/>
              </a:rPr>
              <a:t>134M(USD)</a:t>
            </a:r>
            <a:endParaRPr lang="zh-CN" altLang="en-US" sz="1200" dirty="0" smtClean="0">
              <a:latin typeface="AvenirNext LT Com Regular" pitchFamily="34" charset="0"/>
              <a:cs typeface="Arial"/>
            </a:endParaRPr>
          </a:p>
        </p:txBody>
      </p:sp>
      <p:sp>
        <p:nvSpPr>
          <p:cNvPr id="33" name="文本框 32"/>
          <p:cNvSpPr txBox="1"/>
          <p:nvPr/>
        </p:nvSpPr>
        <p:spPr>
          <a:xfrm>
            <a:off x="6920901" y="2212941"/>
            <a:ext cx="1190954" cy="430887"/>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1600" b="1" dirty="0" smtClean="0">
                <a:solidFill>
                  <a:srgbClr val="FF0000"/>
                </a:solidFill>
                <a:latin typeface="AvenirNext LT Com Regular" pitchFamily="34" charset="0"/>
                <a:cs typeface="Arial"/>
              </a:rPr>
              <a:t>2019</a:t>
            </a:r>
          </a:p>
          <a:p>
            <a:pPr fontAlgn="auto">
              <a:spcBef>
                <a:spcPts val="0"/>
              </a:spcBef>
              <a:spcAft>
                <a:spcPts val="0"/>
              </a:spcAft>
              <a:buClr>
                <a:schemeClr val="bg2"/>
              </a:buClr>
            </a:pPr>
            <a:r>
              <a:rPr lang="en-US" altLang="zh-CN" sz="1200" dirty="0" smtClean="0">
                <a:solidFill>
                  <a:srgbClr val="FF0000"/>
                </a:solidFill>
                <a:latin typeface="AvenirNext LT Com Regular" pitchFamily="34" charset="0"/>
                <a:cs typeface="Arial"/>
              </a:rPr>
              <a:t>251M(USD)</a:t>
            </a:r>
            <a:endParaRPr lang="zh-CN" altLang="en-US" sz="1200" dirty="0" smtClean="0">
              <a:solidFill>
                <a:srgbClr val="FF0000"/>
              </a:solidFill>
              <a:latin typeface="AvenirNext LT Com Regular" pitchFamily="34" charset="0"/>
              <a:cs typeface="Arial"/>
            </a:endParaRPr>
          </a:p>
        </p:txBody>
      </p:sp>
      <p:sp>
        <p:nvSpPr>
          <p:cNvPr id="34" name="文本框 33"/>
          <p:cNvSpPr txBox="1"/>
          <p:nvPr/>
        </p:nvSpPr>
        <p:spPr>
          <a:xfrm>
            <a:off x="8046212" y="1437582"/>
            <a:ext cx="1190954" cy="430887"/>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1600" b="1" dirty="0" smtClean="0">
                <a:latin typeface="AvenirNext LT Com Regular" pitchFamily="34" charset="0"/>
                <a:cs typeface="Arial"/>
              </a:rPr>
              <a:t>Future</a:t>
            </a:r>
          </a:p>
          <a:p>
            <a:pPr fontAlgn="auto">
              <a:spcBef>
                <a:spcPts val="0"/>
              </a:spcBef>
              <a:spcAft>
                <a:spcPts val="0"/>
              </a:spcAft>
              <a:buClr>
                <a:schemeClr val="bg2"/>
              </a:buClr>
            </a:pPr>
            <a:r>
              <a:rPr lang="en-US" altLang="zh-CN" sz="1200" dirty="0" smtClean="0">
                <a:latin typeface="AvenirNext LT Com Regular" pitchFamily="34" charset="0"/>
                <a:cs typeface="Arial"/>
              </a:rPr>
              <a:t>500M(USD)</a:t>
            </a:r>
            <a:endParaRPr lang="zh-CN" altLang="en-US" sz="1200" dirty="0" smtClean="0">
              <a:latin typeface="AvenirNext LT Com Regular" pitchFamily="34" charset="0"/>
              <a:cs typeface="Arial"/>
            </a:endParaRPr>
          </a:p>
        </p:txBody>
      </p:sp>
      <p:sp>
        <p:nvSpPr>
          <p:cNvPr id="35" name="文本框 34"/>
          <p:cNvSpPr txBox="1"/>
          <p:nvPr/>
        </p:nvSpPr>
        <p:spPr>
          <a:xfrm>
            <a:off x="2309657" y="1517341"/>
            <a:ext cx="3304321" cy="276999"/>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dirty="0" smtClean="0">
                <a:latin typeface="微软雅黑" panose="020B0503020204020204" pitchFamily="34" charset="-122"/>
                <a:ea typeface="微软雅黑" panose="020B0503020204020204" pitchFamily="34" charset="-122"/>
                <a:cs typeface="Arial"/>
              </a:rPr>
              <a:t>复合增长率</a:t>
            </a:r>
            <a:r>
              <a:rPr lang="en-US" altLang="zh-CN" dirty="0" smtClean="0">
                <a:latin typeface="微软雅黑" panose="020B0503020204020204" pitchFamily="34" charset="-122"/>
                <a:ea typeface="微软雅黑" panose="020B0503020204020204" pitchFamily="34" charset="-122"/>
                <a:cs typeface="Arial"/>
              </a:rPr>
              <a:t>14%</a:t>
            </a:r>
            <a:endParaRPr lang="zh-CN" altLang="en-US" dirty="0" smtClean="0">
              <a:latin typeface="微软雅黑" panose="020B0503020204020204" pitchFamily="34" charset="-122"/>
              <a:ea typeface="微软雅黑" panose="020B0503020204020204" pitchFamily="34" charset="-122"/>
              <a:cs typeface="Arial"/>
            </a:endParaRPr>
          </a:p>
        </p:txBody>
      </p:sp>
      <p:grpSp>
        <p:nvGrpSpPr>
          <p:cNvPr id="72" name="组合 1"/>
          <p:cNvGrpSpPr>
            <a:grpSpLocks/>
          </p:cNvGrpSpPr>
          <p:nvPr/>
        </p:nvGrpSpPr>
        <p:grpSpPr bwMode="auto">
          <a:xfrm rot="5400000">
            <a:off x="79637" y="1115790"/>
            <a:ext cx="1688142" cy="1693523"/>
            <a:chOff x="488950" y="1428750"/>
            <a:chExt cx="1493838" cy="1498600"/>
          </a:xfrm>
        </p:grpSpPr>
        <p:sp>
          <p:nvSpPr>
            <p:cNvPr id="73" name="Donut 64"/>
            <p:cNvSpPr/>
            <p:nvPr/>
          </p:nvSpPr>
          <p:spPr>
            <a:xfrm>
              <a:off x="711200" y="1663700"/>
              <a:ext cx="1033463" cy="1033462"/>
            </a:xfrm>
            <a:prstGeom prst="donut">
              <a:avLst>
                <a:gd name="adj" fmla="val 78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 name="Rounded Rectangle 65"/>
            <p:cNvSpPr/>
            <p:nvPr/>
          </p:nvSpPr>
          <p:spPr>
            <a:xfrm>
              <a:off x="554038" y="1800225"/>
              <a:ext cx="228600" cy="7572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5" name="Rounded Rectangle 66"/>
            <p:cNvSpPr/>
            <p:nvPr/>
          </p:nvSpPr>
          <p:spPr>
            <a:xfrm>
              <a:off x="700088" y="1800225"/>
              <a:ext cx="196850" cy="825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6" name="Rounded Rectangle 67"/>
            <p:cNvSpPr/>
            <p:nvPr/>
          </p:nvSpPr>
          <p:spPr>
            <a:xfrm>
              <a:off x="658813" y="1841500"/>
              <a:ext cx="198437" cy="825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7" name="Rounded Rectangle 68"/>
            <p:cNvSpPr/>
            <p:nvPr/>
          </p:nvSpPr>
          <p:spPr>
            <a:xfrm>
              <a:off x="658813" y="2474912"/>
              <a:ext cx="238125" cy="825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8" name="Rounded Rectangle 69"/>
            <p:cNvSpPr/>
            <p:nvPr/>
          </p:nvSpPr>
          <p:spPr>
            <a:xfrm>
              <a:off x="617538" y="2433637"/>
              <a:ext cx="239712" cy="825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9" name="Rounded Rectangle 70"/>
            <p:cNvSpPr/>
            <p:nvPr/>
          </p:nvSpPr>
          <p:spPr>
            <a:xfrm>
              <a:off x="1038225" y="2827337"/>
              <a:ext cx="392113" cy="100013"/>
            </a:xfrm>
            <a:prstGeom prst="roundRect">
              <a:avLst>
                <a:gd name="adj" fmla="val 355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0" name="Rectangle 295"/>
            <p:cNvSpPr/>
            <p:nvPr/>
          </p:nvSpPr>
          <p:spPr>
            <a:xfrm>
              <a:off x="1096963" y="2667000"/>
              <a:ext cx="269875" cy="13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1" name="Rectangle 296"/>
            <p:cNvSpPr/>
            <p:nvPr/>
          </p:nvSpPr>
          <p:spPr>
            <a:xfrm>
              <a:off x="1096963" y="1557337"/>
              <a:ext cx="269875" cy="134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2" name="Rounded Rectangle 73"/>
            <p:cNvSpPr/>
            <p:nvPr/>
          </p:nvSpPr>
          <p:spPr>
            <a:xfrm>
              <a:off x="1038225" y="1428750"/>
              <a:ext cx="392113" cy="98425"/>
            </a:xfrm>
            <a:prstGeom prst="roundRect">
              <a:avLst>
                <a:gd name="adj" fmla="val 355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base" latinLnBrk="0" hangingPunct="1">
                <a:lnSpc>
                  <a:spcPct val="100000"/>
                </a:lnSpc>
                <a:spcBef>
                  <a:spcPct val="50000"/>
                </a:spcBef>
                <a:spcAft>
                  <a:spcPct val="0"/>
                </a:spcAft>
                <a:buClrTx/>
                <a:buSzTx/>
                <a:buFontTx/>
                <a:buNone/>
                <a:tabLst/>
                <a:defRPr/>
              </a:pPr>
              <a:endParaRPr kumimoji="0" lang="da-DK" sz="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nvGrpSpPr>
            <p:cNvPr id="83" name="Group 179"/>
            <p:cNvGrpSpPr>
              <a:grpSpLocks/>
            </p:cNvGrpSpPr>
            <p:nvPr/>
          </p:nvGrpSpPr>
          <p:grpSpPr bwMode="auto">
            <a:xfrm>
              <a:off x="488950" y="1433513"/>
              <a:ext cx="1493838" cy="1493837"/>
              <a:chOff x="4477761" y="-766689"/>
              <a:chExt cx="6707484" cy="6707486"/>
            </a:xfrm>
          </p:grpSpPr>
          <p:grpSp>
            <p:nvGrpSpPr>
              <p:cNvPr id="85" name="Group 180"/>
              <p:cNvGrpSpPr>
                <a:grpSpLocks/>
              </p:cNvGrpSpPr>
              <p:nvPr/>
            </p:nvGrpSpPr>
            <p:grpSpPr bwMode="auto">
              <a:xfrm>
                <a:off x="4477761" y="-766689"/>
                <a:ext cx="6707484" cy="6707486"/>
                <a:chOff x="2708227" y="-932278"/>
                <a:chExt cx="6707484" cy="6707486"/>
              </a:xfrm>
            </p:grpSpPr>
            <p:grpSp>
              <p:nvGrpSpPr>
                <p:cNvPr id="87" name="Group 182"/>
                <p:cNvGrpSpPr>
                  <a:grpSpLocks/>
                </p:cNvGrpSpPr>
                <p:nvPr/>
              </p:nvGrpSpPr>
              <p:grpSpPr bwMode="auto">
                <a:xfrm rot="-5400000">
                  <a:off x="2708226" y="-932277"/>
                  <a:ext cx="6707486" cy="6707484"/>
                  <a:chOff x="2708226" y="-932277"/>
                  <a:chExt cx="6707486" cy="6707484"/>
                </a:xfrm>
              </p:grpSpPr>
              <p:grpSp>
                <p:nvGrpSpPr>
                  <p:cNvPr id="89" name="Group 184"/>
                  <p:cNvGrpSpPr>
                    <a:grpSpLocks/>
                  </p:cNvGrpSpPr>
                  <p:nvPr/>
                </p:nvGrpSpPr>
                <p:grpSpPr bwMode="auto">
                  <a:xfrm rot="-5400000">
                    <a:off x="2708227" y="-932278"/>
                    <a:ext cx="6707484" cy="6707486"/>
                    <a:chOff x="2708227" y="-932278"/>
                    <a:chExt cx="6707484" cy="6707486"/>
                  </a:xfrm>
                </p:grpSpPr>
                <p:grpSp>
                  <p:nvGrpSpPr>
                    <p:cNvPr id="91" name="Group 186"/>
                    <p:cNvGrpSpPr>
                      <a:grpSpLocks/>
                    </p:cNvGrpSpPr>
                    <p:nvPr/>
                  </p:nvGrpSpPr>
                  <p:grpSpPr bwMode="auto">
                    <a:xfrm rot="-5400000">
                      <a:off x="2708226" y="-932277"/>
                      <a:ext cx="6707486" cy="6707484"/>
                      <a:chOff x="2708226" y="-932277"/>
                      <a:chExt cx="6707486" cy="6707484"/>
                    </a:xfrm>
                  </p:grpSpPr>
                  <p:sp>
                    <p:nvSpPr>
                      <p:cNvPr id="93" name="Block Arc 188"/>
                      <p:cNvSpPr/>
                      <p:nvPr/>
                    </p:nvSpPr>
                    <p:spPr>
                      <a:xfrm rot="1905559">
                        <a:off x="5566564" y="1562545"/>
                        <a:ext cx="2573221" cy="2309484"/>
                      </a:xfrm>
                      <a:prstGeom prst="blockArc">
                        <a:avLst>
                          <a:gd name="adj1" fmla="val 9380484"/>
                          <a:gd name="adj2" fmla="val 21163697"/>
                          <a:gd name="adj3" fmla="val 34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 name="Oval 189"/>
                      <p:cNvSpPr/>
                      <p:nvPr/>
                    </p:nvSpPr>
                    <p:spPr>
                      <a:xfrm>
                        <a:off x="2708215" y="-932270"/>
                        <a:ext cx="6707490" cy="67074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92" name="Block Arc 187"/>
                    <p:cNvSpPr/>
                    <p:nvPr/>
                  </p:nvSpPr>
                  <p:spPr>
                    <a:xfrm rot="1905559">
                      <a:off x="5523808" y="1505517"/>
                      <a:ext cx="2566093" cy="2309486"/>
                    </a:xfrm>
                    <a:prstGeom prst="blockArc">
                      <a:avLst>
                        <a:gd name="adj1" fmla="val 9380484"/>
                        <a:gd name="adj2" fmla="val 21163697"/>
                        <a:gd name="adj3" fmla="val 34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90" name="Block Arc 185"/>
                  <p:cNvSpPr/>
                  <p:nvPr/>
                </p:nvSpPr>
                <p:spPr>
                  <a:xfrm rot="1905559">
                    <a:off x="5516677" y="1562533"/>
                    <a:ext cx="2566095" cy="2309484"/>
                  </a:xfrm>
                  <a:prstGeom prst="blockArc">
                    <a:avLst>
                      <a:gd name="adj1" fmla="val 9380484"/>
                      <a:gd name="adj2" fmla="val 21163697"/>
                      <a:gd name="adj3" fmla="val 34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88" name="Block Arc 183"/>
                <p:cNvSpPr/>
                <p:nvPr/>
              </p:nvSpPr>
              <p:spPr>
                <a:xfrm rot="1905559">
                  <a:off x="5559441" y="1562532"/>
                  <a:ext cx="2566093" cy="2309486"/>
                </a:xfrm>
                <a:prstGeom prst="blockArc">
                  <a:avLst>
                    <a:gd name="adj1" fmla="val 9380484"/>
                    <a:gd name="adj2" fmla="val 21163697"/>
                    <a:gd name="adj3" fmla="val 34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86" name="Oval 181"/>
              <p:cNvSpPr/>
              <p:nvPr/>
            </p:nvSpPr>
            <p:spPr>
              <a:xfrm>
                <a:off x="5817832" y="573379"/>
                <a:ext cx="4020212" cy="40202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84" name="Oval 190"/>
            <p:cNvSpPr>
              <a:spLocks noChangeArrowheads="1"/>
            </p:cNvSpPr>
            <p:nvPr/>
          </p:nvSpPr>
          <p:spPr bwMode="auto">
            <a:xfrm>
              <a:off x="1106488" y="2058988"/>
              <a:ext cx="242887" cy="242887"/>
            </a:xfrm>
            <a:prstGeom prst="ellipse">
              <a:avLst/>
            </a:prstGeom>
            <a:solidFill>
              <a:schemeClr val="bg1"/>
            </a:solidFill>
            <a:ln w="9525">
              <a:noFill/>
              <a:round/>
              <a:headEnd/>
              <a:tailEnd/>
            </a:ln>
          </p:spPr>
          <p:txBody>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7" name="Group 127">
            <a:extLst>
              <a:ext uri="{FF2B5EF4-FFF2-40B4-BE49-F238E27FC236}">
                <a16:creationId xmlns="" xmlns:a16="http://schemas.microsoft.com/office/drawing/2014/main" id="{7D024F02-5D5E-45D4-A950-4DD47CB3FFA1}"/>
              </a:ext>
            </a:extLst>
          </p:cNvPr>
          <p:cNvGrpSpPr/>
          <p:nvPr/>
        </p:nvGrpSpPr>
        <p:grpSpPr>
          <a:xfrm>
            <a:off x="505709" y="1554343"/>
            <a:ext cx="790552" cy="782078"/>
            <a:chOff x="1621320" y="1334540"/>
            <a:chExt cx="1475436" cy="1390256"/>
          </a:xfrm>
          <a:gradFill>
            <a:gsLst>
              <a:gs pos="0">
                <a:srgbClr val="11497B"/>
              </a:gs>
              <a:gs pos="100000">
                <a:srgbClr val="0A2C4A"/>
              </a:gs>
            </a:gsLst>
            <a:lin ang="5400000" scaled="1"/>
          </a:gradFill>
          <a:effectLst/>
        </p:grpSpPr>
        <p:sp>
          <p:nvSpPr>
            <p:cNvPr id="38" name="Rounded Rectangle 69">
              <a:extLst>
                <a:ext uri="{FF2B5EF4-FFF2-40B4-BE49-F238E27FC236}">
                  <a16:creationId xmlns="" xmlns:a16="http://schemas.microsoft.com/office/drawing/2014/main" id="{88E66699-A72C-4E45-A35C-BA42422AB3DA}"/>
                </a:ext>
              </a:extLst>
            </p:cNvPr>
            <p:cNvSpPr/>
            <p:nvPr/>
          </p:nvSpPr>
          <p:spPr>
            <a:xfrm>
              <a:off x="1621320" y="1334540"/>
              <a:ext cx="1475436" cy="1390256"/>
            </a:xfrm>
            <a:prstGeom prst="roundRect">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err="1">
                <a:solidFill>
                  <a:schemeClr val="tx1"/>
                </a:solidFill>
                <a:latin typeface="Grundfos TheSans V2" panose="020B0503040303060204" pitchFamily="34" charset="0"/>
                <a:ea typeface="宋体" panose="02010600030101010101" pitchFamily="2" charset="-122"/>
              </a:endParaRPr>
            </a:p>
          </p:txBody>
        </p:sp>
        <p:grpSp>
          <p:nvGrpSpPr>
            <p:cNvPr id="39" name="Group 130">
              <a:extLst>
                <a:ext uri="{FF2B5EF4-FFF2-40B4-BE49-F238E27FC236}">
                  <a16:creationId xmlns="" xmlns:a16="http://schemas.microsoft.com/office/drawing/2014/main" id="{5AEDFC63-7C09-4CFE-97CA-0D0BB45E1F7C}"/>
                </a:ext>
              </a:extLst>
            </p:cNvPr>
            <p:cNvGrpSpPr/>
            <p:nvPr/>
          </p:nvGrpSpPr>
          <p:grpSpPr>
            <a:xfrm>
              <a:off x="1692481" y="1483966"/>
              <a:ext cx="1318357" cy="1056259"/>
              <a:chOff x="457199" y="1073359"/>
              <a:chExt cx="6443951" cy="5121253"/>
            </a:xfrm>
            <a:grpFill/>
            <a:effectLst>
              <a:outerShdw blurRad="165100" dist="25400" sx="111000" sy="111000" algn="tl" rotWithShape="0">
                <a:prstClr val="black">
                  <a:alpha val="40000"/>
                </a:prstClr>
              </a:outerShdw>
            </a:effectLst>
          </p:grpSpPr>
          <p:sp>
            <p:nvSpPr>
              <p:cNvPr id="40" name="Freeform 71">
                <a:extLst>
                  <a:ext uri="{FF2B5EF4-FFF2-40B4-BE49-F238E27FC236}">
                    <a16:creationId xmlns="" xmlns:a16="http://schemas.microsoft.com/office/drawing/2014/main" id="{35293C8A-538A-4881-8F1E-4841091C1A7B}"/>
                  </a:ext>
                </a:extLst>
              </p:cNvPr>
              <p:cNvSpPr>
                <a:spLocks/>
              </p:cNvSpPr>
              <p:nvPr/>
            </p:nvSpPr>
            <p:spPr bwMode="auto">
              <a:xfrm>
                <a:off x="4286446" y="4294604"/>
                <a:ext cx="971927" cy="504233"/>
              </a:xfrm>
              <a:custGeom>
                <a:avLst/>
                <a:gdLst>
                  <a:gd name="T0" fmla="*/ 129 w 1350"/>
                  <a:gd name="T1" fmla="*/ 98 h 687"/>
                  <a:gd name="T2" fmla="*/ 147 w 1350"/>
                  <a:gd name="T3" fmla="*/ 132 h 687"/>
                  <a:gd name="T4" fmla="*/ 164 w 1350"/>
                  <a:gd name="T5" fmla="*/ 151 h 687"/>
                  <a:gd name="T6" fmla="*/ 233 w 1350"/>
                  <a:gd name="T7" fmla="*/ 209 h 687"/>
                  <a:gd name="T8" fmla="*/ 250 w 1350"/>
                  <a:gd name="T9" fmla="*/ 225 h 687"/>
                  <a:gd name="T10" fmla="*/ 274 w 1350"/>
                  <a:gd name="T11" fmla="*/ 264 h 687"/>
                  <a:gd name="T12" fmla="*/ 212 w 1350"/>
                  <a:gd name="T13" fmla="*/ 284 h 687"/>
                  <a:gd name="T14" fmla="*/ 195 w 1350"/>
                  <a:gd name="T15" fmla="*/ 355 h 687"/>
                  <a:gd name="T16" fmla="*/ 179 w 1350"/>
                  <a:gd name="T17" fmla="*/ 373 h 687"/>
                  <a:gd name="T18" fmla="*/ 0 w 1350"/>
                  <a:gd name="T19" fmla="*/ 393 h 687"/>
                  <a:gd name="T20" fmla="*/ 109 w 1350"/>
                  <a:gd name="T21" fmla="*/ 597 h 687"/>
                  <a:gd name="T22" fmla="*/ 147 w 1350"/>
                  <a:gd name="T23" fmla="*/ 650 h 687"/>
                  <a:gd name="T24" fmla="*/ 164 w 1350"/>
                  <a:gd name="T25" fmla="*/ 687 h 687"/>
                  <a:gd name="T26" fmla="*/ 195 w 1350"/>
                  <a:gd name="T27" fmla="*/ 668 h 687"/>
                  <a:gd name="T28" fmla="*/ 212 w 1350"/>
                  <a:gd name="T29" fmla="*/ 630 h 687"/>
                  <a:gd name="T30" fmla="*/ 233 w 1350"/>
                  <a:gd name="T31" fmla="*/ 595 h 687"/>
                  <a:gd name="T32" fmla="*/ 250 w 1350"/>
                  <a:gd name="T33" fmla="*/ 535 h 687"/>
                  <a:gd name="T34" fmla="*/ 395 w 1350"/>
                  <a:gd name="T35" fmla="*/ 517 h 687"/>
                  <a:gd name="T36" fmla="*/ 429 w 1350"/>
                  <a:gd name="T37" fmla="*/ 496 h 687"/>
                  <a:gd name="T38" fmla="*/ 447 w 1350"/>
                  <a:gd name="T39" fmla="*/ 475 h 687"/>
                  <a:gd name="T40" fmla="*/ 501 w 1350"/>
                  <a:gd name="T41" fmla="*/ 456 h 687"/>
                  <a:gd name="T42" fmla="*/ 538 w 1350"/>
                  <a:gd name="T43" fmla="*/ 475 h 687"/>
                  <a:gd name="T44" fmla="*/ 559 w 1350"/>
                  <a:gd name="T45" fmla="*/ 517 h 687"/>
                  <a:gd name="T46" fmla="*/ 574 w 1350"/>
                  <a:gd name="T47" fmla="*/ 553 h 687"/>
                  <a:gd name="T48" fmla="*/ 597 w 1350"/>
                  <a:gd name="T49" fmla="*/ 569 h 687"/>
                  <a:gd name="T50" fmla="*/ 900 w 1350"/>
                  <a:gd name="T51" fmla="*/ 595 h 687"/>
                  <a:gd name="T52" fmla="*/ 917 w 1350"/>
                  <a:gd name="T53" fmla="*/ 611 h 687"/>
                  <a:gd name="T54" fmla="*/ 934 w 1350"/>
                  <a:gd name="T55" fmla="*/ 645 h 687"/>
                  <a:gd name="T56" fmla="*/ 1026 w 1350"/>
                  <a:gd name="T57" fmla="*/ 668 h 687"/>
                  <a:gd name="T58" fmla="*/ 1042 w 1350"/>
                  <a:gd name="T59" fmla="*/ 645 h 687"/>
                  <a:gd name="T60" fmla="*/ 1059 w 1350"/>
                  <a:gd name="T61" fmla="*/ 611 h 687"/>
                  <a:gd name="T62" fmla="*/ 1097 w 1350"/>
                  <a:gd name="T63" fmla="*/ 595 h 687"/>
                  <a:gd name="T64" fmla="*/ 1350 w 1350"/>
                  <a:gd name="T65" fmla="*/ 535 h 687"/>
                  <a:gd name="T66" fmla="*/ 1328 w 1350"/>
                  <a:gd name="T67" fmla="*/ 440 h 687"/>
                  <a:gd name="T68" fmla="*/ 1297 w 1350"/>
                  <a:gd name="T69" fmla="*/ 378 h 687"/>
                  <a:gd name="T70" fmla="*/ 1273 w 1350"/>
                  <a:gd name="T71" fmla="*/ 267 h 687"/>
                  <a:gd name="T72" fmla="*/ 1223 w 1350"/>
                  <a:gd name="T73" fmla="*/ 193 h 687"/>
                  <a:gd name="T74" fmla="*/ 991 w 1350"/>
                  <a:gd name="T75" fmla="*/ 172 h 687"/>
                  <a:gd name="T76" fmla="*/ 971 w 1350"/>
                  <a:gd name="T77" fmla="*/ 151 h 687"/>
                  <a:gd name="T78" fmla="*/ 954 w 1350"/>
                  <a:gd name="T79" fmla="*/ 131 h 687"/>
                  <a:gd name="T80" fmla="*/ 934 w 1350"/>
                  <a:gd name="T81" fmla="*/ 116 h 687"/>
                  <a:gd name="T82" fmla="*/ 917 w 1350"/>
                  <a:gd name="T83" fmla="*/ 56 h 687"/>
                  <a:gd name="T84" fmla="*/ 900 w 1350"/>
                  <a:gd name="T85" fmla="*/ 37 h 687"/>
                  <a:gd name="T86" fmla="*/ 809 w 1350"/>
                  <a:gd name="T87" fmla="*/ 22 h 687"/>
                  <a:gd name="T88" fmla="*/ 630 w 1350"/>
                  <a:gd name="T89" fmla="*/ 37 h 687"/>
                  <a:gd name="T90" fmla="*/ 452 w 1350"/>
                  <a:gd name="T91" fmla="*/ 13 h 687"/>
                  <a:gd name="T92" fmla="*/ 359 w 1350"/>
                  <a:gd name="T93" fmla="*/ 14 h 687"/>
                  <a:gd name="T94" fmla="*/ 309 w 1350"/>
                  <a:gd name="T95" fmla="*/ 0 h 687"/>
                  <a:gd name="T96" fmla="*/ 147 w 1350"/>
                  <a:gd name="T97" fmla="*/ 14 h 687"/>
                  <a:gd name="T98" fmla="*/ 132 w 1350"/>
                  <a:gd name="T99" fmla="*/ 48 h 687"/>
                  <a:gd name="T100" fmla="*/ 109 w 1350"/>
                  <a:gd name="T101" fmla="*/ 91 h 687"/>
                  <a:gd name="T102" fmla="*/ 129 w 1350"/>
                  <a:gd name="T103" fmla="*/ 61 h 6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50"/>
                  <a:gd name="T157" fmla="*/ 0 h 687"/>
                  <a:gd name="T158" fmla="*/ 1350 w 1350"/>
                  <a:gd name="T159" fmla="*/ 687 h 6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50" h="687">
                    <a:moveTo>
                      <a:pt x="129" y="61"/>
                    </a:moveTo>
                    <a:lnTo>
                      <a:pt x="129" y="98"/>
                    </a:lnTo>
                    <a:lnTo>
                      <a:pt x="147" y="98"/>
                    </a:lnTo>
                    <a:lnTo>
                      <a:pt x="147" y="132"/>
                    </a:lnTo>
                    <a:lnTo>
                      <a:pt x="164" y="132"/>
                    </a:lnTo>
                    <a:lnTo>
                      <a:pt x="164" y="151"/>
                    </a:lnTo>
                    <a:lnTo>
                      <a:pt x="179" y="151"/>
                    </a:lnTo>
                    <a:lnTo>
                      <a:pt x="233" y="209"/>
                    </a:lnTo>
                    <a:lnTo>
                      <a:pt x="250" y="209"/>
                    </a:lnTo>
                    <a:lnTo>
                      <a:pt x="250" y="225"/>
                    </a:lnTo>
                    <a:lnTo>
                      <a:pt x="274" y="225"/>
                    </a:lnTo>
                    <a:lnTo>
                      <a:pt x="274" y="264"/>
                    </a:lnTo>
                    <a:lnTo>
                      <a:pt x="250" y="284"/>
                    </a:lnTo>
                    <a:lnTo>
                      <a:pt x="212" y="284"/>
                    </a:lnTo>
                    <a:lnTo>
                      <a:pt x="195" y="300"/>
                    </a:lnTo>
                    <a:lnTo>
                      <a:pt x="195" y="355"/>
                    </a:lnTo>
                    <a:lnTo>
                      <a:pt x="179" y="355"/>
                    </a:lnTo>
                    <a:lnTo>
                      <a:pt x="179" y="373"/>
                    </a:lnTo>
                    <a:lnTo>
                      <a:pt x="18" y="373"/>
                    </a:lnTo>
                    <a:lnTo>
                      <a:pt x="0" y="393"/>
                    </a:lnTo>
                    <a:lnTo>
                      <a:pt x="24" y="558"/>
                    </a:lnTo>
                    <a:lnTo>
                      <a:pt x="109" y="597"/>
                    </a:lnTo>
                    <a:lnTo>
                      <a:pt x="109" y="613"/>
                    </a:lnTo>
                    <a:lnTo>
                      <a:pt x="147" y="650"/>
                    </a:lnTo>
                    <a:lnTo>
                      <a:pt x="147" y="687"/>
                    </a:lnTo>
                    <a:lnTo>
                      <a:pt x="164" y="687"/>
                    </a:lnTo>
                    <a:lnTo>
                      <a:pt x="166" y="684"/>
                    </a:lnTo>
                    <a:lnTo>
                      <a:pt x="195" y="668"/>
                    </a:lnTo>
                    <a:lnTo>
                      <a:pt x="195" y="645"/>
                    </a:lnTo>
                    <a:lnTo>
                      <a:pt x="212" y="630"/>
                    </a:lnTo>
                    <a:lnTo>
                      <a:pt x="212" y="595"/>
                    </a:lnTo>
                    <a:lnTo>
                      <a:pt x="233" y="595"/>
                    </a:lnTo>
                    <a:lnTo>
                      <a:pt x="233" y="535"/>
                    </a:lnTo>
                    <a:lnTo>
                      <a:pt x="250" y="535"/>
                    </a:lnTo>
                    <a:lnTo>
                      <a:pt x="250" y="517"/>
                    </a:lnTo>
                    <a:lnTo>
                      <a:pt x="395" y="517"/>
                    </a:lnTo>
                    <a:lnTo>
                      <a:pt x="395" y="496"/>
                    </a:lnTo>
                    <a:lnTo>
                      <a:pt x="429" y="496"/>
                    </a:lnTo>
                    <a:lnTo>
                      <a:pt x="429" y="475"/>
                    </a:lnTo>
                    <a:lnTo>
                      <a:pt x="447" y="475"/>
                    </a:lnTo>
                    <a:lnTo>
                      <a:pt x="447" y="456"/>
                    </a:lnTo>
                    <a:lnTo>
                      <a:pt x="501" y="456"/>
                    </a:lnTo>
                    <a:lnTo>
                      <a:pt x="501" y="475"/>
                    </a:lnTo>
                    <a:lnTo>
                      <a:pt x="538" y="475"/>
                    </a:lnTo>
                    <a:lnTo>
                      <a:pt x="538" y="496"/>
                    </a:lnTo>
                    <a:lnTo>
                      <a:pt x="559" y="517"/>
                    </a:lnTo>
                    <a:lnTo>
                      <a:pt x="559" y="535"/>
                    </a:lnTo>
                    <a:lnTo>
                      <a:pt x="574" y="553"/>
                    </a:lnTo>
                    <a:lnTo>
                      <a:pt x="574" y="569"/>
                    </a:lnTo>
                    <a:lnTo>
                      <a:pt x="597" y="569"/>
                    </a:lnTo>
                    <a:lnTo>
                      <a:pt x="597" y="595"/>
                    </a:lnTo>
                    <a:lnTo>
                      <a:pt x="900" y="595"/>
                    </a:lnTo>
                    <a:lnTo>
                      <a:pt x="900" y="611"/>
                    </a:lnTo>
                    <a:lnTo>
                      <a:pt x="917" y="611"/>
                    </a:lnTo>
                    <a:lnTo>
                      <a:pt x="917" y="630"/>
                    </a:lnTo>
                    <a:lnTo>
                      <a:pt x="934" y="645"/>
                    </a:lnTo>
                    <a:lnTo>
                      <a:pt x="934" y="668"/>
                    </a:lnTo>
                    <a:lnTo>
                      <a:pt x="1026" y="668"/>
                    </a:lnTo>
                    <a:lnTo>
                      <a:pt x="1026" y="645"/>
                    </a:lnTo>
                    <a:lnTo>
                      <a:pt x="1042" y="645"/>
                    </a:lnTo>
                    <a:lnTo>
                      <a:pt x="1042" y="611"/>
                    </a:lnTo>
                    <a:lnTo>
                      <a:pt x="1059" y="611"/>
                    </a:lnTo>
                    <a:lnTo>
                      <a:pt x="1077" y="595"/>
                    </a:lnTo>
                    <a:lnTo>
                      <a:pt x="1097" y="595"/>
                    </a:lnTo>
                    <a:lnTo>
                      <a:pt x="1097" y="535"/>
                    </a:lnTo>
                    <a:lnTo>
                      <a:pt x="1350" y="535"/>
                    </a:lnTo>
                    <a:lnTo>
                      <a:pt x="1350" y="456"/>
                    </a:lnTo>
                    <a:lnTo>
                      <a:pt x="1328" y="440"/>
                    </a:lnTo>
                    <a:lnTo>
                      <a:pt x="1328" y="421"/>
                    </a:lnTo>
                    <a:lnTo>
                      <a:pt x="1297" y="378"/>
                    </a:lnTo>
                    <a:lnTo>
                      <a:pt x="1273" y="378"/>
                    </a:lnTo>
                    <a:lnTo>
                      <a:pt x="1273" y="267"/>
                    </a:lnTo>
                    <a:lnTo>
                      <a:pt x="1223" y="267"/>
                    </a:lnTo>
                    <a:lnTo>
                      <a:pt x="1223" y="193"/>
                    </a:lnTo>
                    <a:lnTo>
                      <a:pt x="991" y="193"/>
                    </a:lnTo>
                    <a:lnTo>
                      <a:pt x="991" y="172"/>
                    </a:lnTo>
                    <a:lnTo>
                      <a:pt x="971" y="172"/>
                    </a:lnTo>
                    <a:lnTo>
                      <a:pt x="971" y="151"/>
                    </a:lnTo>
                    <a:lnTo>
                      <a:pt x="954" y="151"/>
                    </a:lnTo>
                    <a:lnTo>
                      <a:pt x="954" y="131"/>
                    </a:lnTo>
                    <a:lnTo>
                      <a:pt x="934" y="131"/>
                    </a:lnTo>
                    <a:lnTo>
                      <a:pt x="934" y="116"/>
                    </a:lnTo>
                    <a:lnTo>
                      <a:pt x="917" y="116"/>
                    </a:lnTo>
                    <a:lnTo>
                      <a:pt x="917" y="56"/>
                    </a:lnTo>
                    <a:lnTo>
                      <a:pt x="900" y="56"/>
                    </a:lnTo>
                    <a:lnTo>
                      <a:pt x="900" y="37"/>
                    </a:lnTo>
                    <a:lnTo>
                      <a:pt x="884" y="22"/>
                    </a:lnTo>
                    <a:lnTo>
                      <a:pt x="809" y="22"/>
                    </a:lnTo>
                    <a:lnTo>
                      <a:pt x="809" y="37"/>
                    </a:lnTo>
                    <a:lnTo>
                      <a:pt x="630" y="37"/>
                    </a:lnTo>
                    <a:lnTo>
                      <a:pt x="630" y="22"/>
                    </a:lnTo>
                    <a:lnTo>
                      <a:pt x="452" y="13"/>
                    </a:lnTo>
                    <a:lnTo>
                      <a:pt x="447" y="13"/>
                    </a:lnTo>
                    <a:lnTo>
                      <a:pt x="359" y="14"/>
                    </a:lnTo>
                    <a:lnTo>
                      <a:pt x="359" y="0"/>
                    </a:lnTo>
                    <a:lnTo>
                      <a:pt x="309" y="0"/>
                    </a:lnTo>
                    <a:lnTo>
                      <a:pt x="309" y="14"/>
                    </a:lnTo>
                    <a:lnTo>
                      <a:pt x="147" y="14"/>
                    </a:lnTo>
                    <a:lnTo>
                      <a:pt x="147" y="48"/>
                    </a:lnTo>
                    <a:lnTo>
                      <a:pt x="132" y="48"/>
                    </a:lnTo>
                    <a:lnTo>
                      <a:pt x="132" y="91"/>
                    </a:lnTo>
                    <a:lnTo>
                      <a:pt x="109" y="91"/>
                    </a:lnTo>
                    <a:lnTo>
                      <a:pt x="109" y="107"/>
                    </a:lnTo>
                    <a:lnTo>
                      <a:pt x="129" y="61"/>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41" name="Freeform 72">
                <a:extLst>
                  <a:ext uri="{FF2B5EF4-FFF2-40B4-BE49-F238E27FC236}">
                    <a16:creationId xmlns="" xmlns:a16="http://schemas.microsoft.com/office/drawing/2014/main" id="{0B78A43E-5793-4219-AEF8-617B25C2B396}"/>
                  </a:ext>
                </a:extLst>
              </p:cNvPr>
              <p:cNvSpPr>
                <a:spLocks/>
              </p:cNvSpPr>
              <p:nvPr/>
            </p:nvSpPr>
            <p:spPr bwMode="auto">
              <a:xfrm>
                <a:off x="4469139" y="3696832"/>
                <a:ext cx="765849" cy="741003"/>
              </a:xfrm>
              <a:custGeom>
                <a:avLst/>
                <a:gdLst>
                  <a:gd name="T0" fmla="*/ 480 w 1058"/>
                  <a:gd name="T1" fmla="*/ 56 h 1013"/>
                  <a:gd name="T2" fmla="*/ 480 w 1058"/>
                  <a:gd name="T3" fmla="*/ 145 h 1013"/>
                  <a:gd name="T4" fmla="*/ 444 w 1058"/>
                  <a:gd name="T5" fmla="*/ 171 h 1013"/>
                  <a:gd name="T6" fmla="*/ 426 w 1058"/>
                  <a:gd name="T7" fmla="*/ 189 h 1013"/>
                  <a:gd name="T8" fmla="*/ 405 w 1058"/>
                  <a:gd name="T9" fmla="*/ 204 h 1013"/>
                  <a:gd name="T10" fmla="*/ 387 w 1058"/>
                  <a:gd name="T11" fmla="*/ 224 h 1013"/>
                  <a:gd name="T12" fmla="*/ 373 w 1058"/>
                  <a:gd name="T13" fmla="*/ 261 h 1013"/>
                  <a:gd name="T14" fmla="*/ 352 w 1058"/>
                  <a:gd name="T15" fmla="*/ 298 h 1013"/>
                  <a:gd name="T16" fmla="*/ 316 w 1058"/>
                  <a:gd name="T17" fmla="*/ 321 h 1013"/>
                  <a:gd name="T18" fmla="*/ 298 w 1058"/>
                  <a:gd name="T19" fmla="*/ 338 h 1013"/>
                  <a:gd name="T20" fmla="*/ 260 w 1058"/>
                  <a:gd name="T21" fmla="*/ 359 h 1013"/>
                  <a:gd name="T22" fmla="*/ 190 w 1058"/>
                  <a:gd name="T23" fmla="*/ 397 h 1013"/>
                  <a:gd name="T24" fmla="*/ 175 w 1058"/>
                  <a:gd name="T25" fmla="*/ 415 h 1013"/>
                  <a:gd name="T26" fmla="*/ 156 w 1058"/>
                  <a:gd name="T27" fmla="*/ 432 h 1013"/>
                  <a:gd name="T28" fmla="*/ 0 w 1058"/>
                  <a:gd name="T29" fmla="*/ 423 h 1013"/>
                  <a:gd name="T30" fmla="*/ 17 w 1058"/>
                  <a:gd name="T31" fmla="*/ 459 h 1013"/>
                  <a:gd name="T32" fmla="*/ 35 w 1058"/>
                  <a:gd name="T33" fmla="*/ 517 h 1013"/>
                  <a:gd name="T34" fmla="*/ 52 w 1058"/>
                  <a:gd name="T35" fmla="*/ 554 h 1013"/>
                  <a:gd name="T36" fmla="*/ 68 w 1058"/>
                  <a:gd name="T37" fmla="*/ 628 h 1013"/>
                  <a:gd name="T38" fmla="*/ 85 w 1058"/>
                  <a:gd name="T39" fmla="*/ 648 h 1013"/>
                  <a:gd name="T40" fmla="*/ 102 w 1058"/>
                  <a:gd name="T41" fmla="*/ 684 h 1013"/>
                  <a:gd name="T42" fmla="*/ 161 w 1058"/>
                  <a:gd name="T43" fmla="*/ 755 h 1013"/>
                  <a:gd name="T44" fmla="*/ 156 w 1058"/>
                  <a:gd name="T45" fmla="*/ 830 h 1013"/>
                  <a:gd name="T46" fmla="*/ 195 w 1058"/>
                  <a:gd name="T47" fmla="*/ 830 h 1013"/>
                  <a:gd name="T48" fmla="*/ 373 w 1058"/>
                  <a:gd name="T49" fmla="*/ 854 h 1013"/>
                  <a:gd name="T50" fmla="*/ 552 w 1058"/>
                  <a:gd name="T51" fmla="*/ 839 h 1013"/>
                  <a:gd name="T52" fmla="*/ 643 w 1058"/>
                  <a:gd name="T53" fmla="*/ 854 h 1013"/>
                  <a:gd name="T54" fmla="*/ 660 w 1058"/>
                  <a:gd name="T55" fmla="*/ 873 h 1013"/>
                  <a:gd name="T56" fmla="*/ 677 w 1058"/>
                  <a:gd name="T57" fmla="*/ 933 h 1013"/>
                  <a:gd name="T58" fmla="*/ 697 w 1058"/>
                  <a:gd name="T59" fmla="*/ 948 h 1013"/>
                  <a:gd name="T60" fmla="*/ 714 w 1058"/>
                  <a:gd name="T61" fmla="*/ 968 h 1013"/>
                  <a:gd name="T62" fmla="*/ 734 w 1058"/>
                  <a:gd name="T63" fmla="*/ 989 h 1013"/>
                  <a:gd name="T64" fmla="*/ 966 w 1058"/>
                  <a:gd name="T65" fmla="*/ 1010 h 1013"/>
                  <a:gd name="T66" fmla="*/ 966 w 1058"/>
                  <a:gd name="T67" fmla="*/ 916 h 1013"/>
                  <a:gd name="T68" fmla="*/ 999 w 1058"/>
                  <a:gd name="T69" fmla="*/ 860 h 1013"/>
                  <a:gd name="T70" fmla="*/ 1016 w 1058"/>
                  <a:gd name="T71" fmla="*/ 745 h 1013"/>
                  <a:gd name="T72" fmla="*/ 911 w 1058"/>
                  <a:gd name="T73" fmla="*/ 708 h 1013"/>
                  <a:gd name="T74" fmla="*/ 891 w 1058"/>
                  <a:gd name="T75" fmla="*/ 690 h 1013"/>
                  <a:gd name="T76" fmla="*/ 879 w 1058"/>
                  <a:gd name="T77" fmla="*/ 554 h 1013"/>
                  <a:gd name="T78" fmla="*/ 891 w 1058"/>
                  <a:gd name="T79" fmla="*/ 535 h 1013"/>
                  <a:gd name="T80" fmla="*/ 911 w 1058"/>
                  <a:gd name="T81" fmla="*/ 517 h 1013"/>
                  <a:gd name="T82" fmla="*/ 985 w 1058"/>
                  <a:gd name="T83" fmla="*/ 498 h 1013"/>
                  <a:gd name="T84" fmla="*/ 1040 w 1058"/>
                  <a:gd name="T85" fmla="*/ 475 h 1013"/>
                  <a:gd name="T86" fmla="*/ 1058 w 1058"/>
                  <a:gd name="T87" fmla="*/ 384 h 1013"/>
                  <a:gd name="T88" fmla="*/ 879 w 1058"/>
                  <a:gd name="T89" fmla="*/ 344 h 1013"/>
                  <a:gd name="T90" fmla="*/ 859 w 1058"/>
                  <a:gd name="T91" fmla="*/ 324 h 1013"/>
                  <a:gd name="T92" fmla="*/ 748 w 1058"/>
                  <a:gd name="T93" fmla="*/ 309 h 1013"/>
                  <a:gd name="T94" fmla="*/ 785 w 1058"/>
                  <a:gd name="T95" fmla="*/ 287 h 1013"/>
                  <a:gd name="T96" fmla="*/ 802 w 1058"/>
                  <a:gd name="T97" fmla="*/ 263 h 1013"/>
                  <a:gd name="T98" fmla="*/ 820 w 1058"/>
                  <a:gd name="T99" fmla="*/ 229 h 1013"/>
                  <a:gd name="T100" fmla="*/ 840 w 1058"/>
                  <a:gd name="T101" fmla="*/ 196 h 1013"/>
                  <a:gd name="T102" fmla="*/ 859 w 1058"/>
                  <a:gd name="T103" fmla="*/ 171 h 1013"/>
                  <a:gd name="T104" fmla="*/ 879 w 1058"/>
                  <a:gd name="T105" fmla="*/ 151 h 1013"/>
                  <a:gd name="T106" fmla="*/ 891 w 1058"/>
                  <a:gd name="T107" fmla="*/ 120 h 1013"/>
                  <a:gd name="T108" fmla="*/ 840 w 1058"/>
                  <a:gd name="T109" fmla="*/ 0 h 1013"/>
                  <a:gd name="T110" fmla="*/ 660 w 1058"/>
                  <a:gd name="T111" fmla="*/ 27 h 1013"/>
                  <a:gd name="T112" fmla="*/ 492 w 1058"/>
                  <a:gd name="T113" fmla="*/ 0 h 10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8"/>
                  <a:gd name="T172" fmla="*/ 0 h 1013"/>
                  <a:gd name="T173" fmla="*/ 1058 w 1058"/>
                  <a:gd name="T174" fmla="*/ 1013 h 10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8" h="1013">
                    <a:moveTo>
                      <a:pt x="492" y="0"/>
                    </a:moveTo>
                    <a:lnTo>
                      <a:pt x="480" y="56"/>
                    </a:lnTo>
                    <a:lnTo>
                      <a:pt x="471" y="94"/>
                    </a:lnTo>
                    <a:lnTo>
                      <a:pt x="480" y="145"/>
                    </a:lnTo>
                    <a:lnTo>
                      <a:pt x="461" y="145"/>
                    </a:lnTo>
                    <a:lnTo>
                      <a:pt x="444" y="171"/>
                    </a:lnTo>
                    <a:lnTo>
                      <a:pt x="426" y="171"/>
                    </a:lnTo>
                    <a:lnTo>
                      <a:pt x="426" y="189"/>
                    </a:lnTo>
                    <a:lnTo>
                      <a:pt x="405" y="189"/>
                    </a:lnTo>
                    <a:lnTo>
                      <a:pt x="405" y="204"/>
                    </a:lnTo>
                    <a:lnTo>
                      <a:pt x="387" y="204"/>
                    </a:lnTo>
                    <a:lnTo>
                      <a:pt x="387" y="224"/>
                    </a:lnTo>
                    <a:lnTo>
                      <a:pt x="373" y="224"/>
                    </a:lnTo>
                    <a:lnTo>
                      <a:pt x="373" y="261"/>
                    </a:lnTo>
                    <a:lnTo>
                      <a:pt x="352" y="283"/>
                    </a:lnTo>
                    <a:lnTo>
                      <a:pt x="352" y="298"/>
                    </a:lnTo>
                    <a:lnTo>
                      <a:pt x="340" y="298"/>
                    </a:lnTo>
                    <a:lnTo>
                      <a:pt x="316" y="321"/>
                    </a:lnTo>
                    <a:lnTo>
                      <a:pt x="298" y="321"/>
                    </a:lnTo>
                    <a:lnTo>
                      <a:pt x="298" y="338"/>
                    </a:lnTo>
                    <a:lnTo>
                      <a:pt x="260" y="338"/>
                    </a:lnTo>
                    <a:lnTo>
                      <a:pt x="260" y="359"/>
                    </a:lnTo>
                    <a:lnTo>
                      <a:pt x="190" y="359"/>
                    </a:lnTo>
                    <a:lnTo>
                      <a:pt x="190" y="397"/>
                    </a:lnTo>
                    <a:lnTo>
                      <a:pt x="175" y="397"/>
                    </a:lnTo>
                    <a:lnTo>
                      <a:pt x="175" y="415"/>
                    </a:lnTo>
                    <a:lnTo>
                      <a:pt x="156" y="415"/>
                    </a:lnTo>
                    <a:lnTo>
                      <a:pt x="156" y="432"/>
                    </a:lnTo>
                    <a:lnTo>
                      <a:pt x="0" y="422"/>
                    </a:lnTo>
                    <a:lnTo>
                      <a:pt x="0" y="423"/>
                    </a:lnTo>
                    <a:lnTo>
                      <a:pt x="0" y="459"/>
                    </a:lnTo>
                    <a:lnTo>
                      <a:pt x="17" y="459"/>
                    </a:lnTo>
                    <a:lnTo>
                      <a:pt x="17" y="517"/>
                    </a:lnTo>
                    <a:lnTo>
                      <a:pt x="35" y="517"/>
                    </a:lnTo>
                    <a:lnTo>
                      <a:pt x="35" y="554"/>
                    </a:lnTo>
                    <a:lnTo>
                      <a:pt x="52" y="554"/>
                    </a:lnTo>
                    <a:lnTo>
                      <a:pt x="52" y="610"/>
                    </a:lnTo>
                    <a:lnTo>
                      <a:pt x="68" y="628"/>
                    </a:lnTo>
                    <a:lnTo>
                      <a:pt x="68" y="648"/>
                    </a:lnTo>
                    <a:lnTo>
                      <a:pt x="85" y="648"/>
                    </a:lnTo>
                    <a:lnTo>
                      <a:pt x="85" y="684"/>
                    </a:lnTo>
                    <a:lnTo>
                      <a:pt x="102" y="684"/>
                    </a:lnTo>
                    <a:lnTo>
                      <a:pt x="102" y="703"/>
                    </a:lnTo>
                    <a:lnTo>
                      <a:pt x="161" y="755"/>
                    </a:lnTo>
                    <a:lnTo>
                      <a:pt x="161" y="831"/>
                    </a:lnTo>
                    <a:lnTo>
                      <a:pt x="156" y="830"/>
                    </a:lnTo>
                    <a:lnTo>
                      <a:pt x="190" y="830"/>
                    </a:lnTo>
                    <a:lnTo>
                      <a:pt x="195" y="830"/>
                    </a:lnTo>
                    <a:lnTo>
                      <a:pt x="373" y="839"/>
                    </a:lnTo>
                    <a:lnTo>
                      <a:pt x="373" y="854"/>
                    </a:lnTo>
                    <a:lnTo>
                      <a:pt x="552" y="854"/>
                    </a:lnTo>
                    <a:lnTo>
                      <a:pt x="552" y="839"/>
                    </a:lnTo>
                    <a:lnTo>
                      <a:pt x="627" y="839"/>
                    </a:lnTo>
                    <a:lnTo>
                      <a:pt x="643" y="854"/>
                    </a:lnTo>
                    <a:lnTo>
                      <a:pt x="643" y="873"/>
                    </a:lnTo>
                    <a:lnTo>
                      <a:pt x="660" y="873"/>
                    </a:lnTo>
                    <a:lnTo>
                      <a:pt x="660" y="933"/>
                    </a:lnTo>
                    <a:lnTo>
                      <a:pt x="677" y="933"/>
                    </a:lnTo>
                    <a:lnTo>
                      <a:pt x="677" y="948"/>
                    </a:lnTo>
                    <a:lnTo>
                      <a:pt x="697" y="948"/>
                    </a:lnTo>
                    <a:lnTo>
                      <a:pt x="697" y="968"/>
                    </a:lnTo>
                    <a:lnTo>
                      <a:pt x="714" y="968"/>
                    </a:lnTo>
                    <a:lnTo>
                      <a:pt x="714" y="989"/>
                    </a:lnTo>
                    <a:lnTo>
                      <a:pt x="734" y="989"/>
                    </a:lnTo>
                    <a:lnTo>
                      <a:pt x="734" y="1010"/>
                    </a:lnTo>
                    <a:lnTo>
                      <a:pt x="966" y="1010"/>
                    </a:lnTo>
                    <a:lnTo>
                      <a:pt x="966" y="1013"/>
                    </a:lnTo>
                    <a:lnTo>
                      <a:pt x="966" y="916"/>
                    </a:lnTo>
                    <a:lnTo>
                      <a:pt x="999" y="878"/>
                    </a:lnTo>
                    <a:lnTo>
                      <a:pt x="999" y="860"/>
                    </a:lnTo>
                    <a:lnTo>
                      <a:pt x="1016" y="860"/>
                    </a:lnTo>
                    <a:lnTo>
                      <a:pt x="1016" y="745"/>
                    </a:lnTo>
                    <a:lnTo>
                      <a:pt x="911" y="745"/>
                    </a:lnTo>
                    <a:lnTo>
                      <a:pt x="911" y="708"/>
                    </a:lnTo>
                    <a:lnTo>
                      <a:pt x="891" y="708"/>
                    </a:lnTo>
                    <a:lnTo>
                      <a:pt x="891" y="690"/>
                    </a:lnTo>
                    <a:lnTo>
                      <a:pt x="879" y="690"/>
                    </a:lnTo>
                    <a:lnTo>
                      <a:pt x="879" y="554"/>
                    </a:lnTo>
                    <a:lnTo>
                      <a:pt x="891" y="554"/>
                    </a:lnTo>
                    <a:lnTo>
                      <a:pt x="891" y="535"/>
                    </a:lnTo>
                    <a:lnTo>
                      <a:pt x="911" y="535"/>
                    </a:lnTo>
                    <a:lnTo>
                      <a:pt x="911" y="517"/>
                    </a:lnTo>
                    <a:lnTo>
                      <a:pt x="966" y="517"/>
                    </a:lnTo>
                    <a:lnTo>
                      <a:pt x="985" y="498"/>
                    </a:lnTo>
                    <a:lnTo>
                      <a:pt x="1040" y="498"/>
                    </a:lnTo>
                    <a:lnTo>
                      <a:pt x="1040" y="475"/>
                    </a:lnTo>
                    <a:lnTo>
                      <a:pt x="1058" y="475"/>
                    </a:lnTo>
                    <a:lnTo>
                      <a:pt x="1058" y="384"/>
                    </a:lnTo>
                    <a:lnTo>
                      <a:pt x="879" y="384"/>
                    </a:lnTo>
                    <a:lnTo>
                      <a:pt x="879" y="344"/>
                    </a:lnTo>
                    <a:lnTo>
                      <a:pt x="859" y="344"/>
                    </a:lnTo>
                    <a:lnTo>
                      <a:pt x="859" y="324"/>
                    </a:lnTo>
                    <a:lnTo>
                      <a:pt x="769" y="324"/>
                    </a:lnTo>
                    <a:lnTo>
                      <a:pt x="748" y="309"/>
                    </a:lnTo>
                    <a:lnTo>
                      <a:pt x="769" y="287"/>
                    </a:lnTo>
                    <a:lnTo>
                      <a:pt x="785" y="287"/>
                    </a:lnTo>
                    <a:lnTo>
                      <a:pt x="785" y="263"/>
                    </a:lnTo>
                    <a:lnTo>
                      <a:pt x="802" y="263"/>
                    </a:lnTo>
                    <a:lnTo>
                      <a:pt x="802" y="229"/>
                    </a:lnTo>
                    <a:lnTo>
                      <a:pt x="820" y="229"/>
                    </a:lnTo>
                    <a:lnTo>
                      <a:pt x="840" y="212"/>
                    </a:lnTo>
                    <a:lnTo>
                      <a:pt x="840" y="196"/>
                    </a:lnTo>
                    <a:lnTo>
                      <a:pt x="859" y="196"/>
                    </a:lnTo>
                    <a:lnTo>
                      <a:pt x="859" y="171"/>
                    </a:lnTo>
                    <a:lnTo>
                      <a:pt x="879" y="171"/>
                    </a:lnTo>
                    <a:lnTo>
                      <a:pt x="879" y="151"/>
                    </a:lnTo>
                    <a:lnTo>
                      <a:pt x="891" y="134"/>
                    </a:lnTo>
                    <a:lnTo>
                      <a:pt x="891" y="120"/>
                    </a:lnTo>
                    <a:lnTo>
                      <a:pt x="840" y="120"/>
                    </a:lnTo>
                    <a:lnTo>
                      <a:pt x="840" y="0"/>
                    </a:lnTo>
                    <a:lnTo>
                      <a:pt x="748" y="0"/>
                    </a:lnTo>
                    <a:lnTo>
                      <a:pt x="660" y="27"/>
                    </a:lnTo>
                    <a:lnTo>
                      <a:pt x="495" y="0"/>
                    </a:lnTo>
                    <a:lnTo>
                      <a:pt x="492" y="0"/>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42" name="Freeform 73">
                <a:extLst>
                  <a:ext uri="{FF2B5EF4-FFF2-40B4-BE49-F238E27FC236}">
                    <a16:creationId xmlns="" xmlns:a16="http://schemas.microsoft.com/office/drawing/2014/main" id="{A49F0CC0-409C-4A32-8654-893FF2AAB464}"/>
                  </a:ext>
                </a:extLst>
              </p:cNvPr>
              <p:cNvSpPr>
                <a:spLocks/>
              </p:cNvSpPr>
              <p:nvPr/>
            </p:nvSpPr>
            <p:spPr bwMode="auto">
              <a:xfrm>
                <a:off x="5812299" y="4247834"/>
                <a:ext cx="146154" cy="147616"/>
              </a:xfrm>
              <a:custGeom>
                <a:avLst/>
                <a:gdLst>
                  <a:gd name="T0" fmla="*/ 37 w 203"/>
                  <a:gd name="T1" fmla="*/ 9 h 201"/>
                  <a:gd name="T2" fmla="*/ 35 w 203"/>
                  <a:gd name="T3" fmla="*/ 39 h 201"/>
                  <a:gd name="T4" fmla="*/ 19 w 203"/>
                  <a:gd name="T5" fmla="*/ 56 h 201"/>
                  <a:gd name="T6" fmla="*/ 0 w 203"/>
                  <a:gd name="T7" fmla="*/ 86 h 201"/>
                  <a:gd name="T8" fmla="*/ 34 w 203"/>
                  <a:gd name="T9" fmla="*/ 144 h 201"/>
                  <a:gd name="T10" fmla="*/ 37 w 203"/>
                  <a:gd name="T11" fmla="*/ 144 h 201"/>
                  <a:gd name="T12" fmla="*/ 69 w 203"/>
                  <a:gd name="T13" fmla="*/ 190 h 201"/>
                  <a:gd name="T14" fmla="*/ 75 w 203"/>
                  <a:gd name="T15" fmla="*/ 200 h 201"/>
                  <a:gd name="T16" fmla="*/ 83 w 203"/>
                  <a:gd name="T17" fmla="*/ 201 h 201"/>
                  <a:gd name="T18" fmla="*/ 112 w 203"/>
                  <a:gd name="T19" fmla="*/ 180 h 201"/>
                  <a:gd name="T20" fmla="*/ 128 w 203"/>
                  <a:gd name="T21" fmla="*/ 180 h 201"/>
                  <a:gd name="T22" fmla="*/ 128 w 203"/>
                  <a:gd name="T23" fmla="*/ 158 h 201"/>
                  <a:gd name="T24" fmla="*/ 144 w 203"/>
                  <a:gd name="T25" fmla="*/ 158 h 201"/>
                  <a:gd name="T26" fmla="*/ 144 w 203"/>
                  <a:gd name="T27" fmla="*/ 141 h 201"/>
                  <a:gd name="T28" fmla="*/ 203 w 203"/>
                  <a:gd name="T29" fmla="*/ 141 h 201"/>
                  <a:gd name="T30" fmla="*/ 203 w 203"/>
                  <a:gd name="T31" fmla="*/ 64 h 201"/>
                  <a:gd name="T32" fmla="*/ 166 w 203"/>
                  <a:gd name="T33" fmla="*/ 64 h 201"/>
                  <a:gd name="T34" fmla="*/ 166 w 203"/>
                  <a:gd name="T35" fmla="*/ 43 h 201"/>
                  <a:gd name="T36" fmla="*/ 128 w 203"/>
                  <a:gd name="T37" fmla="*/ 43 h 201"/>
                  <a:gd name="T38" fmla="*/ 128 w 203"/>
                  <a:gd name="T39" fmla="*/ 19 h 201"/>
                  <a:gd name="T40" fmla="*/ 112 w 203"/>
                  <a:gd name="T41" fmla="*/ 19 h 201"/>
                  <a:gd name="T42" fmla="*/ 112 w 203"/>
                  <a:gd name="T43" fmla="*/ 2 h 201"/>
                  <a:gd name="T44" fmla="*/ 43 w 203"/>
                  <a:gd name="T45" fmla="*/ 0 h 201"/>
                  <a:gd name="T46" fmla="*/ 37 w 203"/>
                  <a:gd name="T47" fmla="*/ 9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201"/>
                  <a:gd name="T74" fmla="*/ 203 w 203"/>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201">
                    <a:moveTo>
                      <a:pt x="37" y="9"/>
                    </a:moveTo>
                    <a:lnTo>
                      <a:pt x="35" y="39"/>
                    </a:lnTo>
                    <a:lnTo>
                      <a:pt x="19" y="56"/>
                    </a:lnTo>
                    <a:lnTo>
                      <a:pt x="0" y="86"/>
                    </a:lnTo>
                    <a:lnTo>
                      <a:pt x="34" y="144"/>
                    </a:lnTo>
                    <a:lnTo>
                      <a:pt x="37" y="144"/>
                    </a:lnTo>
                    <a:lnTo>
                      <a:pt x="69" y="190"/>
                    </a:lnTo>
                    <a:lnTo>
                      <a:pt x="75" y="200"/>
                    </a:lnTo>
                    <a:lnTo>
                      <a:pt x="83" y="201"/>
                    </a:lnTo>
                    <a:lnTo>
                      <a:pt x="112" y="180"/>
                    </a:lnTo>
                    <a:lnTo>
                      <a:pt x="128" y="180"/>
                    </a:lnTo>
                    <a:lnTo>
                      <a:pt x="128" y="158"/>
                    </a:lnTo>
                    <a:lnTo>
                      <a:pt x="144" y="158"/>
                    </a:lnTo>
                    <a:lnTo>
                      <a:pt x="144" y="141"/>
                    </a:lnTo>
                    <a:lnTo>
                      <a:pt x="203" y="141"/>
                    </a:lnTo>
                    <a:lnTo>
                      <a:pt x="203" y="64"/>
                    </a:lnTo>
                    <a:lnTo>
                      <a:pt x="166" y="64"/>
                    </a:lnTo>
                    <a:lnTo>
                      <a:pt x="166" y="43"/>
                    </a:lnTo>
                    <a:lnTo>
                      <a:pt x="128" y="43"/>
                    </a:lnTo>
                    <a:lnTo>
                      <a:pt x="128" y="19"/>
                    </a:lnTo>
                    <a:lnTo>
                      <a:pt x="112" y="19"/>
                    </a:lnTo>
                    <a:lnTo>
                      <a:pt x="112" y="2"/>
                    </a:lnTo>
                    <a:lnTo>
                      <a:pt x="43" y="0"/>
                    </a:lnTo>
                    <a:lnTo>
                      <a:pt x="37" y="9"/>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3" name="Freeform 74">
                <a:extLst>
                  <a:ext uri="{FF2B5EF4-FFF2-40B4-BE49-F238E27FC236}">
                    <a16:creationId xmlns="" xmlns:a16="http://schemas.microsoft.com/office/drawing/2014/main" id="{4EDE7031-8383-4578-87CF-C8103BD0723A}"/>
                  </a:ext>
                </a:extLst>
              </p:cNvPr>
              <p:cNvSpPr>
                <a:spLocks/>
              </p:cNvSpPr>
              <p:nvPr/>
            </p:nvSpPr>
            <p:spPr bwMode="auto">
              <a:xfrm>
                <a:off x="3786598" y="5115796"/>
                <a:ext cx="1004081" cy="703003"/>
              </a:xfrm>
              <a:custGeom>
                <a:avLst/>
                <a:gdLst>
                  <a:gd name="T0" fmla="*/ 994 w 1396"/>
                  <a:gd name="T1" fmla="*/ 956 h 956"/>
                  <a:gd name="T2" fmla="*/ 861 w 1396"/>
                  <a:gd name="T3" fmla="*/ 956 h 956"/>
                  <a:gd name="T4" fmla="*/ 673 w 1396"/>
                  <a:gd name="T5" fmla="*/ 933 h 956"/>
                  <a:gd name="T6" fmla="*/ 656 w 1396"/>
                  <a:gd name="T7" fmla="*/ 897 h 956"/>
                  <a:gd name="T8" fmla="*/ 572 w 1396"/>
                  <a:gd name="T9" fmla="*/ 856 h 956"/>
                  <a:gd name="T10" fmla="*/ 498 w 1396"/>
                  <a:gd name="T11" fmla="*/ 838 h 956"/>
                  <a:gd name="T12" fmla="*/ 516 w 1396"/>
                  <a:gd name="T13" fmla="*/ 718 h 956"/>
                  <a:gd name="T14" fmla="*/ 453 w 1396"/>
                  <a:gd name="T15" fmla="*/ 660 h 956"/>
                  <a:gd name="T16" fmla="*/ 285 w 1396"/>
                  <a:gd name="T17" fmla="*/ 658 h 956"/>
                  <a:gd name="T18" fmla="*/ 249 w 1396"/>
                  <a:gd name="T19" fmla="*/ 618 h 956"/>
                  <a:gd name="T20" fmla="*/ 210 w 1396"/>
                  <a:gd name="T21" fmla="*/ 599 h 956"/>
                  <a:gd name="T22" fmla="*/ 189 w 1396"/>
                  <a:gd name="T23" fmla="*/ 679 h 956"/>
                  <a:gd name="T24" fmla="*/ 164 w 1396"/>
                  <a:gd name="T25" fmla="*/ 645 h 956"/>
                  <a:gd name="T26" fmla="*/ 108 w 1396"/>
                  <a:gd name="T27" fmla="*/ 554 h 956"/>
                  <a:gd name="T28" fmla="*/ 37 w 1396"/>
                  <a:gd name="T29" fmla="*/ 495 h 956"/>
                  <a:gd name="T30" fmla="*/ 37 w 1396"/>
                  <a:gd name="T31" fmla="*/ 480 h 956"/>
                  <a:gd name="T32" fmla="*/ 60 w 1396"/>
                  <a:gd name="T33" fmla="*/ 348 h 956"/>
                  <a:gd name="T34" fmla="*/ 338 w 1396"/>
                  <a:gd name="T35" fmla="*/ 330 h 956"/>
                  <a:gd name="T36" fmla="*/ 378 w 1396"/>
                  <a:gd name="T37" fmla="*/ 296 h 956"/>
                  <a:gd name="T38" fmla="*/ 521 w 1396"/>
                  <a:gd name="T39" fmla="*/ 330 h 956"/>
                  <a:gd name="T40" fmla="*/ 537 w 1396"/>
                  <a:gd name="T41" fmla="*/ 366 h 956"/>
                  <a:gd name="T42" fmla="*/ 644 w 1396"/>
                  <a:gd name="T43" fmla="*/ 276 h 956"/>
                  <a:gd name="T44" fmla="*/ 695 w 1396"/>
                  <a:gd name="T45" fmla="*/ 219 h 956"/>
                  <a:gd name="T46" fmla="*/ 748 w 1396"/>
                  <a:gd name="T47" fmla="*/ 204 h 956"/>
                  <a:gd name="T48" fmla="*/ 842 w 1396"/>
                  <a:gd name="T49" fmla="*/ 164 h 956"/>
                  <a:gd name="T50" fmla="*/ 928 w 1396"/>
                  <a:gd name="T51" fmla="*/ 142 h 956"/>
                  <a:gd name="T52" fmla="*/ 945 w 1396"/>
                  <a:gd name="T53" fmla="*/ 93 h 956"/>
                  <a:gd name="T54" fmla="*/ 1090 w 1396"/>
                  <a:gd name="T55" fmla="*/ 55 h 956"/>
                  <a:gd name="T56" fmla="*/ 1179 w 1396"/>
                  <a:gd name="T57" fmla="*/ 55 h 956"/>
                  <a:gd name="T58" fmla="*/ 1212 w 1396"/>
                  <a:gd name="T59" fmla="*/ 16 h 956"/>
                  <a:gd name="T60" fmla="*/ 1268 w 1396"/>
                  <a:gd name="T61" fmla="*/ 37 h 956"/>
                  <a:gd name="T62" fmla="*/ 1268 w 1396"/>
                  <a:gd name="T63" fmla="*/ 204 h 956"/>
                  <a:gd name="T64" fmla="*/ 1212 w 1396"/>
                  <a:gd name="T65" fmla="*/ 239 h 956"/>
                  <a:gd name="T66" fmla="*/ 1268 w 1396"/>
                  <a:gd name="T67" fmla="*/ 296 h 956"/>
                  <a:gd name="T68" fmla="*/ 1395 w 1396"/>
                  <a:gd name="T69" fmla="*/ 333 h 956"/>
                  <a:gd name="T70" fmla="*/ 1371 w 1396"/>
                  <a:gd name="T71" fmla="*/ 404 h 956"/>
                  <a:gd name="T72" fmla="*/ 1330 w 1396"/>
                  <a:gd name="T73" fmla="*/ 420 h 956"/>
                  <a:gd name="T74" fmla="*/ 1308 w 1396"/>
                  <a:gd name="T75" fmla="*/ 630 h 956"/>
                  <a:gd name="T76" fmla="*/ 1266 w 1396"/>
                  <a:gd name="T77" fmla="*/ 645 h 956"/>
                  <a:gd name="T78" fmla="*/ 1242 w 1396"/>
                  <a:gd name="T79" fmla="*/ 774 h 956"/>
                  <a:gd name="T80" fmla="*/ 1196 w 1396"/>
                  <a:gd name="T81" fmla="*/ 788 h 956"/>
                  <a:gd name="T82" fmla="*/ 1113 w 1396"/>
                  <a:gd name="T83" fmla="*/ 829 h 956"/>
                  <a:gd name="T84" fmla="*/ 1091 w 1396"/>
                  <a:gd name="T85" fmla="*/ 933 h 9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96"/>
                  <a:gd name="T130" fmla="*/ 0 h 956"/>
                  <a:gd name="T131" fmla="*/ 1396 w 1396"/>
                  <a:gd name="T132" fmla="*/ 956 h 9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96" h="956">
                    <a:moveTo>
                      <a:pt x="1091" y="933"/>
                    </a:moveTo>
                    <a:lnTo>
                      <a:pt x="1091" y="956"/>
                    </a:lnTo>
                    <a:lnTo>
                      <a:pt x="994" y="956"/>
                    </a:lnTo>
                    <a:lnTo>
                      <a:pt x="976" y="933"/>
                    </a:lnTo>
                    <a:lnTo>
                      <a:pt x="861" y="933"/>
                    </a:lnTo>
                    <a:lnTo>
                      <a:pt x="861" y="956"/>
                    </a:lnTo>
                    <a:lnTo>
                      <a:pt x="705" y="956"/>
                    </a:lnTo>
                    <a:lnTo>
                      <a:pt x="687" y="933"/>
                    </a:lnTo>
                    <a:lnTo>
                      <a:pt x="673" y="933"/>
                    </a:lnTo>
                    <a:lnTo>
                      <a:pt x="673" y="918"/>
                    </a:lnTo>
                    <a:lnTo>
                      <a:pt x="656" y="918"/>
                    </a:lnTo>
                    <a:lnTo>
                      <a:pt x="656" y="897"/>
                    </a:lnTo>
                    <a:lnTo>
                      <a:pt x="630" y="875"/>
                    </a:lnTo>
                    <a:lnTo>
                      <a:pt x="591" y="875"/>
                    </a:lnTo>
                    <a:lnTo>
                      <a:pt x="572" y="856"/>
                    </a:lnTo>
                    <a:lnTo>
                      <a:pt x="516" y="856"/>
                    </a:lnTo>
                    <a:lnTo>
                      <a:pt x="516" y="838"/>
                    </a:lnTo>
                    <a:lnTo>
                      <a:pt x="498" y="838"/>
                    </a:lnTo>
                    <a:lnTo>
                      <a:pt x="481" y="817"/>
                    </a:lnTo>
                    <a:lnTo>
                      <a:pt x="481" y="757"/>
                    </a:lnTo>
                    <a:lnTo>
                      <a:pt x="516" y="718"/>
                    </a:lnTo>
                    <a:lnTo>
                      <a:pt x="537" y="718"/>
                    </a:lnTo>
                    <a:lnTo>
                      <a:pt x="537" y="698"/>
                    </a:lnTo>
                    <a:lnTo>
                      <a:pt x="453" y="660"/>
                    </a:lnTo>
                    <a:lnTo>
                      <a:pt x="325" y="679"/>
                    </a:lnTo>
                    <a:lnTo>
                      <a:pt x="306" y="658"/>
                    </a:lnTo>
                    <a:lnTo>
                      <a:pt x="285" y="658"/>
                    </a:lnTo>
                    <a:lnTo>
                      <a:pt x="285" y="643"/>
                    </a:lnTo>
                    <a:lnTo>
                      <a:pt x="264" y="643"/>
                    </a:lnTo>
                    <a:lnTo>
                      <a:pt x="249" y="618"/>
                    </a:lnTo>
                    <a:lnTo>
                      <a:pt x="225" y="618"/>
                    </a:lnTo>
                    <a:lnTo>
                      <a:pt x="225" y="599"/>
                    </a:lnTo>
                    <a:lnTo>
                      <a:pt x="210" y="599"/>
                    </a:lnTo>
                    <a:lnTo>
                      <a:pt x="210" y="658"/>
                    </a:lnTo>
                    <a:lnTo>
                      <a:pt x="189" y="658"/>
                    </a:lnTo>
                    <a:lnTo>
                      <a:pt x="189" y="679"/>
                    </a:lnTo>
                    <a:lnTo>
                      <a:pt x="165" y="683"/>
                    </a:lnTo>
                    <a:lnTo>
                      <a:pt x="164" y="682"/>
                    </a:lnTo>
                    <a:lnTo>
                      <a:pt x="164" y="645"/>
                    </a:lnTo>
                    <a:lnTo>
                      <a:pt x="180" y="607"/>
                    </a:lnTo>
                    <a:lnTo>
                      <a:pt x="180" y="554"/>
                    </a:lnTo>
                    <a:lnTo>
                      <a:pt x="108" y="554"/>
                    </a:lnTo>
                    <a:lnTo>
                      <a:pt x="108" y="517"/>
                    </a:lnTo>
                    <a:lnTo>
                      <a:pt x="37" y="517"/>
                    </a:lnTo>
                    <a:lnTo>
                      <a:pt x="37" y="495"/>
                    </a:lnTo>
                    <a:lnTo>
                      <a:pt x="0" y="495"/>
                    </a:lnTo>
                    <a:lnTo>
                      <a:pt x="0" y="480"/>
                    </a:lnTo>
                    <a:lnTo>
                      <a:pt x="37" y="480"/>
                    </a:lnTo>
                    <a:lnTo>
                      <a:pt x="37" y="460"/>
                    </a:lnTo>
                    <a:lnTo>
                      <a:pt x="60" y="460"/>
                    </a:lnTo>
                    <a:lnTo>
                      <a:pt x="60" y="348"/>
                    </a:lnTo>
                    <a:lnTo>
                      <a:pt x="306" y="348"/>
                    </a:lnTo>
                    <a:lnTo>
                      <a:pt x="322" y="330"/>
                    </a:lnTo>
                    <a:lnTo>
                      <a:pt x="338" y="330"/>
                    </a:lnTo>
                    <a:lnTo>
                      <a:pt x="338" y="276"/>
                    </a:lnTo>
                    <a:lnTo>
                      <a:pt x="362" y="276"/>
                    </a:lnTo>
                    <a:lnTo>
                      <a:pt x="378" y="296"/>
                    </a:lnTo>
                    <a:lnTo>
                      <a:pt x="503" y="310"/>
                    </a:lnTo>
                    <a:lnTo>
                      <a:pt x="503" y="330"/>
                    </a:lnTo>
                    <a:lnTo>
                      <a:pt x="521" y="330"/>
                    </a:lnTo>
                    <a:lnTo>
                      <a:pt x="521" y="348"/>
                    </a:lnTo>
                    <a:lnTo>
                      <a:pt x="537" y="348"/>
                    </a:lnTo>
                    <a:lnTo>
                      <a:pt x="537" y="366"/>
                    </a:lnTo>
                    <a:lnTo>
                      <a:pt x="623" y="366"/>
                    </a:lnTo>
                    <a:lnTo>
                      <a:pt x="623" y="310"/>
                    </a:lnTo>
                    <a:lnTo>
                      <a:pt x="644" y="276"/>
                    </a:lnTo>
                    <a:lnTo>
                      <a:pt x="681" y="239"/>
                    </a:lnTo>
                    <a:lnTo>
                      <a:pt x="695" y="239"/>
                    </a:lnTo>
                    <a:lnTo>
                      <a:pt x="695" y="219"/>
                    </a:lnTo>
                    <a:lnTo>
                      <a:pt x="713" y="219"/>
                    </a:lnTo>
                    <a:lnTo>
                      <a:pt x="713" y="204"/>
                    </a:lnTo>
                    <a:lnTo>
                      <a:pt x="748" y="204"/>
                    </a:lnTo>
                    <a:lnTo>
                      <a:pt x="748" y="185"/>
                    </a:lnTo>
                    <a:lnTo>
                      <a:pt x="824" y="185"/>
                    </a:lnTo>
                    <a:lnTo>
                      <a:pt x="842" y="164"/>
                    </a:lnTo>
                    <a:lnTo>
                      <a:pt x="890" y="164"/>
                    </a:lnTo>
                    <a:lnTo>
                      <a:pt x="890" y="142"/>
                    </a:lnTo>
                    <a:lnTo>
                      <a:pt x="928" y="142"/>
                    </a:lnTo>
                    <a:lnTo>
                      <a:pt x="945" y="130"/>
                    </a:lnTo>
                    <a:lnTo>
                      <a:pt x="952" y="91"/>
                    </a:lnTo>
                    <a:lnTo>
                      <a:pt x="945" y="93"/>
                    </a:lnTo>
                    <a:lnTo>
                      <a:pt x="1047" y="91"/>
                    </a:lnTo>
                    <a:lnTo>
                      <a:pt x="1047" y="55"/>
                    </a:lnTo>
                    <a:lnTo>
                      <a:pt x="1090" y="55"/>
                    </a:lnTo>
                    <a:lnTo>
                      <a:pt x="1108" y="73"/>
                    </a:lnTo>
                    <a:lnTo>
                      <a:pt x="1179" y="73"/>
                    </a:lnTo>
                    <a:lnTo>
                      <a:pt x="1179" y="55"/>
                    </a:lnTo>
                    <a:lnTo>
                      <a:pt x="1195" y="55"/>
                    </a:lnTo>
                    <a:lnTo>
                      <a:pt x="1195" y="16"/>
                    </a:lnTo>
                    <a:lnTo>
                      <a:pt x="1212" y="16"/>
                    </a:lnTo>
                    <a:lnTo>
                      <a:pt x="1212" y="0"/>
                    </a:lnTo>
                    <a:lnTo>
                      <a:pt x="1268" y="0"/>
                    </a:lnTo>
                    <a:lnTo>
                      <a:pt x="1268" y="37"/>
                    </a:lnTo>
                    <a:lnTo>
                      <a:pt x="1284" y="37"/>
                    </a:lnTo>
                    <a:lnTo>
                      <a:pt x="1284" y="204"/>
                    </a:lnTo>
                    <a:lnTo>
                      <a:pt x="1268" y="204"/>
                    </a:lnTo>
                    <a:lnTo>
                      <a:pt x="1250" y="219"/>
                    </a:lnTo>
                    <a:lnTo>
                      <a:pt x="1212" y="219"/>
                    </a:lnTo>
                    <a:lnTo>
                      <a:pt x="1212" y="239"/>
                    </a:lnTo>
                    <a:lnTo>
                      <a:pt x="1195" y="239"/>
                    </a:lnTo>
                    <a:lnTo>
                      <a:pt x="1195" y="296"/>
                    </a:lnTo>
                    <a:lnTo>
                      <a:pt x="1268" y="296"/>
                    </a:lnTo>
                    <a:lnTo>
                      <a:pt x="1268" y="310"/>
                    </a:lnTo>
                    <a:lnTo>
                      <a:pt x="1386" y="333"/>
                    </a:lnTo>
                    <a:lnTo>
                      <a:pt x="1395" y="333"/>
                    </a:lnTo>
                    <a:lnTo>
                      <a:pt x="1396" y="386"/>
                    </a:lnTo>
                    <a:lnTo>
                      <a:pt x="1371" y="386"/>
                    </a:lnTo>
                    <a:lnTo>
                      <a:pt x="1371" y="404"/>
                    </a:lnTo>
                    <a:lnTo>
                      <a:pt x="1354" y="404"/>
                    </a:lnTo>
                    <a:lnTo>
                      <a:pt x="1354" y="420"/>
                    </a:lnTo>
                    <a:lnTo>
                      <a:pt x="1330" y="420"/>
                    </a:lnTo>
                    <a:lnTo>
                      <a:pt x="1330" y="607"/>
                    </a:lnTo>
                    <a:lnTo>
                      <a:pt x="1308" y="607"/>
                    </a:lnTo>
                    <a:lnTo>
                      <a:pt x="1308" y="630"/>
                    </a:lnTo>
                    <a:lnTo>
                      <a:pt x="1285" y="630"/>
                    </a:lnTo>
                    <a:lnTo>
                      <a:pt x="1285" y="645"/>
                    </a:lnTo>
                    <a:lnTo>
                      <a:pt x="1266" y="645"/>
                    </a:lnTo>
                    <a:lnTo>
                      <a:pt x="1266" y="753"/>
                    </a:lnTo>
                    <a:lnTo>
                      <a:pt x="1242" y="753"/>
                    </a:lnTo>
                    <a:lnTo>
                      <a:pt x="1242" y="774"/>
                    </a:lnTo>
                    <a:lnTo>
                      <a:pt x="1218" y="774"/>
                    </a:lnTo>
                    <a:lnTo>
                      <a:pt x="1218" y="788"/>
                    </a:lnTo>
                    <a:lnTo>
                      <a:pt x="1196" y="788"/>
                    </a:lnTo>
                    <a:lnTo>
                      <a:pt x="1180" y="813"/>
                    </a:lnTo>
                    <a:lnTo>
                      <a:pt x="1157" y="813"/>
                    </a:lnTo>
                    <a:lnTo>
                      <a:pt x="1113" y="829"/>
                    </a:lnTo>
                    <a:lnTo>
                      <a:pt x="1090" y="829"/>
                    </a:lnTo>
                    <a:lnTo>
                      <a:pt x="1080" y="946"/>
                    </a:lnTo>
                    <a:lnTo>
                      <a:pt x="1091" y="933"/>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4" name="Freeform 75">
                <a:extLst>
                  <a:ext uri="{FF2B5EF4-FFF2-40B4-BE49-F238E27FC236}">
                    <a16:creationId xmlns="" xmlns:a16="http://schemas.microsoft.com/office/drawing/2014/main" id="{FEEADFFF-4676-4A4F-8789-CF6CD183B908}"/>
                  </a:ext>
                </a:extLst>
              </p:cNvPr>
              <p:cNvSpPr>
                <a:spLocks/>
              </p:cNvSpPr>
              <p:nvPr/>
            </p:nvSpPr>
            <p:spPr bwMode="auto">
              <a:xfrm>
                <a:off x="5300758" y="3787448"/>
                <a:ext cx="686926" cy="613849"/>
              </a:xfrm>
              <a:custGeom>
                <a:avLst/>
                <a:gdLst>
                  <a:gd name="T0" fmla="*/ 546 w 954"/>
                  <a:gd name="T1" fmla="*/ 802 h 836"/>
                  <a:gd name="T2" fmla="*/ 493 w 954"/>
                  <a:gd name="T3" fmla="*/ 802 h 836"/>
                  <a:gd name="T4" fmla="*/ 460 w 954"/>
                  <a:gd name="T5" fmla="*/ 778 h 836"/>
                  <a:gd name="T6" fmla="*/ 430 w 954"/>
                  <a:gd name="T7" fmla="*/ 752 h 836"/>
                  <a:gd name="T8" fmla="*/ 398 w 954"/>
                  <a:gd name="T9" fmla="*/ 705 h 836"/>
                  <a:gd name="T10" fmla="*/ 398 w 954"/>
                  <a:gd name="T11" fmla="*/ 636 h 836"/>
                  <a:gd name="T12" fmla="*/ 415 w 954"/>
                  <a:gd name="T13" fmla="*/ 596 h 836"/>
                  <a:gd name="T14" fmla="*/ 436 w 954"/>
                  <a:gd name="T15" fmla="*/ 577 h 836"/>
                  <a:gd name="T16" fmla="*/ 460 w 954"/>
                  <a:gd name="T17" fmla="*/ 552 h 836"/>
                  <a:gd name="T18" fmla="*/ 493 w 954"/>
                  <a:gd name="T19" fmla="*/ 526 h 836"/>
                  <a:gd name="T20" fmla="*/ 460 w 954"/>
                  <a:gd name="T21" fmla="*/ 464 h 836"/>
                  <a:gd name="T22" fmla="*/ 324 w 954"/>
                  <a:gd name="T23" fmla="*/ 484 h 836"/>
                  <a:gd name="T24" fmla="*/ 276 w 954"/>
                  <a:gd name="T25" fmla="*/ 459 h 836"/>
                  <a:gd name="T26" fmla="*/ 242 w 954"/>
                  <a:gd name="T27" fmla="*/ 402 h 836"/>
                  <a:gd name="T28" fmla="*/ 220 w 954"/>
                  <a:gd name="T29" fmla="*/ 357 h 836"/>
                  <a:gd name="T30" fmla="*/ 179 w 954"/>
                  <a:gd name="T31" fmla="*/ 333 h 836"/>
                  <a:gd name="T32" fmla="*/ 65 w 954"/>
                  <a:gd name="T33" fmla="*/ 319 h 836"/>
                  <a:gd name="T34" fmla="*/ 27 w 954"/>
                  <a:gd name="T35" fmla="*/ 257 h 836"/>
                  <a:gd name="T36" fmla="*/ 7 w 954"/>
                  <a:gd name="T37" fmla="*/ 209 h 836"/>
                  <a:gd name="T38" fmla="*/ 75 w 954"/>
                  <a:gd name="T39" fmla="*/ 188 h 836"/>
                  <a:gd name="T40" fmla="*/ 155 w 954"/>
                  <a:gd name="T41" fmla="*/ 209 h 836"/>
                  <a:gd name="T42" fmla="*/ 200 w 954"/>
                  <a:gd name="T43" fmla="*/ 226 h 836"/>
                  <a:gd name="T44" fmla="*/ 282 w 954"/>
                  <a:gd name="T45" fmla="*/ 226 h 836"/>
                  <a:gd name="T46" fmla="*/ 284 w 954"/>
                  <a:gd name="T47" fmla="*/ 148 h 836"/>
                  <a:gd name="T48" fmla="*/ 278 w 954"/>
                  <a:gd name="T49" fmla="*/ 90 h 836"/>
                  <a:gd name="T50" fmla="*/ 376 w 954"/>
                  <a:gd name="T51" fmla="*/ 51 h 836"/>
                  <a:gd name="T52" fmla="*/ 398 w 954"/>
                  <a:gd name="T53" fmla="*/ 0 h 836"/>
                  <a:gd name="T54" fmla="*/ 453 w 954"/>
                  <a:gd name="T55" fmla="*/ 38 h 836"/>
                  <a:gd name="T56" fmla="*/ 473 w 954"/>
                  <a:gd name="T57" fmla="*/ 61 h 836"/>
                  <a:gd name="T58" fmla="*/ 515 w 954"/>
                  <a:gd name="T59" fmla="*/ 81 h 836"/>
                  <a:gd name="T60" fmla="*/ 529 w 954"/>
                  <a:gd name="T61" fmla="*/ 101 h 836"/>
                  <a:gd name="T62" fmla="*/ 554 w 954"/>
                  <a:gd name="T63" fmla="*/ 115 h 836"/>
                  <a:gd name="T64" fmla="*/ 571 w 954"/>
                  <a:gd name="T65" fmla="*/ 137 h 836"/>
                  <a:gd name="T66" fmla="*/ 587 w 954"/>
                  <a:gd name="T67" fmla="*/ 157 h 836"/>
                  <a:gd name="T68" fmla="*/ 606 w 954"/>
                  <a:gd name="T69" fmla="*/ 198 h 836"/>
                  <a:gd name="T70" fmla="*/ 625 w 954"/>
                  <a:gd name="T71" fmla="*/ 240 h 836"/>
                  <a:gd name="T72" fmla="*/ 648 w 954"/>
                  <a:gd name="T73" fmla="*/ 257 h 836"/>
                  <a:gd name="T74" fmla="*/ 683 w 954"/>
                  <a:gd name="T75" fmla="*/ 278 h 836"/>
                  <a:gd name="T76" fmla="*/ 702 w 954"/>
                  <a:gd name="T77" fmla="*/ 315 h 836"/>
                  <a:gd name="T78" fmla="*/ 723 w 954"/>
                  <a:gd name="T79" fmla="*/ 333 h 836"/>
                  <a:gd name="T80" fmla="*/ 741 w 954"/>
                  <a:gd name="T81" fmla="*/ 352 h 836"/>
                  <a:gd name="T82" fmla="*/ 761 w 954"/>
                  <a:gd name="T83" fmla="*/ 376 h 836"/>
                  <a:gd name="T84" fmla="*/ 779 w 954"/>
                  <a:gd name="T85" fmla="*/ 417 h 836"/>
                  <a:gd name="T86" fmla="*/ 798 w 954"/>
                  <a:gd name="T87" fmla="*/ 452 h 836"/>
                  <a:gd name="T88" fmla="*/ 822 w 954"/>
                  <a:gd name="T89" fmla="*/ 472 h 836"/>
                  <a:gd name="T90" fmla="*/ 854 w 954"/>
                  <a:gd name="T91" fmla="*/ 490 h 836"/>
                  <a:gd name="T92" fmla="*/ 894 w 954"/>
                  <a:gd name="T93" fmla="*/ 514 h 836"/>
                  <a:gd name="T94" fmla="*/ 933 w 954"/>
                  <a:gd name="T95" fmla="*/ 533 h 836"/>
                  <a:gd name="T96" fmla="*/ 954 w 954"/>
                  <a:gd name="T97" fmla="*/ 572 h 836"/>
                  <a:gd name="T98" fmla="*/ 822 w 954"/>
                  <a:gd name="T99" fmla="*/ 611 h 836"/>
                  <a:gd name="T100" fmla="*/ 798 w 954"/>
                  <a:gd name="T101" fmla="*/ 589 h 836"/>
                  <a:gd name="T102" fmla="*/ 761 w 954"/>
                  <a:gd name="T103" fmla="*/ 572 h 836"/>
                  <a:gd name="T104" fmla="*/ 663 w 954"/>
                  <a:gd name="T105" fmla="*/ 552 h 836"/>
                  <a:gd name="T106" fmla="*/ 702 w 954"/>
                  <a:gd name="T107" fmla="*/ 589 h 836"/>
                  <a:gd name="T108" fmla="*/ 741 w 954"/>
                  <a:gd name="T109" fmla="*/ 611 h 836"/>
                  <a:gd name="T110" fmla="*/ 747 w 954"/>
                  <a:gd name="T111" fmla="*/ 636 h 836"/>
                  <a:gd name="T112" fmla="*/ 729 w 954"/>
                  <a:gd name="T113" fmla="*/ 683 h 836"/>
                  <a:gd name="T114" fmla="*/ 744 w 954"/>
                  <a:gd name="T115" fmla="*/ 771 h 836"/>
                  <a:gd name="T116" fmla="*/ 744 w 954"/>
                  <a:gd name="T117" fmla="*/ 770 h 836"/>
                  <a:gd name="T118" fmla="*/ 630 w 954"/>
                  <a:gd name="T119" fmla="*/ 793 h 836"/>
                  <a:gd name="T120" fmla="*/ 614 w 954"/>
                  <a:gd name="T121" fmla="*/ 812 h 836"/>
                  <a:gd name="T122" fmla="*/ 603 w 954"/>
                  <a:gd name="T123" fmla="*/ 825 h 8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4"/>
                  <a:gd name="T187" fmla="*/ 0 h 836"/>
                  <a:gd name="T188" fmla="*/ 954 w 954"/>
                  <a:gd name="T189" fmla="*/ 836 h 8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4" h="836">
                    <a:moveTo>
                      <a:pt x="603" y="825"/>
                    </a:moveTo>
                    <a:lnTo>
                      <a:pt x="546" y="802"/>
                    </a:lnTo>
                    <a:lnTo>
                      <a:pt x="508" y="805"/>
                    </a:lnTo>
                    <a:lnTo>
                      <a:pt x="493" y="802"/>
                    </a:lnTo>
                    <a:lnTo>
                      <a:pt x="460" y="798"/>
                    </a:lnTo>
                    <a:lnTo>
                      <a:pt x="460" y="778"/>
                    </a:lnTo>
                    <a:lnTo>
                      <a:pt x="443" y="755"/>
                    </a:lnTo>
                    <a:lnTo>
                      <a:pt x="430" y="752"/>
                    </a:lnTo>
                    <a:lnTo>
                      <a:pt x="404" y="734"/>
                    </a:lnTo>
                    <a:lnTo>
                      <a:pt x="398" y="705"/>
                    </a:lnTo>
                    <a:lnTo>
                      <a:pt x="398" y="661"/>
                    </a:lnTo>
                    <a:lnTo>
                      <a:pt x="398" y="636"/>
                    </a:lnTo>
                    <a:lnTo>
                      <a:pt x="415" y="619"/>
                    </a:lnTo>
                    <a:lnTo>
                      <a:pt x="415" y="596"/>
                    </a:lnTo>
                    <a:lnTo>
                      <a:pt x="436" y="596"/>
                    </a:lnTo>
                    <a:lnTo>
                      <a:pt x="436" y="577"/>
                    </a:lnTo>
                    <a:lnTo>
                      <a:pt x="460" y="577"/>
                    </a:lnTo>
                    <a:lnTo>
                      <a:pt x="460" y="552"/>
                    </a:lnTo>
                    <a:lnTo>
                      <a:pt x="482" y="552"/>
                    </a:lnTo>
                    <a:lnTo>
                      <a:pt x="493" y="526"/>
                    </a:lnTo>
                    <a:lnTo>
                      <a:pt x="460" y="488"/>
                    </a:lnTo>
                    <a:lnTo>
                      <a:pt x="460" y="464"/>
                    </a:lnTo>
                    <a:lnTo>
                      <a:pt x="380" y="490"/>
                    </a:lnTo>
                    <a:lnTo>
                      <a:pt x="324" y="484"/>
                    </a:lnTo>
                    <a:lnTo>
                      <a:pt x="307" y="472"/>
                    </a:lnTo>
                    <a:lnTo>
                      <a:pt x="276" y="459"/>
                    </a:lnTo>
                    <a:lnTo>
                      <a:pt x="265" y="420"/>
                    </a:lnTo>
                    <a:lnTo>
                      <a:pt x="242" y="402"/>
                    </a:lnTo>
                    <a:lnTo>
                      <a:pt x="220" y="379"/>
                    </a:lnTo>
                    <a:lnTo>
                      <a:pt x="220" y="357"/>
                    </a:lnTo>
                    <a:lnTo>
                      <a:pt x="179" y="357"/>
                    </a:lnTo>
                    <a:lnTo>
                      <a:pt x="179" y="333"/>
                    </a:lnTo>
                    <a:lnTo>
                      <a:pt x="91" y="333"/>
                    </a:lnTo>
                    <a:lnTo>
                      <a:pt x="65" y="319"/>
                    </a:lnTo>
                    <a:lnTo>
                      <a:pt x="40" y="298"/>
                    </a:lnTo>
                    <a:lnTo>
                      <a:pt x="27" y="257"/>
                    </a:lnTo>
                    <a:lnTo>
                      <a:pt x="0" y="212"/>
                    </a:lnTo>
                    <a:lnTo>
                      <a:pt x="7" y="209"/>
                    </a:lnTo>
                    <a:lnTo>
                      <a:pt x="46" y="209"/>
                    </a:lnTo>
                    <a:lnTo>
                      <a:pt x="75" y="188"/>
                    </a:lnTo>
                    <a:lnTo>
                      <a:pt x="155" y="183"/>
                    </a:lnTo>
                    <a:lnTo>
                      <a:pt x="155" y="209"/>
                    </a:lnTo>
                    <a:lnTo>
                      <a:pt x="179" y="209"/>
                    </a:lnTo>
                    <a:lnTo>
                      <a:pt x="200" y="226"/>
                    </a:lnTo>
                    <a:lnTo>
                      <a:pt x="227" y="226"/>
                    </a:lnTo>
                    <a:lnTo>
                      <a:pt x="282" y="226"/>
                    </a:lnTo>
                    <a:lnTo>
                      <a:pt x="284" y="198"/>
                    </a:lnTo>
                    <a:lnTo>
                      <a:pt x="284" y="148"/>
                    </a:lnTo>
                    <a:lnTo>
                      <a:pt x="268" y="115"/>
                    </a:lnTo>
                    <a:lnTo>
                      <a:pt x="278" y="90"/>
                    </a:lnTo>
                    <a:lnTo>
                      <a:pt x="367" y="94"/>
                    </a:lnTo>
                    <a:lnTo>
                      <a:pt x="376" y="51"/>
                    </a:lnTo>
                    <a:lnTo>
                      <a:pt x="398" y="9"/>
                    </a:lnTo>
                    <a:lnTo>
                      <a:pt x="398" y="0"/>
                    </a:lnTo>
                    <a:lnTo>
                      <a:pt x="432" y="38"/>
                    </a:lnTo>
                    <a:lnTo>
                      <a:pt x="453" y="38"/>
                    </a:lnTo>
                    <a:lnTo>
                      <a:pt x="453" y="61"/>
                    </a:lnTo>
                    <a:lnTo>
                      <a:pt x="473" y="61"/>
                    </a:lnTo>
                    <a:lnTo>
                      <a:pt x="493" y="81"/>
                    </a:lnTo>
                    <a:lnTo>
                      <a:pt x="515" y="81"/>
                    </a:lnTo>
                    <a:lnTo>
                      <a:pt x="515" y="101"/>
                    </a:lnTo>
                    <a:lnTo>
                      <a:pt x="529" y="101"/>
                    </a:lnTo>
                    <a:lnTo>
                      <a:pt x="529" y="115"/>
                    </a:lnTo>
                    <a:lnTo>
                      <a:pt x="554" y="115"/>
                    </a:lnTo>
                    <a:lnTo>
                      <a:pt x="554" y="137"/>
                    </a:lnTo>
                    <a:lnTo>
                      <a:pt x="571" y="137"/>
                    </a:lnTo>
                    <a:lnTo>
                      <a:pt x="571" y="157"/>
                    </a:lnTo>
                    <a:lnTo>
                      <a:pt x="587" y="157"/>
                    </a:lnTo>
                    <a:lnTo>
                      <a:pt x="587" y="198"/>
                    </a:lnTo>
                    <a:lnTo>
                      <a:pt x="606" y="198"/>
                    </a:lnTo>
                    <a:lnTo>
                      <a:pt x="606" y="218"/>
                    </a:lnTo>
                    <a:lnTo>
                      <a:pt x="625" y="240"/>
                    </a:lnTo>
                    <a:lnTo>
                      <a:pt x="625" y="257"/>
                    </a:lnTo>
                    <a:lnTo>
                      <a:pt x="648" y="257"/>
                    </a:lnTo>
                    <a:lnTo>
                      <a:pt x="648" y="278"/>
                    </a:lnTo>
                    <a:lnTo>
                      <a:pt x="683" y="278"/>
                    </a:lnTo>
                    <a:lnTo>
                      <a:pt x="683" y="293"/>
                    </a:lnTo>
                    <a:lnTo>
                      <a:pt x="702" y="315"/>
                    </a:lnTo>
                    <a:lnTo>
                      <a:pt x="702" y="333"/>
                    </a:lnTo>
                    <a:lnTo>
                      <a:pt x="723" y="333"/>
                    </a:lnTo>
                    <a:lnTo>
                      <a:pt x="723" y="352"/>
                    </a:lnTo>
                    <a:lnTo>
                      <a:pt x="741" y="352"/>
                    </a:lnTo>
                    <a:lnTo>
                      <a:pt x="741" y="376"/>
                    </a:lnTo>
                    <a:lnTo>
                      <a:pt x="761" y="376"/>
                    </a:lnTo>
                    <a:lnTo>
                      <a:pt x="761" y="417"/>
                    </a:lnTo>
                    <a:lnTo>
                      <a:pt x="779" y="417"/>
                    </a:lnTo>
                    <a:lnTo>
                      <a:pt x="779" y="452"/>
                    </a:lnTo>
                    <a:lnTo>
                      <a:pt x="798" y="452"/>
                    </a:lnTo>
                    <a:lnTo>
                      <a:pt x="798" y="472"/>
                    </a:lnTo>
                    <a:lnTo>
                      <a:pt x="822" y="472"/>
                    </a:lnTo>
                    <a:lnTo>
                      <a:pt x="838" y="490"/>
                    </a:lnTo>
                    <a:lnTo>
                      <a:pt x="854" y="490"/>
                    </a:lnTo>
                    <a:lnTo>
                      <a:pt x="854" y="514"/>
                    </a:lnTo>
                    <a:lnTo>
                      <a:pt x="894" y="514"/>
                    </a:lnTo>
                    <a:lnTo>
                      <a:pt x="894" y="533"/>
                    </a:lnTo>
                    <a:lnTo>
                      <a:pt x="933" y="533"/>
                    </a:lnTo>
                    <a:lnTo>
                      <a:pt x="933" y="552"/>
                    </a:lnTo>
                    <a:lnTo>
                      <a:pt x="954" y="572"/>
                    </a:lnTo>
                    <a:lnTo>
                      <a:pt x="954" y="611"/>
                    </a:lnTo>
                    <a:lnTo>
                      <a:pt x="822" y="611"/>
                    </a:lnTo>
                    <a:lnTo>
                      <a:pt x="822" y="589"/>
                    </a:lnTo>
                    <a:lnTo>
                      <a:pt x="798" y="589"/>
                    </a:lnTo>
                    <a:lnTo>
                      <a:pt x="798" y="572"/>
                    </a:lnTo>
                    <a:lnTo>
                      <a:pt x="761" y="572"/>
                    </a:lnTo>
                    <a:lnTo>
                      <a:pt x="761" y="552"/>
                    </a:lnTo>
                    <a:lnTo>
                      <a:pt x="663" y="552"/>
                    </a:lnTo>
                    <a:lnTo>
                      <a:pt x="663" y="589"/>
                    </a:lnTo>
                    <a:lnTo>
                      <a:pt x="702" y="589"/>
                    </a:lnTo>
                    <a:lnTo>
                      <a:pt x="702" y="611"/>
                    </a:lnTo>
                    <a:lnTo>
                      <a:pt x="741" y="611"/>
                    </a:lnTo>
                    <a:lnTo>
                      <a:pt x="741" y="629"/>
                    </a:lnTo>
                    <a:lnTo>
                      <a:pt x="747" y="636"/>
                    </a:lnTo>
                    <a:lnTo>
                      <a:pt x="745" y="666"/>
                    </a:lnTo>
                    <a:lnTo>
                      <a:pt x="729" y="683"/>
                    </a:lnTo>
                    <a:lnTo>
                      <a:pt x="710" y="713"/>
                    </a:lnTo>
                    <a:lnTo>
                      <a:pt x="744" y="771"/>
                    </a:lnTo>
                    <a:lnTo>
                      <a:pt x="747" y="771"/>
                    </a:lnTo>
                    <a:lnTo>
                      <a:pt x="744" y="770"/>
                    </a:lnTo>
                    <a:lnTo>
                      <a:pt x="744" y="793"/>
                    </a:lnTo>
                    <a:lnTo>
                      <a:pt x="630" y="793"/>
                    </a:lnTo>
                    <a:lnTo>
                      <a:pt x="630" y="812"/>
                    </a:lnTo>
                    <a:lnTo>
                      <a:pt x="614" y="812"/>
                    </a:lnTo>
                    <a:lnTo>
                      <a:pt x="590" y="836"/>
                    </a:lnTo>
                    <a:lnTo>
                      <a:pt x="603" y="825"/>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5" name="Freeform 76">
                <a:extLst>
                  <a:ext uri="{FF2B5EF4-FFF2-40B4-BE49-F238E27FC236}">
                    <a16:creationId xmlns="" xmlns:a16="http://schemas.microsoft.com/office/drawing/2014/main" id="{17F1CF10-60DE-4AEB-83E7-F4CF59933C84}"/>
                  </a:ext>
                </a:extLst>
              </p:cNvPr>
              <p:cNvSpPr>
                <a:spLocks/>
              </p:cNvSpPr>
              <p:nvPr/>
            </p:nvSpPr>
            <p:spPr bwMode="auto">
              <a:xfrm>
                <a:off x="5464256" y="4678794"/>
                <a:ext cx="457464" cy="767311"/>
              </a:xfrm>
              <a:custGeom>
                <a:avLst/>
                <a:gdLst>
                  <a:gd name="T0" fmla="*/ 251 w 637"/>
                  <a:gd name="T1" fmla="*/ 1046 h 1046"/>
                  <a:gd name="T2" fmla="*/ 260 w 637"/>
                  <a:gd name="T3" fmla="*/ 1017 h 1046"/>
                  <a:gd name="T4" fmla="*/ 277 w 637"/>
                  <a:gd name="T5" fmla="*/ 1001 h 1046"/>
                  <a:gd name="T6" fmla="*/ 316 w 637"/>
                  <a:gd name="T7" fmla="*/ 977 h 1046"/>
                  <a:gd name="T8" fmla="*/ 340 w 637"/>
                  <a:gd name="T9" fmla="*/ 960 h 1046"/>
                  <a:gd name="T10" fmla="*/ 356 w 637"/>
                  <a:gd name="T11" fmla="*/ 921 h 1046"/>
                  <a:gd name="T12" fmla="*/ 379 w 637"/>
                  <a:gd name="T13" fmla="*/ 842 h 1046"/>
                  <a:gd name="T14" fmla="*/ 417 w 637"/>
                  <a:gd name="T15" fmla="*/ 823 h 1046"/>
                  <a:gd name="T16" fmla="*/ 471 w 637"/>
                  <a:gd name="T17" fmla="*/ 803 h 1046"/>
                  <a:gd name="T18" fmla="*/ 491 w 637"/>
                  <a:gd name="T19" fmla="*/ 785 h 1046"/>
                  <a:gd name="T20" fmla="*/ 529 w 637"/>
                  <a:gd name="T21" fmla="*/ 761 h 1046"/>
                  <a:gd name="T22" fmla="*/ 502 w 637"/>
                  <a:gd name="T23" fmla="*/ 705 h 1046"/>
                  <a:gd name="T24" fmla="*/ 522 w 637"/>
                  <a:gd name="T25" fmla="*/ 685 h 1046"/>
                  <a:gd name="T26" fmla="*/ 540 w 637"/>
                  <a:gd name="T27" fmla="*/ 665 h 1046"/>
                  <a:gd name="T28" fmla="*/ 559 w 637"/>
                  <a:gd name="T29" fmla="*/ 625 h 1046"/>
                  <a:gd name="T30" fmla="*/ 583 w 637"/>
                  <a:gd name="T31" fmla="*/ 526 h 1046"/>
                  <a:gd name="T32" fmla="*/ 559 w 637"/>
                  <a:gd name="T33" fmla="*/ 467 h 1046"/>
                  <a:gd name="T34" fmla="*/ 540 w 637"/>
                  <a:gd name="T35" fmla="*/ 372 h 1046"/>
                  <a:gd name="T36" fmla="*/ 615 w 637"/>
                  <a:gd name="T37" fmla="*/ 231 h 1046"/>
                  <a:gd name="T38" fmla="*/ 637 w 637"/>
                  <a:gd name="T39" fmla="*/ 191 h 1046"/>
                  <a:gd name="T40" fmla="*/ 620 w 637"/>
                  <a:gd name="T41" fmla="*/ 178 h 1046"/>
                  <a:gd name="T42" fmla="*/ 595 w 637"/>
                  <a:gd name="T43" fmla="*/ 175 h 1046"/>
                  <a:gd name="T44" fmla="*/ 386 w 637"/>
                  <a:gd name="T45" fmla="*/ 164 h 1046"/>
                  <a:gd name="T46" fmla="*/ 366 w 637"/>
                  <a:gd name="T47" fmla="*/ 115 h 1046"/>
                  <a:gd name="T48" fmla="*/ 343 w 637"/>
                  <a:gd name="T49" fmla="*/ 95 h 1046"/>
                  <a:gd name="T50" fmla="*/ 323 w 637"/>
                  <a:gd name="T51" fmla="*/ 72 h 1046"/>
                  <a:gd name="T52" fmla="*/ 301 w 637"/>
                  <a:gd name="T53" fmla="*/ 26 h 1046"/>
                  <a:gd name="T54" fmla="*/ 237 w 637"/>
                  <a:gd name="T55" fmla="*/ 6 h 1046"/>
                  <a:gd name="T56" fmla="*/ 221 w 637"/>
                  <a:gd name="T57" fmla="*/ 167 h 1046"/>
                  <a:gd name="T58" fmla="*/ 183 w 637"/>
                  <a:gd name="T59" fmla="*/ 218 h 1046"/>
                  <a:gd name="T60" fmla="*/ 165 w 637"/>
                  <a:gd name="T61" fmla="*/ 238 h 1046"/>
                  <a:gd name="T62" fmla="*/ 143 w 637"/>
                  <a:gd name="T63" fmla="*/ 288 h 1046"/>
                  <a:gd name="T64" fmla="*/ 83 w 637"/>
                  <a:gd name="T65" fmla="*/ 310 h 1046"/>
                  <a:gd name="T66" fmla="*/ 26 w 637"/>
                  <a:gd name="T67" fmla="*/ 293 h 1046"/>
                  <a:gd name="T68" fmla="*/ 11 w 637"/>
                  <a:gd name="T69" fmla="*/ 517 h 1046"/>
                  <a:gd name="T70" fmla="*/ 37 w 637"/>
                  <a:gd name="T71" fmla="*/ 566 h 1046"/>
                  <a:gd name="T72" fmla="*/ 58 w 637"/>
                  <a:gd name="T73" fmla="*/ 584 h 1046"/>
                  <a:gd name="T74" fmla="*/ 96 w 637"/>
                  <a:gd name="T75" fmla="*/ 604 h 1046"/>
                  <a:gd name="T76" fmla="*/ 39 w 637"/>
                  <a:gd name="T77" fmla="*/ 701 h 1046"/>
                  <a:gd name="T78" fmla="*/ 0 w 637"/>
                  <a:gd name="T79" fmla="*/ 727 h 1046"/>
                  <a:gd name="T80" fmla="*/ 3 w 637"/>
                  <a:gd name="T81" fmla="*/ 904 h 1046"/>
                  <a:gd name="T82" fmla="*/ 59 w 637"/>
                  <a:gd name="T83" fmla="*/ 907 h 1046"/>
                  <a:gd name="T84" fmla="*/ 122 w 637"/>
                  <a:gd name="T85" fmla="*/ 983 h 1046"/>
                  <a:gd name="T86" fmla="*/ 143 w 637"/>
                  <a:gd name="T87" fmla="*/ 1001 h 1046"/>
                  <a:gd name="T88" fmla="*/ 230 w 637"/>
                  <a:gd name="T89" fmla="*/ 1046 h 10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7"/>
                  <a:gd name="T136" fmla="*/ 0 h 1046"/>
                  <a:gd name="T137" fmla="*/ 637 w 637"/>
                  <a:gd name="T138" fmla="*/ 1046 h 10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7" h="1046">
                    <a:moveTo>
                      <a:pt x="230" y="1046"/>
                    </a:moveTo>
                    <a:lnTo>
                      <a:pt x="251" y="1046"/>
                    </a:lnTo>
                    <a:lnTo>
                      <a:pt x="260" y="1040"/>
                    </a:lnTo>
                    <a:lnTo>
                      <a:pt x="260" y="1017"/>
                    </a:lnTo>
                    <a:lnTo>
                      <a:pt x="277" y="1017"/>
                    </a:lnTo>
                    <a:lnTo>
                      <a:pt x="277" y="1001"/>
                    </a:lnTo>
                    <a:lnTo>
                      <a:pt x="301" y="1001"/>
                    </a:lnTo>
                    <a:lnTo>
                      <a:pt x="316" y="977"/>
                    </a:lnTo>
                    <a:lnTo>
                      <a:pt x="340" y="977"/>
                    </a:lnTo>
                    <a:lnTo>
                      <a:pt x="340" y="960"/>
                    </a:lnTo>
                    <a:lnTo>
                      <a:pt x="356" y="939"/>
                    </a:lnTo>
                    <a:lnTo>
                      <a:pt x="356" y="921"/>
                    </a:lnTo>
                    <a:lnTo>
                      <a:pt x="379" y="921"/>
                    </a:lnTo>
                    <a:lnTo>
                      <a:pt x="379" y="842"/>
                    </a:lnTo>
                    <a:lnTo>
                      <a:pt x="398" y="823"/>
                    </a:lnTo>
                    <a:lnTo>
                      <a:pt x="417" y="823"/>
                    </a:lnTo>
                    <a:lnTo>
                      <a:pt x="417" y="803"/>
                    </a:lnTo>
                    <a:lnTo>
                      <a:pt x="471" y="803"/>
                    </a:lnTo>
                    <a:lnTo>
                      <a:pt x="471" y="785"/>
                    </a:lnTo>
                    <a:lnTo>
                      <a:pt x="491" y="785"/>
                    </a:lnTo>
                    <a:lnTo>
                      <a:pt x="491" y="761"/>
                    </a:lnTo>
                    <a:lnTo>
                      <a:pt x="529" y="761"/>
                    </a:lnTo>
                    <a:lnTo>
                      <a:pt x="502" y="727"/>
                    </a:lnTo>
                    <a:lnTo>
                      <a:pt x="502" y="705"/>
                    </a:lnTo>
                    <a:lnTo>
                      <a:pt x="522" y="705"/>
                    </a:lnTo>
                    <a:lnTo>
                      <a:pt x="522" y="685"/>
                    </a:lnTo>
                    <a:lnTo>
                      <a:pt x="540" y="685"/>
                    </a:lnTo>
                    <a:lnTo>
                      <a:pt x="540" y="665"/>
                    </a:lnTo>
                    <a:lnTo>
                      <a:pt x="559" y="665"/>
                    </a:lnTo>
                    <a:lnTo>
                      <a:pt x="559" y="625"/>
                    </a:lnTo>
                    <a:lnTo>
                      <a:pt x="583" y="625"/>
                    </a:lnTo>
                    <a:lnTo>
                      <a:pt x="583" y="526"/>
                    </a:lnTo>
                    <a:lnTo>
                      <a:pt x="559" y="526"/>
                    </a:lnTo>
                    <a:lnTo>
                      <a:pt x="559" y="467"/>
                    </a:lnTo>
                    <a:lnTo>
                      <a:pt x="540" y="467"/>
                    </a:lnTo>
                    <a:lnTo>
                      <a:pt x="540" y="372"/>
                    </a:lnTo>
                    <a:lnTo>
                      <a:pt x="615" y="372"/>
                    </a:lnTo>
                    <a:lnTo>
                      <a:pt x="615" y="231"/>
                    </a:lnTo>
                    <a:lnTo>
                      <a:pt x="637" y="231"/>
                    </a:lnTo>
                    <a:lnTo>
                      <a:pt x="637" y="191"/>
                    </a:lnTo>
                    <a:lnTo>
                      <a:pt x="630" y="190"/>
                    </a:lnTo>
                    <a:lnTo>
                      <a:pt x="620" y="178"/>
                    </a:lnTo>
                    <a:lnTo>
                      <a:pt x="615" y="175"/>
                    </a:lnTo>
                    <a:lnTo>
                      <a:pt x="595" y="175"/>
                    </a:lnTo>
                    <a:lnTo>
                      <a:pt x="594" y="152"/>
                    </a:lnTo>
                    <a:lnTo>
                      <a:pt x="386" y="164"/>
                    </a:lnTo>
                    <a:lnTo>
                      <a:pt x="386" y="115"/>
                    </a:lnTo>
                    <a:lnTo>
                      <a:pt x="366" y="115"/>
                    </a:lnTo>
                    <a:lnTo>
                      <a:pt x="364" y="95"/>
                    </a:lnTo>
                    <a:lnTo>
                      <a:pt x="343" y="95"/>
                    </a:lnTo>
                    <a:lnTo>
                      <a:pt x="343" y="72"/>
                    </a:lnTo>
                    <a:lnTo>
                      <a:pt x="323" y="72"/>
                    </a:lnTo>
                    <a:lnTo>
                      <a:pt x="301" y="48"/>
                    </a:lnTo>
                    <a:lnTo>
                      <a:pt x="301" y="26"/>
                    </a:lnTo>
                    <a:lnTo>
                      <a:pt x="276" y="0"/>
                    </a:lnTo>
                    <a:lnTo>
                      <a:pt x="237" y="6"/>
                    </a:lnTo>
                    <a:lnTo>
                      <a:pt x="217" y="29"/>
                    </a:lnTo>
                    <a:lnTo>
                      <a:pt x="221" y="167"/>
                    </a:lnTo>
                    <a:lnTo>
                      <a:pt x="201" y="169"/>
                    </a:lnTo>
                    <a:lnTo>
                      <a:pt x="183" y="218"/>
                    </a:lnTo>
                    <a:lnTo>
                      <a:pt x="183" y="238"/>
                    </a:lnTo>
                    <a:lnTo>
                      <a:pt x="165" y="238"/>
                    </a:lnTo>
                    <a:lnTo>
                      <a:pt x="169" y="286"/>
                    </a:lnTo>
                    <a:lnTo>
                      <a:pt x="143" y="288"/>
                    </a:lnTo>
                    <a:lnTo>
                      <a:pt x="143" y="310"/>
                    </a:lnTo>
                    <a:lnTo>
                      <a:pt x="83" y="310"/>
                    </a:lnTo>
                    <a:lnTo>
                      <a:pt x="61" y="292"/>
                    </a:lnTo>
                    <a:lnTo>
                      <a:pt x="26" y="293"/>
                    </a:lnTo>
                    <a:lnTo>
                      <a:pt x="0" y="315"/>
                    </a:lnTo>
                    <a:lnTo>
                      <a:pt x="11" y="517"/>
                    </a:lnTo>
                    <a:lnTo>
                      <a:pt x="32" y="536"/>
                    </a:lnTo>
                    <a:lnTo>
                      <a:pt x="37" y="566"/>
                    </a:lnTo>
                    <a:lnTo>
                      <a:pt x="58" y="566"/>
                    </a:lnTo>
                    <a:lnTo>
                      <a:pt x="58" y="584"/>
                    </a:lnTo>
                    <a:lnTo>
                      <a:pt x="74" y="584"/>
                    </a:lnTo>
                    <a:lnTo>
                      <a:pt x="96" y="604"/>
                    </a:lnTo>
                    <a:lnTo>
                      <a:pt x="97" y="697"/>
                    </a:lnTo>
                    <a:lnTo>
                      <a:pt x="39" y="701"/>
                    </a:lnTo>
                    <a:lnTo>
                      <a:pt x="19" y="727"/>
                    </a:lnTo>
                    <a:lnTo>
                      <a:pt x="0" y="727"/>
                    </a:lnTo>
                    <a:lnTo>
                      <a:pt x="4" y="904"/>
                    </a:lnTo>
                    <a:lnTo>
                      <a:pt x="3" y="904"/>
                    </a:lnTo>
                    <a:lnTo>
                      <a:pt x="4" y="907"/>
                    </a:lnTo>
                    <a:lnTo>
                      <a:pt x="59" y="907"/>
                    </a:lnTo>
                    <a:lnTo>
                      <a:pt x="59" y="927"/>
                    </a:lnTo>
                    <a:lnTo>
                      <a:pt x="122" y="983"/>
                    </a:lnTo>
                    <a:lnTo>
                      <a:pt x="143" y="983"/>
                    </a:lnTo>
                    <a:lnTo>
                      <a:pt x="143" y="1001"/>
                    </a:lnTo>
                    <a:lnTo>
                      <a:pt x="229" y="1040"/>
                    </a:lnTo>
                    <a:lnTo>
                      <a:pt x="230" y="1046"/>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6" name="Freeform 77">
                <a:extLst>
                  <a:ext uri="{FF2B5EF4-FFF2-40B4-BE49-F238E27FC236}">
                    <a16:creationId xmlns="" xmlns:a16="http://schemas.microsoft.com/office/drawing/2014/main" id="{64D3820D-3282-4B90-941D-25A8674520FD}"/>
                  </a:ext>
                </a:extLst>
              </p:cNvPr>
              <p:cNvSpPr>
                <a:spLocks/>
              </p:cNvSpPr>
              <p:nvPr/>
            </p:nvSpPr>
            <p:spPr bwMode="auto">
              <a:xfrm>
                <a:off x="5103450" y="3939448"/>
                <a:ext cx="631387" cy="697157"/>
              </a:xfrm>
              <a:custGeom>
                <a:avLst/>
                <a:gdLst>
                  <a:gd name="T0" fmla="*/ 612 w 877"/>
                  <a:gd name="T1" fmla="*/ 922 h 949"/>
                  <a:gd name="T2" fmla="*/ 587 w 877"/>
                  <a:gd name="T3" fmla="*/ 813 h 949"/>
                  <a:gd name="T4" fmla="*/ 513 w 877"/>
                  <a:gd name="T5" fmla="*/ 742 h 949"/>
                  <a:gd name="T6" fmla="*/ 412 w 877"/>
                  <a:gd name="T7" fmla="*/ 754 h 949"/>
                  <a:gd name="T8" fmla="*/ 305 w 877"/>
                  <a:gd name="T9" fmla="*/ 871 h 949"/>
                  <a:gd name="T10" fmla="*/ 214 w 877"/>
                  <a:gd name="T11" fmla="*/ 938 h 949"/>
                  <a:gd name="T12" fmla="*/ 192 w 877"/>
                  <a:gd name="T13" fmla="*/ 903 h 949"/>
                  <a:gd name="T14" fmla="*/ 137 w 877"/>
                  <a:gd name="T15" fmla="*/ 860 h 949"/>
                  <a:gd name="T16" fmla="*/ 87 w 877"/>
                  <a:gd name="T17" fmla="*/ 749 h 949"/>
                  <a:gd name="T18" fmla="*/ 87 w 877"/>
                  <a:gd name="T19" fmla="*/ 678 h 949"/>
                  <a:gd name="T20" fmla="*/ 120 w 877"/>
                  <a:gd name="T21" fmla="*/ 543 h 949"/>
                  <a:gd name="T22" fmla="*/ 137 w 877"/>
                  <a:gd name="T23" fmla="*/ 525 h 949"/>
                  <a:gd name="T24" fmla="*/ 32 w 877"/>
                  <a:gd name="T25" fmla="*/ 410 h 949"/>
                  <a:gd name="T26" fmla="*/ 12 w 877"/>
                  <a:gd name="T27" fmla="*/ 373 h 949"/>
                  <a:gd name="T28" fmla="*/ 0 w 877"/>
                  <a:gd name="T29" fmla="*/ 355 h 949"/>
                  <a:gd name="T30" fmla="*/ 12 w 877"/>
                  <a:gd name="T31" fmla="*/ 219 h 949"/>
                  <a:gd name="T32" fmla="*/ 32 w 877"/>
                  <a:gd name="T33" fmla="*/ 200 h 949"/>
                  <a:gd name="T34" fmla="*/ 87 w 877"/>
                  <a:gd name="T35" fmla="*/ 182 h 949"/>
                  <a:gd name="T36" fmla="*/ 161 w 877"/>
                  <a:gd name="T37" fmla="*/ 163 h 949"/>
                  <a:gd name="T38" fmla="*/ 179 w 877"/>
                  <a:gd name="T39" fmla="*/ 140 h 949"/>
                  <a:gd name="T40" fmla="*/ 191 w 877"/>
                  <a:gd name="T41" fmla="*/ 48 h 949"/>
                  <a:gd name="T42" fmla="*/ 281 w 877"/>
                  <a:gd name="T43" fmla="*/ 0 h 949"/>
                  <a:gd name="T44" fmla="*/ 301 w 877"/>
                  <a:gd name="T45" fmla="*/ 48 h 949"/>
                  <a:gd name="T46" fmla="*/ 339 w 877"/>
                  <a:gd name="T47" fmla="*/ 110 h 949"/>
                  <a:gd name="T48" fmla="*/ 453 w 877"/>
                  <a:gd name="T49" fmla="*/ 124 h 949"/>
                  <a:gd name="T50" fmla="*/ 494 w 877"/>
                  <a:gd name="T51" fmla="*/ 148 h 949"/>
                  <a:gd name="T52" fmla="*/ 516 w 877"/>
                  <a:gd name="T53" fmla="*/ 193 h 949"/>
                  <a:gd name="T54" fmla="*/ 550 w 877"/>
                  <a:gd name="T55" fmla="*/ 250 h 949"/>
                  <a:gd name="T56" fmla="*/ 598 w 877"/>
                  <a:gd name="T57" fmla="*/ 275 h 949"/>
                  <a:gd name="T58" fmla="*/ 734 w 877"/>
                  <a:gd name="T59" fmla="*/ 255 h 949"/>
                  <a:gd name="T60" fmla="*/ 767 w 877"/>
                  <a:gd name="T61" fmla="*/ 317 h 949"/>
                  <a:gd name="T62" fmla="*/ 734 w 877"/>
                  <a:gd name="T63" fmla="*/ 343 h 949"/>
                  <a:gd name="T64" fmla="*/ 710 w 877"/>
                  <a:gd name="T65" fmla="*/ 368 h 949"/>
                  <a:gd name="T66" fmla="*/ 689 w 877"/>
                  <a:gd name="T67" fmla="*/ 387 h 949"/>
                  <a:gd name="T68" fmla="*/ 672 w 877"/>
                  <a:gd name="T69" fmla="*/ 427 h 949"/>
                  <a:gd name="T70" fmla="*/ 672 w 877"/>
                  <a:gd name="T71" fmla="*/ 496 h 949"/>
                  <a:gd name="T72" fmla="*/ 704 w 877"/>
                  <a:gd name="T73" fmla="*/ 543 h 949"/>
                  <a:gd name="T74" fmla="*/ 734 w 877"/>
                  <a:gd name="T75" fmla="*/ 569 h 949"/>
                  <a:gd name="T76" fmla="*/ 767 w 877"/>
                  <a:gd name="T77" fmla="*/ 593 h 949"/>
                  <a:gd name="T78" fmla="*/ 820 w 877"/>
                  <a:gd name="T79" fmla="*/ 593 h 949"/>
                  <a:gd name="T80" fmla="*/ 864 w 877"/>
                  <a:gd name="T81" fmla="*/ 627 h 949"/>
                  <a:gd name="T82" fmla="*/ 845 w 877"/>
                  <a:gd name="T83" fmla="*/ 649 h 949"/>
                  <a:gd name="T84" fmla="*/ 797 w 877"/>
                  <a:gd name="T85" fmla="*/ 670 h 949"/>
                  <a:gd name="T86" fmla="*/ 782 w 877"/>
                  <a:gd name="T87" fmla="*/ 755 h 949"/>
                  <a:gd name="T88" fmla="*/ 734 w 877"/>
                  <a:gd name="T89" fmla="*/ 779 h 949"/>
                  <a:gd name="T90" fmla="*/ 710 w 877"/>
                  <a:gd name="T91" fmla="*/ 863 h 949"/>
                  <a:gd name="T92" fmla="*/ 689 w 877"/>
                  <a:gd name="T93" fmla="*/ 887 h 949"/>
                  <a:gd name="T94" fmla="*/ 672 w 877"/>
                  <a:gd name="T95" fmla="*/ 906 h 949"/>
                  <a:gd name="T96" fmla="*/ 672 w 877"/>
                  <a:gd name="T97" fmla="*/ 906 h 9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77"/>
                  <a:gd name="T148" fmla="*/ 0 h 949"/>
                  <a:gd name="T149" fmla="*/ 877 w 877"/>
                  <a:gd name="T150" fmla="*/ 949 h 9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77" h="949">
                    <a:moveTo>
                      <a:pt x="650" y="946"/>
                    </a:moveTo>
                    <a:lnTo>
                      <a:pt x="612" y="922"/>
                    </a:lnTo>
                    <a:lnTo>
                      <a:pt x="601" y="863"/>
                    </a:lnTo>
                    <a:lnTo>
                      <a:pt x="587" y="813"/>
                    </a:lnTo>
                    <a:lnTo>
                      <a:pt x="545" y="783"/>
                    </a:lnTo>
                    <a:lnTo>
                      <a:pt x="513" y="742"/>
                    </a:lnTo>
                    <a:lnTo>
                      <a:pt x="445" y="749"/>
                    </a:lnTo>
                    <a:lnTo>
                      <a:pt x="412" y="754"/>
                    </a:lnTo>
                    <a:lnTo>
                      <a:pt x="356" y="794"/>
                    </a:lnTo>
                    <a:lnTo>
                      <a:pt x="305" y="871"/>
                    </a:lnTo>
                    <a:lnTo>
                      <a:pt x="214" y="932"/>
                    </a:lnTo>
                    <a:lnTo>
                      <a:pt x="214" y="938"/>
                    </a:lnTo>
                    <a:lnTo>
                      <a:pt x="192" y="922"/>
                    </a:lnTo>
                    <a:lnTo>
                      <a:pt x="192" y="903"/>
                    </a:lnTo>
                    <a:lnTo>
                      <a:pt x="161" y="860"/>
                    </a:lnTo>
                    <a:lnTo>
                      <a:pt x="137" y="860"/>
                    </a:lnTo>
                    <a:lnTo>
                      <a:pt x="137" y="749"/>
                    </a:lnTo>
                    <a:lnTo>
                      <a:pt x="87" y="749"/>
                    </a:lnTo>
                    <a:lnTo>
                      <a:pt x="87" y="675"/>
                    </a:lnTo>
                    <a:lnTo>
                      <a:pt x="87" y="678"/>
                    </a:lnTo>
                    <a:lnTo>
                      <a:pt x="87" y="581"/>
                    </a:lnTo>
                    <a:lnTo>
                      <a:pt x="120" y="543"/>
                    </a:lnTo>
                    <a:lnTo>
                      <a:pt x="120" y="525"/>
                    </a:lnTo>
                    <a:lnTo>
                      <a:pt x="137" y="525"/>
                    </a:lnTo>
                    <a:lnTo>
                      <a:pt x="137" y="410"/>
                    </a:lnTo>
                    <a:lnTo>
                      <a:pt x="32" y="410"/>
                    </a:lnTo>
                    <a:lnTo>
                      <a:pt x="32" y="373"/>
                    </a:lnTo>
                    <a:lnTo>
                      <a:pt x="12" y="373"/>
                    </a:lnTo>
                    <a:lnTo>
                      <a:pt x="12" y="355"/>
                    </a:lnTo>
                    <a:lnTo>
                      <a:pt x="0" y="355"/>
                    </a:lnTo>
                    <a:lnTo>
                      <a:pt x="0" y="219"/>
                    </a:lnTo>
                    <a:lnTo>
                      <a:pt x="12" y="219"/>
                    </a:lnTo>
                    <a:lnTo>
                      <a:pt x="12" y="200"/>
                    </a:lnTo>
                    <a:lnTo>
                      <a:pt x="32" y="200"/>
                    </a:lnTo>
                    <a:lnTo>
                      <a:pt x="32" y="182"/>
                    </a:lnTo>
                    <a:lnTo>
                      <a:pt x="87" y="182"/>
                    </a:lnTo>
                    <a:lnTo>
                      <a:pt x="106" y="163"/>
                    </a:lnTo>
                    <a:lnTo>
                      <a:pt x="161" y="163"/>
                    </a:lnTo>
                    <a:lnTo>
                      <a:pt x="161" y="140"/>
                    </a:lnTo>
                    <a:lnTo>
                      <a:pt x="179" y="140"/>
                    </a:lnTo>
                    <a:lnTo>
                      <a:pt x="179" y="49"/>
                    </a:lnTo>
                    <a:lnTo>
                      <a:pt x="191" y="48"/>
                    </a:lnTo>
                    <a:lnTo>
                      <a:pt x="230" y="1"/>
                    </a:lnTo>
                    <a:lnTo>
                      <a:pt x="281" y="0"/>
                    </a:lnTo>
                    <a:lnTo>
                      <a:pt x="274" y="3"/>
                    </a:lnTo>
                    <a:lnTo>
                      <a:pt x="301" y="48"/>
                    </a:lnTo>
                    <a:lnTo>
                      <a:pt x="314" y="89"/>
                    </a:lnTo>
                    <a:lnTo>
                      <a:pt x="339" y="110"/>
                    </a:lnTo>
                    <a:lnTo>
                      <a:pt x="365" y="124"/>
                    </a:lnTo>
                    <a:lnTo>
                      <a:pt x="453" y="124"/>
                    </a:lnTo>
                    <a:lnTo>
                      <a:pt x="453" y="148"/>
                    </a:lnTo>
                    <a:lnTo>
                      <a:pt x="494" y="148"/>
                    </a:lnTo>
                    <a:lnTo>
                      <a:pt x="494" y="170"/>
                    </a:lnTo>
                    <a:lnTo>
                      <a:pt x="516" y="193"/>
                    </a:lnTo>
                    <a:lnTo>
                      <a:pt x="539" y="211"/>
                    </a:lnTo>
                    <a:lnTo>
                      <a:pt x="550" y="250"/>
                    </a:lnTo>
                    <a:lnTo>
                      <a:pt x="581" y="263"/>
                    </a:lnTo>
                    <a:lnTo>
                      <a:pt x="598" y="275"/>
                    </a:lnTo>
                    <a:lnTo>
                      <a:pt x="654" y="281"/>
                    </a:lnTo>
                    <a:lnTo>
                      <a:pt x="734" y="255"/>
                    </a:lnTo>
                    <a:lnTo>
                      <a:pt x="734" y="279"/>
                    </a:lnTo>
                    <a:lnTo>
                      <a:pt x="767" y="317"/>
                    </a:lnTo>
                    <a:lnTo>
                      <a:pt x="756" y="343"/>
                    </a:lnTo>
                    <a:lnTo>
                      <a:pt x="734" y="343"/>
                    </a:lnTo>
                    <a:lnTo>
                      <a:pt x="734" y="368"/>
                    </a:lnTo>
                    <a:lnTo>
                      <a:pt x="710" y="368"/>
                    </a:lnTo>
                    <a:lnTo>
                      <a:pt x="710" y="387"/>
                    </a:lnTo>
                    <a:lnTo>
                      <a:pt x="689" y="387"/>
                    </a:lnTo>
                    <a:lnTo>
                      <a:pt x="689" y="410"/>
                    </a:lnTo>
                    <a:lnTo>
                      <a:pt x="672" y="427"/>
                    </a:lnTo>
                    <a:lnTo>
                      <a:pt x="672" y="452"/>
                    </a:lnTo>
                    <a:lnTo>
                      <a:pt x="672" y="496"/>
                    </a:lnTo>
                    <a:lnTo>
                      <a:pt x="678" y="525"/>
                    </a:lnTo>
                    <a:lnTo>
                      <a:pt x="704" y="543"/>
                    </a:lnTo>
                    <a:lnTo>
                      <a:pt x="717" y="546"/>
                    </a:lnTo>
                    <a:lnTo>
                      <a:pt x="734" y="569"/>
                    </a:lnTo>
                    <a:lnTo>
                      <a:pt x="734" y="589"/>
                    </a:lnTo>
                    <a:lnTo>
                      <a:pt x="767" y="593"/>
                    </a:lnTo>
                    <a:lnTo>
                      <a:pt x="782" y="596"/>
                    </a:lnTo>
                    <a:lnTo>
                      <a:pt x="820" y="593"/>
                    </a:lnTo>
                    <a:lnTo>
                      <a:pt x="877" y="616"/>
                    </a:lnTo>
                    <a:lnTo>
                      <a:pt x="864" y="627"/>
                    </a:lnTo>
                    <a:lnTo>
                      <a:pt x="864" y="649"/>
                    </a:lnTo>
                    <a:lnTo>
                      <a:pt x="845" y="649"/>
                    </a:lnTo>
                    <a:lnTo>
                      <a:pt x="845" y="670"/>
                    </a:lnTo>
                    <a:lnTo>
                      <a:pt x="797" y="670"/>
                    </a:lnTo>
                    <a:lnTo>
                      <a:pt x="797" y="755"/>
                    </a:lnTo>
                    <a:lnTo>
                      <a:pt x="782" y="755"/>
                    </a:lnTo>
                    <a:lnTo>
                      <a:pt x="782" y="779"/>
                    </a:lnTo>
                    <a:lnTo>
                      <a:pt x="734" y="779"/>
                    </a:lnTo>
                    <a:lnTo>
                      <a:pt x="734" y="863"/>
                    </a:lnTo>
                    <a:lnTo>
                      <a:pt x="710" y="863"/>
                    </a:lnTo>
                    <a:lnTo>
                      <a:pt x="710" y="887"/>
                    </a:lnTo>
                    <a:lnTo>
                      <a:pt x="689" y="887"/>
                    </a:lnTo>
                    <a:lnTo>
                      <a:pt x="689" y="906"/>
                    </a:lnTo>
                    <a:lnTo>
                      <a:pt x="672" y="906"/>
                    </a:lnTo>
                    <a:lnTo>
                      <a:pt x="645" y="949"/>
                    </a:lnTo>
                    <a:lnTo>
                      <a:pt x="672" y="906"/>
                    </a:lnTo>
                    <a:lnTo>
                      <a:pt x="650" y="946"/>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7" name="Freeform 78">
                <a:extLst>
                  <a:ext uri="{FF2B5EF4-FFF2-40B4-BE49-F238E27FC236}">
                    <a16:creationId xmlns="" xmlns:a16="http://schemas.microsoft.com/office/drawing/2014/main" id="{C2DFBB0D-009D-4716-B73A-7E7FA7FA3C4F}"/>
                  </a:ext>
                </a:extLst>
              </p:cNvPr>
              <p:cNvSpPr>
                <a:spLocks/>
              </p:cNvSpPr>
              <p:nvPr/>
            </p:nvSpPr>
            <p:spPr bwMode="auto">
              <a:xfrm>
                <a:off x="5569683" y="4351604"/>
                <a:ext cx="494002" cy="475002"/>
              </a:xfrm>
              <a:custGeom>
                <a:avLst/>
                <a:gdLst>
                  <a:gd name="T0" fmla="*/ 0 w 688"/>
                  <a:gd name="T1" fmla="*/ 388 h 647"/>
                  <a:gd name="T2" fmla="*/ 44 w 688"/>
                  <a:gd name="T3" fmla="*/ 345 h 647"/>
                  <a:gd name="T4" fmla="*/ 65 w 688"/>
                  <a:gd name="T5" fmla="*/ 326 h 647"/>
                  <a:gd name="T6" fmla="*/ 89 w 688"/>
                  <a:gd name="T7" fmla="*/ 302 h 647"/>
                  <a:gd name="T8" fmla="*/ 137 w 688"/>
                  <a:gd name="T9" fmla="*/ 218 h 647"/>
                  <a:gd name="T10" fmla="*/ 152 w 688"/>
                  <a:gd name="T11" fmla="*/ 194 h 647"/>
                  <a:gd name="T12" fmla="*/ 200 w 688"/>
                  <a:gd name="T13" fmla="*/ 109 h 647"/>
                  <a:gd name="T14" fmla="*/ 219 w 688"/>
                  <a:gd name="T15" fmla="*/ 88 h 647"/>
                  <a:gd name="T16" fmla="*/ 243 w 688"/>
                  <a:gd name="T17" fmla="*/ 42 h 647"/>
                  <a:gd name="T18" fmla="*/ 259 w 688"/>
                  <a:gd name="T19" fmla="*/ 23 h 647"/>
                  <a:gd name="T20" fmla="*/ 373 w 688"/>
                  <a:gd name="T21" fmla="*/ 0 h 647"/>
                  <a:gd name="T22" fmla="*/ 376 w 688"/>
                  <a:gd name="T23" fmla="*/ 1 h 647"/>
                  <a:gd name="T24" fmla="*/ 414 w 688"/>
                  <a:gd name="T25" fmla="*/ 57 h 647"/>
                  <a:gd name="T26" fmla="*/ 408 w 688"/>
                  <a:gd name="T27" fmla="*/ 78 h 647"/>
                  <a:gd name="T28" fmla="*/ 370 w 688"/>
                  <a:gd name="T29" fmla="*/ 94 h 647"/>
                  <a:gd name="T30" fmla="*/ 331 w 688"/>
                  <a:gd name="T31" fmla="*/ 117 h 647"/>
                  <a:gd name="T32" fmla="*/ 444 w 688"/>
                  <a:gd name="T33" fmla="*/ 105 h 647"/>
                  <a:gd name="T34" fmla="*/ 505 w 688"/>
                  <a:gd name="T35" fmla="*/ 57 h 647"/>
                  <a:gd name="T36" fmla="*/ 599 w 688"/>
                  <a:gd name="T37" fmla="*/ 94 h 647"/>
                  <a:gd name="T38" fmla="*/ 639 w 688"/>
                  <a:gd name="T39" fmla="*/ 117 h 647"/>
                  <a:gd name="T40" fmla="*/ 656 w 688"/>
                  <a:gd name="T41" fmla="*/ 139 h 647"/>
                  <a:gd name="T42" fmla="*/ 688 w 688"/>
                  <a:gd name="T43" fmla="*/ 228 h 647"/>
                  <a:gd name="T44" fmla="*/ 684 w 688"/>
                  <a:gd name="T45" fmla="*/ 326 h 647"/>
                  <a:gd name="T46" fmla="*/ 660 w 688"/>
                  <a:gd name="T47" fmla="*/ 406 h 647"/>
                  <a:gd name="T48" fmla="*/ 617 w 688"/>
                  <a:gd name="T49" fmla="*/ 447 h 647"/>
                  <a:gd name="T50" fmla="*/ 562 w 688"/>
                  <a:gd name="T51" fmla="*/ 471 h 647"/>
                  <a:gd name="T52" fmla="*/ 542 w 688"/>
                  <a:gd name="T53" fmla="*/ 608 h 647"/>
                  <a:gd name="T54" fmla="*/ 523 w 688"/>
                  <a:gd name="T55" fmla="*/ 647 h 647"/>
                  <a:gd name="T56" fmla="*/ 498 w 688"/>
                  <a:gd name="T57" fmla="*/ 646 h 647"/>
                  <a:gd name="T58" fmla="*/ 483 w 688"/>
                  <a:gd name="T59" fmla="*/ 631 h 647"/>
                  <a:gd name="T60" fmla="*/ 462 w 688"/>
                  <a:gd name="T61" fmla="*/ 608 h 647"/>
                  <a:gd name="T62" fmla="*/ 254 w 688"/>
                  <a:gd name="T63" fmla="*/ 571 h 647"/>
                  <a:gd name="T64" fmla="*/ 232 w 688"/>
                  <a:gd name="T65" fmla="*/ 551 h 647"/>
                  <a:gd name="T66" fmla="*/ 211 w 688"/>
                  <a:gd name="T67" fmla="*/ 528 h 647"/>
                  <a:gd name="T68" fmla="*/ 169 w 688"/>
                  <a:gd name="T69" fmla="*/ 504 h 647"/>
                  <a:gd name="T70" fmla="*/ 144 w 688"/>
                  <a:gd name="T71" fmla="*/ 456 h 647"/>
                  <a:gd name="T72" fmla="*/ 85 w 688"/>
                  <a:gd name="T73" fmla="*/ 485 h 647"/>
                  <a:gd name="T74" fmla="*/ 82 w 688"/>
                  <a:gd name="T75" fmla="*/ 438 h 647"/>
                  <a:gd name="T76" fmla="*/ 27 w 688"/>
                  <a:gd name="T77" fmla="*/ 401 h 647"/>
                  <a:gd name="T78" fmla="*/ 27 w 688"/>
                  <a:gd name="T79" fmla="*/ 345 h 6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88"/>
                  <a:gd name="T121" fmla="*/ 0 h 647"/>
                  <a:gd name="T122" fmla="*/ 688 w 688"/>
                  <a:gd name="T123" fmla="*/ 647 h 6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88" h="647">
                    <a:moveTo>
                      <a:pt x="27" y="345"/>
                    </a:moveTo>
                    <a:lnTo>
                      <a:pt x="0" y="388"/>
                    </a:lnTo>
                    <a:lnTo>
                      <a:pt x="27" y="345"/>
                    </a:lnTo>
                    <a:lnTo>
                      <a:pt x="44" y="345"/>
                    </a:lnTo>
                    <a:lnTo>
                      <a:pt x="44" y="326"/>
                    </a:lnTo>
                    <a:lnTo>
                      <a:pt x="65" y="326"/>
                    </a:lnTo>
                    <a:lnTo>
                      <a:pt x="65" y="302"/>
                    </a:lnTo>
                    <a:lnTo>
                      <a:pt x="89" y="302"/>
                    </a:lnTo>
                    <a:lnTo>
                      <a:pt x="89" y="218"/>
                    </a:lnTo>
                    <a:lnTo>
                      <a:pt x="137" y="218"/>
                    </a:lnTo>
                    <a:lnTo>
                      <a:pt x="137" y="194"/>
                    </a:lnTo>
                    <a:lnTo>
                      <a:pt x="152" y="194"/>
                    </a:lnTo>
                    <a:lnTo>
                      <a:pt x="152" y="109"/>
                    </a:lnTo>
                    <a:lnTo>
                      <a:pt x="200" y="109"/>
                    </a:lnTo>
                    <a:lnTo>
                      <a:pt x="200" y="88"/>
                    </a:lnTo>
                    <a:lnTo>
                      <a:pt x="219" y="88"/>
                    </a:lnTo>
                    <a:lnTo>
                      <a:pt x="219" y="66"/>
                    </a:lnTo>
                    <a:lnTo>
                      <a:pt x="243" y="42"/>
                    </a:lnTo>
                    <a:lnTo>
                      <a:pt x="259" y="42"/>
                    </a:lnTo>
                    <a:lnTo>
                      <a:pt x="259" y="23"/>
                    </a:lnTo>
                    <a:lnTo>
                      <a:pt x="373" y="23"/>
                    </a:lnTo>
                    <a:lnTo>
                      <a:pt x="373" y="0"/>
                    </a:lnTo>
                    <a:lnTo>
                      <a:pt x="373" y="1"/>
                    </a:lnTo>
                    <a:lnTo>
                      <a:pt x="376" y="1"/>
                    </a:lnTo>
                    <a:lnTo>
                      <a:pt x="408" y="47"/>
                    </a:lnTo>
                    <a:lnTo>
                      <a:pt x="414" y="57"/>
                    </a:lnTo>
                    <a:lnTo>
                      <a:pt x="414" y="66"/>
                    </a:lnTo>
                    <a:lnTo>
                      <a:pt x="408" y="78"/>
                    </a:lnTo>
                    <a:lnTo>
                      <a:pt x="370" y="78"/>
                    </a:lnTo>
                    <a:lnTo>
                      <a:pt x="370" y="94"/>
                    </a:lnTo>
                    <a:lnTo>
                      <a:pt x="331" y="94"/>
                    </a:lnTo>
                    <a:lnTo>
                      <a:pt x="331" y="117"/>
                    </a:lnTo>
                    <a:lnTo>
                      <a:pt x="408" y="117"/>
                    </a:lnTo>
                    <a:lnTo>
                      <a:pt x="444" y="105"/>
                    </a:lnTo>
                    <a:lnTo>
                      <a:pt x="467" y="84"/>
                    </a:lnTo>
                    <a:lnTo>
                      <a:pt x="505" y="57"/>
                    </a:lnTo>
                    <a:lnTo>
                      <a:pt x="562" y="57"/>
                    </a:lnTo>
                    <a:lnTo>
                      <a:pt x="599" y="94"/>
                    </a:lnTo>
                    <a:lnTo>
                      <a:pt x="599" y="117"/>
                    </a:lnTo>
                    <a:lnTo>
                      <a:pt x="639" y="117"/>
                    </a:lnTo>
                    <a:lnTo>
                      <a:pt x="639" y="139"/>
                    </a:lnTo>
                    <a:lnTo>
                      <a:pt x="656" y="139"/>
                    </a:lnTo>
                    <a:lnTo>
                      <a:pt x="665" y="140"/>
                    </a:lnTo>
                    <a:lnTo>
                      <a:pt x="688" y="228"/>
                    </a:lnTo>
                    <a:lnTo>
                      <a:pt x="684" y="267"/>
                    </a:lnTo>
                    <a:lnTo>
                      <a:pt x="684" y="326"/>
                    </a:lnTo>
                    <a:lnTo>
                      <a:pt x="676" y="377"/>
                    </a:lnTo>
                    <a:lnTo>
                      <a:pt x="660" y="406"/>
                    </a:lnTo>
                    <a:lnTo>
                      <a:pt x="656" y="411"/>
                    </a:lnTo>
                    <a:lnTo>
                      <a:pt x="617" y="447"/>
                    </a:lnTo>
                    <a:lnTo>
                      <a:pt x="562" y="447"/>
                    </a:lnTo>
                    <a:lnTo>
                      <a:pt x="562" y="471"/>
                    </a:lnTo>
                    <a:lnTo>
                      <a:pt x="542" y="471"/>
                    </a:lnTo>
                    <a:lnTo>
                      <a:pt x="542" y="608"/>
                    </a:lnTo>
                    <a:lnTo>
                      <a:pt x="523" y="608"/>
                    </a:lnTo>
                    <a:lnTo>
                      <a:pt x="523" y="647"/>
                    </a:lnTo>
                    <a:lnTo>
                      <a:pt x="505" y="647"/>
                    </a:lnTo>
                    <a:lnTo>
                      <a:pt x="498" y="646"/>
                    </a:lnTo>
                    <a:lnTo>
                      <a:pt x="488" y="634"/>
                    </a:lnTo>
                    <a:lnTo>
                      <a:pt x="483" y="631"/>
                    </a:lnTo>
                    <a:lnTo>
                      <a:pt x="463" y="631"/>
                    </a:lnTo>
                    <a:lnTo>
                      <a:pt x="462" y="608"/>
                    </a:lnTo>
                    <a:lnTo>
                      <a:pt x="254" y="620"/>
                    </a:lnTo>
                    <a:lnTo>
                      <a:pt x="254" y="571"/>
                    </a:lnTo>
                    <a:lnTo>
                      <a:pt x="234" y="571"/>
                    </a:lnTo>
                    <a:lnTo>
                      <a:pt x="232" y="551"/>
                    </a:lnTo>
                    <a:lnTo>
                      <a:pt x="211" y="551"/>
                    </a:lnTo>
                    <a:lnTo>
                      <a:pt x="211" y="528"/>
                    </a:lnTo>
                    <a:lnTo>
                      <a:pt x="191" y="528"/>
                    </a:lnTo>
                    <a:lnTo>
                      <a:pt x="169" y="504"/>
                    </a:lnTo>
                    <a:lnTo>
                      <a:pt x="169" y="482"/>
                    </a:lnTo>
                    <a:lnTo>
                      <a:pt x="144" y="456"/>
                    </a:lnTo>
                    <a:lnTo>
                      <a:pt x="105" y="462"/>
                    </a:lnTo>
                    <a:lnTo>
                      <a:pt x="85" y="485"/>
                    </a:lnTo>
                    <a:lnTo>
                      <a:pt x="89" y="466"/>
                    </a:lnTo>
                    <a:lnTo>
                      <a:pt x="82" y="438"/>
                    </a:lnTo>
                    <a:lnTo>
                      <a:pt x="69" y="418"/>
                    </a:lnTo>
                    <a:lnTo>
                      <a:pt x="27" y="401"/>
                    </a:lnTo>
                    <a:lnTo>
                      <a:pt x="5" y="384"/>
                    </a:lnTo>
                    <a:lnTo>
                      <a:pt x="27" y="345"/>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8" name="Freeform 79">
                <a:extLst>
                  <a:ext uri="{FF2B5EF4-FFF2-40B4-BE49-F238E27FC236}">
                    <a16:creationId xmlns="" xmlns:a16="http://schemas.microsoft.com/office/drawing/2014/main" id="{04CB09C9-7370-4E92-9EB7-A9404C6A6BBE}"/>
                  </a:ext>
                </a:extLst>
              </p:cNvPr>
              <p:cNvSpPr>
                <a:spLocks/>
              </p:cNvSpPr>
              <p:nvPr/>
            </p:nvSpPr>
            <p:spPr bwMode="auto">
              <a:xfrm>
                <a:off x="4559560" y="5305797"/>
                <a:ext cx="1075697" cy="627003"/>
              </a:xfrm>
              <a:custGeom>
                <a:avLst/>
                <a:gdLst>
                  <a:gd name="T0" fmla="*/ 1475 w 1488"/>
                  <a:gd name="T1" fmla="*/ 207 h 855"/>
                  <a:gd name="T2" fmla="*/ 1458 w 1488"/>
                  <a:gd name="T3" fmla="*/ 225 h 855"/>
                  <a:gd name="T4" fmla="*/ 1437 w 1488"/>
                  <a:gd name="T5" fmla="*/ 245 h 855"/>
                  <a:gd name="T6" fmla="*/ 1419 w 1488"/>
                  <a:gd name="T7" fmla="*/ 265 h 855"/>
                  <a:gd name="T8" fmla="*/ 1397 w 1488"/>
                  <a:gd name="T9" fmla="*/ 307 h 855"/>
                  <a:gd name="T10" fmla="*/ 1379 w 1488"/>
                  <a:gd name="T11" fmla="*/ 361 h 855"/>
                  <a:gd name="T12" fmla="*/ 1366 w 1488"/>
                  <a:gd name="T13" fmla="*/ 386 h 855"/>
                  <a:gd name="T14" fmla="*/ 1170 w 1488"/>
                  <a:gd name="T15" fmla="*/ 401 h 855"/>
                  <a:gd name="T16" fmla="*/ 996 w 1488"/>
                  <a:gd name="T17" fmla="*/ 401 h 855"/>
                  <a:gd name="T18" fmla="*/ 902 w 1488"/>
                  <a:gd name="T19" fmla="*/ 461 h 855"/>
                  <a:gd name="T20" fmla="*/ 886 w 1488"/>
                  <a:gd name="T21" fmla="*/ 441 h 855"/>
                  <a:gd name="T22" fmla="*/ 863 w 1488"/>
                  <a:gd name="T23" fmla="*/ 401 h 855"/>
                  <a:gd name="T24" fmla="*/ 827 w 1488"/>
                  <a:gd name="T25" fmla="*/ 386 h 855"/>
                  <a:gd name="T26" fmla="*/ 846 w 1488"/>
                  <a:gd name="T27" fmla="*/ 441 h 855"/>
                  <a:gd name="T28" fmla="*/ 804 w 1488"/>
                  <a:gd name="T29" fmla="*/ 599 h 855"/>
                  <a:gd name="T30" fmla="*/ 459 w 1488"/>
                  <a:gd name="T31" fmla="*/ 661 h 855"/>
                  <a:gd name="T32" fmla="*/ 402 w 1488"/>
                  <a:gd name="T33" fmla="*/ 699 h 855"/>
                  <a:gd name="T34" fmla="*/ 210 w 1488"/>
                  <a:gd name="T35" fmla="*/ 735 h 855"/>
                  <a:gd name="T36" fmla="*/ 232 w 1488"/>
                  <a:gd name="T37" fmla="*/ 855 h 855"/>
                  <a:gd name="T38" fmla="*/ 119 w 1488"/>
                  <a:gd name="T39" fmla="*/ 835 h 855"/>
                  <a:gd name="T40" fmla="*/ 133 w 1488"/>
                  <a:gd name="T41" fmla="*/ 793 h 855"/>
                  <a:gd name="T42" fmla="*/ 95 w 1488"/>
                  <a:gd name="T43" fmla="*/ 775 h 855"/>
                  <a:gd name="T44" fmla="*/ 40 w 1488"/>
                  <a:gd name="T45" fmla="*/ 735 h 855"/>
                  <a:gd name="T46" fmla="*/ 57 w 1488"/>
                  <a:gd name="T47" fmla="*/ 699 h 855"/>
                  <a:gd name="T48" fmla="*/ 1 w 1488"/>
                  <a:gd name="T49" fmla="*/ 676 h 855"/>
                  <a:gd name="T50" fmla="*/ 0 w 1488"/>
                  <a:gd name="T51" fmla="*/ 572 h 855"/>
                  <a:gd name="T52" fmla="*/ 67 w 1488"/>
                  <a:gd name="T53" fmla="*/ 556 h 855"/>
                  <a:gd name="T54" fmla="*/ 106 w 1488"/>
                  <a:gd name="T55" fmla="*/ 531 h 855"/>
                  <a:gd name="T56" fmla="*/ 128 w 1488"/>
                  <a:gd name="T57" fmla="*/ 517 h 855"/>
                  <a:gd name="T58" fmla="*/ 152 w 1488"/>
                  <a:gd name="T59" fmla="*/ 496 h 855"/>
                  <a:gd name="T60" fmla="*/ 176 w 1488"/>
                  <a:gd name="T61" fmla="*/ 388 h 855"/>
                  <a:gd name="T62" fmla="*/ 195 w 1488"/>
                  <a:gd name="T63" fmla="*/ 373 h 855"/>
                  <a:gd name="T64" fmla="*/ 218 w 1488"/>
                  <a:gd name="T65" fmla="*/ 350 h 855"/>
                  <a:gd name="T66" fmla="*/ 240 w 1488"/>
                  <a:gd name="T67" fmla="*/ 163 h 855"/>
                  <a:gd name="T68" fmla="*/ 264 w 1488"/>
                  <a:gd name="T69" fmla="*/ 147 h 855"/>
                  <a:gd name="T70" fmla="*/ 281 w 1488"/>
                  <a:gd name="T71" fmla="*/ 129 h 855"/>
                  <a:gd name="T72" fmla="*/ 306 w 1488"/>
                  <a:gd name="T73" fmla="*/ 39 h 855"/>
                  <a:gd name="T74" fmla="*/ 333 w 1488"/>
                  <a:gd name="T75" fmla="*/ 19 h 855"/>
                  <a:gd name="T76" fmla="*/ 369 w 1488"/>
                  <a:gd name="T77" fmla="*/ 53 h 855"/>
                  <a:gd name="T78" fmla="*/ 393 w 1488"/>
                  <a:gd name="T79" fmla="*/ 73 h 855"/>
                  <a:gd name="T80" fmla="*/ 438 w 1488"/>
                  <a:gd name="T81" fmla="*/ 0 h 855"/>
                  <a:gd name="T82" fmla="*/ 613 w 1488"/>
                  <a:gd name="T83" fmla="*/ 19 h 855"/>
                  <a:gd name="T84" fmla="*/ 788 w 1488"/>
                  <a:gd name="T85" fmla="*/ 0 h 855"/>
                  <a:gd name="T86" fmla="*/ 894 w 1488"/>
                  <a:gd name="T87" fmla="*/ 73 h 855"/>
                  <a:gd name="T88" fmla="*/ 855 w 1488"/>
                  <a:gd name="T89" fmla="*/ 91 h 855"/>
                  <a:gd name="T90" fmla="*/ 833 w 1488"/>
                  <a:gd name="T91" fmla="*/ 109 h 855"/>
                  <a:gd name="T92" fmla="*/ 872 w 1488"/>
                  <a:gd name="T93" fmla="*/ 186 h 855"/>
                  <a:gd name="T94" fmla="*/ 960 w 1488"/>
                  <a:gd name="T95" fmla="*/ 129 h 855"/>
                  <a:gd name="T96" fmla="*/ 987 w 1488"/>
                  <a:gd name="T97" fmla="*/ 91 h 855"/>
                  <a:gd name="T98" fmla="*/ 1118 w 1488"/>
                  <a:gd name="T99" fmla="*/ 73 h 855"/>
                  <a:gd name="T100" fmla="*/ 1137 w 1488"/>
                  <a:gd name="T101" fmla="*/ 53 h 855"/>
                  <a:gd name="T102" fmla="*/ 1313 w 1488"/>
                  <a:gd name="T103" fmla="*/ 73 h 855"/>
                  <a:gd name="T104" fmla="*/ 1397 w 1488"/>
                  <a:gd name="T105" fmla="*/ 129 h 855"/>
                  <a:gd name="T106" fmla="*/ 1483 w 1488"/>
                  <a:gd name="T107" fmla="*/ 186 h 8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88"/>
                  <a:gd name="T163" fmla="*/ 0 h 855"/>
                  <a:gd name="T164" fmla="*/ 1488 w 1488"/>
                  <a:gd name="T165" fmla="*/ 855 h 8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88" h="855">
                    <a:moveTo>
                      <a:pt x="1488" y="188"/>
                    </a:moveTo>
                    <a:lnTo>
                      <a:pt x="1475" y="207"/>
                    </a:lnTo>
                    <a:lnTo>
                      <a:pt x="1458" y="207"/>
                    </a:lnTo>
                    <a:lnTo>
                      <a:pt x="1458" y="225"/>
                    </a:lnTo>
                    <a:lnTo>
                      <a:pt x="1437" y="225"/>
                    </a:lnTo>
                    <a:lnTo>
                      <a:pt x="1437" y="245"/>
                    </a:lnTo>
                    <a:lnTo>
                      <a:pt x="1419" y="245"/>
                    </a:lnTo>
                    <a:lnTo>
                      <a:pt x="1419" y="265"/>
                    </a:lnTo>
                    <a:lnTo>
                      <a:pt x="1397" y="265"/>
                    </a:lnTo>
                    <a:lnTo>
                      <a:pt x="1397" y="307"/>
                    </a:lnTo>
                    <a:lnTo>
                      <a:pt x="1379" y="307"/>
                    </a:lnTo>
                    <a:lnTo>
                      <a:pt x="1379" y="361"/>
                    </a:lnTo>
                    <a:lnTo>
                      <a:pt x="1366" y="361"/>
                    </a:lnTo>
                    <a:lnTo>
                      <a:pt x="1366" y="386"/>
                    </a:lnTo>
                    <a:lnTo>
                      <a:pt x="1170" y="386"/>
                    </a:lnTo>
                    <a:lnTo>
                      <a:pt x="1170" y="401"/>
                    </a:lnTo>
                    <a:lnTo>
                      <a:pt x="996" y="395"/>
                    </a:lnTo>
                    <a:lnTo>
                      <a:pt x="996" y="401"/>
                    </a:lnTo>
                    <a:lnTo>
                      <a:pt x="996" y="461"/>
                    </a:lnTo>
                    <a:lnTo>
                      <a:pt x="902" y="461"/>
                    </a:lnTo>
                    <a:lnTo>
                      <a:pt x="902" y="441"/>
                    </a:lnTo>
                    <a:lnTo>
                      <a:pt x="886" y="441"/>
                    </a:lnTo>
                    <a:lnTo>
                      <a:pt x="886" y="401"/>
                    </a:lnTo>
                    <a:lnTo>
                      <a:pt x="863" y="401"/>
                    </a:lnTo>
                    <a:lnTo>
                      <a:pt x="863" y="386"/>
                    </a:lnTo>
                    <a:lnTo>
                      <a:pt x="827" y="386"/>
                    </a:lnTo>
                    <a:lnTo>
                      <a:pt x="827" y="441"/>
                    </a:lnTo>
                    <a:lnTo>
                      <a:pt x="846" y="441"/>
                    </a:lnTo>
                    <a:lnTo>
                      <a:pt x="846" y="581"/>
                    </a:lnTo>
                    <a:lnTo>
                      <a:pt x="804" y="599"/>
                    </a:lnTo>
                    <a:lnTo>
                      <a:pt x="613" y="618"/>
                    </a:lnTo>
                    <a:lnTo>
                      <a:pt x="459" y="661"/>
                    </a:lnTo>
                    <a:lnTo>
                      <a:pt x="421" y="661"/>
                    </a:lnTo>
                    <a:lnTo>
                      <a:pt x="402" y="699"/>
                    </a:lnTo>
                    <a:lnTo>
                      <a:pt x="210" y="699"/>
                    </a:lnTo>
                    <a:lnTo>
                      <a:pt x="210" y="735"/>
                    </a:lnTo>
                    <a:lnTo>
                      <a:pt x="232" y="735"/>
                    </a:lnTo>
                    <a:lnTo>
                      <a:pt x="232" y="855"/>
                    </a:lnTo>
                    <a:lnTo>
                      <a:pt x="119" y="855"/>
                    </a:lnTo>
                    <a:lnTo>
                      <a:pt x="119" y="835"/>
                    </a:lnTo>
                    <a:lnTo>
                      <a:pt x="133" y="835"/>
                    </a:lnTo>
                    <a:lnTo>
                      <a:pt x="133" y="793"/>
                    </a:lnTo>
                    <a:lnTo>
                      <a:pt x="95" y="793"/>
                    </a:lnTo>
                    <a:lnTo>
                      <a:pt x="95" y="775"/>
                    </a:lnTo>
                    <a:lnTo>
                      <a:pt x="57" y="735"/>
                    </a:lnTo>
                    <a:lnTo>
                      <a:pt x="40" y="735"/>
                    </a:lnTo>
                    <a:lnTo>
                      <a:pt x="40" y="699"/>
                    </a:lnTo>
                    <a:lnTo>
                      <a:pt x="57" y="699"/>
                    </a:lnTo>
                    <a:lnTo>
                      <a:pt x="57" y="676"/>
                    </a:lnTo>
                    <a:lnTo>
                      <a:pt x="1" y="676"/>
                    </a:lnTo>
                    <a:lnTo>
                      <a:pt x="0" y="675"/>
                    </a:lnTo>
                    <a:lnTo>
                      <a:pt x="0" y="572"/>
                    </a:lnTo>
                    <a:lnTo>
                      <a:pt x="23" y="572"/>
                    </a:lnTo>
                    <a:lnTo>
                      <a:pt x="67" y="556"/>
                    </a:lnTo>
                    <a:lnTo>
                      <a:pt x="90" y="556"/>
                    </a:lnTo>
                    <a:lnTo>
                      <a:pt x="106" y="531"/>
                    </a:lnTo>
                    <a:lnTo>
                      <a:pt x="128" y="531"/>
                    </a:lnTo>
                    <a:lnTo>
                      <a:pt x="128" y="517"/>
                    </a:lnTo>
                    <a:lnTo>
                      <a:pt x="152" y="517"/>
                    </a:lnTo>
                    <a:lnTo>
                      <a:pt x="152" y="496"/>
                    </a:lnTo>
                    <a:lnTo>
                      <a:pt x="176" y="496"/>
                    </a:lnTo>
                    <a:lnTo>
                      <a:pt x="176" y="388"/>
                    </a:lnTo>
                    <a:lnTo>
                      <a:pt x="195" y="388"/>
                    </a:lnTo>
                    <a:lnTo>
                      <a:pt x="195" y="373"/>
                    </a:lnTo>
                    <a:lnTo>
                      <a:pt x="218" y="373"/>
                    </a:lnTo>
                    <a:lnTo>
                      <a:pt x="218" y="350"/>
                    </a:lnTo>
                    <a:lnTo>
                      <a:pt x="240" y="350"/>
                    </a:lnTo>
                    <a:lnTo>
                      <a:pt x="240" y="163"/>
                    </a:lnTo>
                    <a:lnTo>
                      <a:pt x="264" y="163"/>
                    </a:lnTo>
                    <a:lnTo>
                      <a:pt x="264" y="147"/>
                    </a:lnTo>
                    <a:lnTo>
                      <a:pt x="281" y="147"/>
                    </a:lnTo>
                    <a:lnTo>
                      <a:pt x="281" y="129"/>
                    </a:lnTo>
                    <a:lnTo>
                      <a:pt x="306" y="129"/>
                    </a:lnTo>
                    <a:lnTo>
                      <a:pt x="306" y="39"/>
                    </a:lnTo>
                    <a:lnTo>
                      <a:pt x="333" y="39"/>
                    </a:lnTo>
                    <a:lnTo>
                      <a:pt x="333" y="19"/>
                    </a:lnTo>
                    <a:lnTo>
                      <a:pt x="369" y="19"/>
                    </a:lnTo>
                    <a:lnTo>
                      <a:pt x="369" y="53"/>
                    </a:lnTo>
                    <a:lnTo>
                      <a:pt x="393" y="53"/>
                    </a:lnTo>
                    <a:lnTo>
                      <a:pt x="393" y="73"/>
                    </a:lnTo>
                    <a:lnTo>
                      <a:pt x="438" y="73"/>
                    </a:lnTo>
                    <a:lnTo>
                      <a:pt x="438" y="0"/>
                    </a:lnTo>
                    <a:lnTo>
                      <a:pt x="589" y="0"/>
                    </a:lnTo>
                    <a:lnTo>
                      <a:pt x="613" y="19"/>
                    </a:lnTo>
                    <a:lnTo>
                      <a:pt x="788" y="19"/>
                    </a:lnTo>
                    <a:lnTo>
                      <a:pt x="788" y="0"/>
                    </a:lnTo>
                    <a:lnTo>
                      <a:pt x="942" y="0"/>
                    </a:lnTo>
                    <a:lnTo>
                      <a:pt x="894" y="73"/>
                    </a:lnTo>
                    <a:lnTo>
                      <a:pt x="872" y="91"/>
                    </a:lnTo>
                    <a:lnTo>
                      <a:pt x="855" y="91"/>
                    </a:lnTo>
                    <a:lnTo>
                      <a:pt x="855" y="109"/>
                    </a:lnTo>
                    <a:lnTo>
                      <a:pt x="833" y="109"/>
                    </a:lnTo>
                    <a:lnTo>
                      <a:pt x="833" y="163"/>
                    </a:lnTo>
                    <a:lnTo>
                      <a:pt x="872" y="186"/>
                    </a:lnTo>
                    <a:lnTo>
                      <a:pt x="960" y="186"/>
                    </a:lnTo>
                    <a:lnTo>
                      <a:pt x="960" y="129"/>
                    </a:lnTo>
                    <a:lnTo>
                      <a:pt x="987" y="129"/>
                    </a:lnTo>
                    <a:lnTo>
                      <a:pt x="987" y="91"/>
                    </a:lnTo>
                    <a:lnTo>
                      <a:pt x="1118" y="91"/>
                    </a:lnTo>
                    <a:lnTo>
                      <a:pt x="1118" y="73"/>
                    </a:lnTo>
                    <a:lnTo>
                      <a:pt x="1137" y="73"/>
                    </a:lnTo>
                    <a:lnTo>
                      <a:pt x="1137" y="53"/>
                    </a:lnTo>
                    <a:lnTo>
                      <a:pt x="1313" y="53"/>
                    </a:lnTo>
                    <a:lnTo>
                      <a:pt x="1313" y="73"/>
                    </a:lnTo>
                    <a:lnTo>
                      <a:pt x="1376" y="129"/>
                    </a:lnTo>
                    <a:lnTo>
                      <a:pt x="1397" y="129"/>
                    </a:lnTo>
                    <a:lnTo>
                      <a:pt x="1397" y="147"/>
                    </a:lnTo>
                    <a:lnTo>
                      <a:pt x="1483" y="186"/>
                    </a:lnTo>
                    <a:lnTo>
                      <a:pt x="1488" y="188"/>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49" name="Freeform 80">
                <a:extLst>
                  <a:ext uri="{FF2B5EF4-FFF2-40B4-BE49-F238E27FC236}">
                    <a16:creationId xmlns="" xmlns:a16="http://schemas.microsoft.com/office/drawing/2014/main" id="{B8E56EBC-B9A3-4EE6-BB81-3DA29F37F131}"/>
                  </a:ext>
                </a:extLst>
              </p:cNvPr>
              <p:cNvSpPr>
                <a:spLocks/>
              </p:cNvSpPr>
              <p:nvPr/>
            </p:nvSpPr>
            <p:spPr bwMode="auto">
              <a:xfrm>
                <a:off x="4403370" y="4629298"/>
                <a:ext cx="754157" cy="741003"/>
              </a:xfrm>
              <a:custGeom>
                <a:avLst/>
                <a:gdLst>
                  <a:gd name="T0" fmla="*/ 409 w 1047"/>
                  <a:gd name="T1" fmla="*/ 986 h 1009"/>
                  <a:gd name="T2" fmla="*/ 336 w 1047"/>
                  <a:gd name="T3" fmla="*/ 972 h 1009"/>
                  <a:gd name="T4" fmla="*/ 353 w 1047"/>
                  <a:gd name="T5" fmla="*/ 915 h 1009"/>
                  <a:gd name="T6" fmla="*/ 391 w 1047"/>
                  <a:gd name="T7" fmla="*/ 895 h 1009"/>
                  <a:gd name="T8" fmla="*/ 425 w 1047"/>
                  <a:gd name="T9" fmla="*/ 880 h 1009"/>
                  <a:gd name="T10" fmla="*/ 409 w 1047"/>
                  <a:gd name="T11" fmla="*/ 713 h 1009"/>
                  <a:gd name="T12" fmla="*/ 353 w 1047"/>
                  <a:gd name="T13" fmla="*/ 676 h 1009"/>
                  <a:gd name="T14" fmla="*/ 336 w 1047"/>
                  <a:gd name="T15" fmla="*/ 692 h 1009"/>
                  <a:gd name="T16" fmla="*/ 320 w 1047"/>
                  <a:gd name="T17" fmla="*/ 731 h 1009"/>
                  <a:gd name="T18" fmla="*/ 249 w 1047"/>
                  <a:gd name="T19" fmla="*/ 749 h 1009"/>
                  <a:gd name="T20" fmla="*/ 188 w 1047"/>
                  <a:gd name="T21" fmla="*/ 731 h 1009"/>
                  <a:gd name="T22" fmla="*/ 86 w 1047"/>
                  <a:gd name="T23" fmla="*/ 764 h 1009"/>
                  <a:gd name="T24" fmla="*/ 86 w 1047"/>
                  <a:gd name="T25" fmla="*/ 749 h 1009"/>
                  <a:gd name="T26" fmla="*/ 69 w 1047"/>
                  <a:gd name="T27" fmla="*/ 731 h 1009"/>
                  <a:gd name="T28" fmla="*/ 31 w 1047"/>
                  <a:gd name="T29" fmla="*/ 676 h 1009"/>
                  <a:gd name="T30" fmla="*/ 48 w 1047"/>
                  <a:gd name="T31" fmla="*/ 655 h 1009"/>
                  <a:gd name="T32" fmla="*/ 69 w 1047"/>
                  <a:gd name="T33" fmla="*/ 639 h 1009"/>
                  <a:gd name="T34" fmla="*/ 86 w 1047"/>
                  <a:gd name="T35" fmla="*/ 546 h 1009"/>
                  <a:gd name="T36" fmla="*/ 15 w 1047"/>
                  <a:gd name="T37" fmla="*/ 418 h 1009"/>
                  <a:gd name="T38" fmla="*/ 0 w 1047"/>
                  <a:gd name="T39" fmla="*/ 269 h 1009"/>
                  <a:gd name="T40" fmla="*/ 2 w 1047"/>
                  <a:gd name="T41" fmla="*/ 228 h 1009"/>
                  <a:gd name="T42" fmla="*/ 31 w 1047"/>
                  <a:gd name="T43" fmla="*/ 189 h 1009"/>
                  <a:gd name="T44" fmla="*/ 48 w 1047"/>
                  <a:gd name="T45" fmla="*/ 139 h 1009"/>
                  <a:gd name="T46" fmla="*/ 69 w 1047"/>
                  <a:gd name="T47" fmla="*/ 79 h 1009"/>
                  <a:gd name="T48" fmla="*/ 86 w 1047"/>
                  <a:gd name="T49" fmla="*/ 61 h 1009"/>
                  <a:gd name="T50" fmla="*/ 231 w 1047"/>
                  <a:gd name="T51" fmla="*/ 40 h 1009"/>
                  <a:gd name="T52" fmla="*/ 265 w 1047"/>
                  <a:gd name="T53" fmla="*/ 19 h 1009"/>
                  <a:gd name="T54" fmla="*/ 283 w 1047"/>
                  <a:gd name="T55" fmla="*/ 0 h 1009"/>
                  <a:gd name="T56" fmla="*/ 337 w 1047"/>
                  <a:gd name="T57" fmla="*/ 19 h 1009"/>
                  <a:gd name="T58" fmla="*/ 374 w 1047"/>
                  <a:gd name="T59" fmla="*/ 40 h 1009"/>
                  <a:gd name="T60" fmla="*/ 395 w 1047"/>
                  <a:gd name="T61" fmla="*/ 79 h 1009"/>
                  <a:gd name="T62" fmla="*/ 410 w 1047"/>
                  <a:gd name="T63" fmla="*/ 113 h 1009"/>
                  <a:gd name="T64" fmla="*/ 433 w 1047"/>
                  <a:gd name="T65" fmla="*/ 139 h 1009"/>
                  <a:gd name="T66" fmla="*/ 736 w 1047"/>
                  <a:gd name="T67" fmla="*/ 155 h 1009"/>
                  <a:gd name="T68" fmla="*/ 753 w 1047"/>
                  <a:gd name="T69" fmla="*/ 174 h 1009"/>
                  <a:gd name="T70" fmla="*/ 770 w 1047"/>
                  <a:gd name="T71" fmla="*/ 212 h 1009"/>
                  <a:gd name="T72" fmla="*/ 862 w 1047"/>
                  <a:gd name="T73" fmla="*/ 189 h 1009"/>
                  <a:gd name="T74" fmla="*/ 878 w 1047"/>
                  <a:gd name="T75" fmla="*/ 155 h 1009"/>
                  <a:gd name="T76" fmla="*/ 913 w 1047"/>
                  <a:gd name="T77" fmla="*/ 139 h 1009"/>
                  <a:gd name="T78" fmla="*/ 952 w 1047"/>
                  <a:gd name="T79" fmla="*/ 187 h 1009"/>
                  <a:gd name="T80" fmla="*/ 969 w 1047"/>
                  <a:gd name="T81" fmla="*/ 205 h 1009"/>
                  <a:gd name="T82" fmla="*/ 984 w 1047"/>
                  <a:gd name="T83" fmla="*/ 243 h 1009"/>
                  <a:gd name="T84" fmla="*/ 1004 w 1047"/>
                  <a:gd name="T85" fmla="*/ 281 h 1009"/>
                  <a:gd name="T86" fmla="*/ 984 w 1047"/>
                  <a:gd name="T87" fmla="*/ 298 h 1009"/>
                  <a:gd name="T88" fmla="*/ 952 w 1047"/>
                  <a:gd name="T89" fmla="*/ 317 h 1009"/>
                  <a:gd name="T90" fmla="*/ 937 w 1047"/>
                  <a:gd name="T91" fmla="*/ 395 h 1009"/>
                  <a:gd name="T92" fmla="*/ 952 w 1047"/>
                  <a:gd name="T93" fmla="*/ 414 h 1009"/>
                  <a:gd name="T94" fmla="*/ 969 w 1047"/>
                  <a:gd name="T95" fmla="*/ 546 h 1009"/>
                  <a:gd name="T96" fmla="*/ 984 w 1047"/>
                  <a:gd name="T97" fmla="*/ 567 h 1009"/>
                  <a:gd name="T98" fmla="*/ 1004 w 1047"/>
                  <a:gd name="T99" fmla="*/ 588 h 1009"/>
                  <a:gd name="T100" fmla="*/ 1023 w 1047"/>
                  <a:gd name="T101" fmla="*/ 622 h 1009"/>
                  <a:gd name="T102" fmla="*/ 1047 w 1047"/>
                  <a:gd name="T103" fmla="*/ 832 h 1009"/>
                  <a:gd name="T104" fmla="*/ 1023 w 1047"/>
                  <a:gd name="T105" fmla="*/ 855 h 1009"/>
                  <a:gd name="T106" fmla="*/ 1004 w 1047"/>
                  <a:gd name="T107" fmla="*/ 872 h 1009"/>
                  <a:gd name="T108" fmla="*/ 984 w 1047"/>
                  <a:gd name="T109" fmla="*/ 909 h 1009"/>
                  <a:gd name="T110" fmla="*/ 969 w 1047"/>
                  <a:gd name="T111" fmla="*/ 948 h 1009"/>
                  <a:gd name="T112" fmla="*/ 844 w 1047"/>
                  <a:gd name="T113" fmla="*/ 952 h 1009"/>
                  <a:gd name="T114" fmla="*/ 669 w 1047"/>
                  <a:gd name="T115" fmla="*/ 933 h 1009"/>
                  <a:gd name="T116" fmla="*/ 624 w 1047"/>
                  <a:gd name="T117" fmla="*/ 1006 h 1009"/>
                  <a:gd name="T118" fmla="*/ 600 w 1047"/>
                  <a:gd name="T119" fmla="*/ 986 h 1009"/>
                  <a:gd name="T120" fmla="*/ 564 w 1047"/>
                  <a:gd name="T121" fmla="*/ 952 h 1009"/>
                  <a:gd name="T122" fmla="*/ 537 w 1047"/>
                  <a:gd name="T123" fmla="*/ 972 h 1009"/>
                  <a:gd name="T124" fmla="*/ 527 w 1047"/>
                  <a:gd name="T125" fmla="*/ 1009 h 10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47"/>
                  <a:gd name="T190" fmla="*/ 0 h 1009"/>
                  <a:gd name="T191" fmla="*/ 1047 w 1047"/>
                  <a:gd name="T192" fmla="*/ 1009 h 10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47" h="1009">
                    <a:moveTo>
                      <a:pt x="527" y="1009"/>
                    </a:moveTo>
                    <a:lnTo>
                      <a:pt x="409" y="986"/>
                    </a:lnTo>
                    <a:lnTo>
                      <a:pt x="409" y="972"/>
                    </a:lnTo>
                    <a:lnTo>
                      <a:pt x="336" y="972"/>
                    </a:lnTo>
                    <a:lnTo>
                      <a:pt x="336" y="915"/>
                    </a:lnTo>
                    <a:lnTo>
                      <a:pt x="353" y="915"/>
                    </a:lnTo>
                    <a:lnTo>
                      <a:pt x="353" y="895"/>
                    </a:lnTo>
                    <a:lnTo>
                      <a:pt x="391" y="895"/>
                    </a:lnTo>
                    <a:lnTo>
                      <a:pt x="409" y="880"/>
                    </a:lnTo>
                    <a:lnTo>
                      <a:pt x="425" y="880"/>
                    </a:lnTo>
                    <a:lnTo>
                      <a:pt x="425" y="713"/>
                    </a:lnTo>
                    <a:lnTo>
                      <a:pt x="409" y="713"/>
                    </a:lnTo>
                    <a:lnTo>
                      <a:pt x="409" y="676"/>
                    </a:lnTo>
                    <a:lnTo>
                      <a:pt x="353" y="676"/>
                    </a:lnTo>
                    <a:lnTo>
                      <a:pt x="353" y="692"/>
                    </a:lnTo>
                    <a:lnTo>
                      <a:pt x="336" y="692"/>
                    </a:lnTo>
                    <a:lnTo>
                      <a:pt x="336" y="731"/>
                    </a:lnTo>
                    <a:lnTo>
                      <a:pt x="320" y="731"/>
                    </a:lnTo>
                    <a:lnTo>
                      <a:pt x="320" y="749"/>
                    </a:lnTo>
                    <a:lnTo>
                      <a:pt x="249" y="749"/>
                    </a:lnTo>
                    <a:lnTo>
                      <a:pt x="231" y="731"/>
                    </a:lnTo>
                    <a:lnTo>
                      <a:pt x="188" y="731"/>
                    </a:lnTo>
                    <a:lnTo>
                      <a:pt x="188" y="767"/>
                    </a:lnTo>
                    <a:lnTo>
                      <a:pt x="86" y="764"/>
                    </a:lnTo>
                    <a:lnTo>
                      <a:pt x="85" y="767"/>
                    </a:lnTo>
                    <a:lnTo>
                      <a:pt x="86" y="749"/>
                    </a:lnTo>
                    <a:lnTo>
                      <a:pt x="69" y="749"/>
                    </a:lnTo>
                    <a:lnTo>
                      <a:pt x="69" y="731"/>
                    </a:lnTo>
                    <a:lnTo>
                      <a:pt x="31" y="731"/>
                    </a:lnTo>
                    <a:lnTo>
                      <a:pt x="31" y="676"/>
                    </a:lnTo>
                    <a:lnTo>
                      <a:pt x="48" y="676"/>
                    </a:lnTo>
                    <a:lnTo>
                      <a:pt x="48" y="655"/>
                    </a:lnTo>
                    <a:lnTo>
                      <a:pt x="69" y="655"/>
                    </a:lnTo>
                    <a:lnTo>
                      <a:pt x="69" y="639"/>
                    </a:lnTo>
                    <a:lnTo>
                      <a:pt x="86" y="639"/>
                    </a:lnTo>
                    <a:lnTo>
                      <a:pt x="86" y="546"/>
                    </a:lnTo>
                    <a:lnTo>
                      <a:pt x="69" y="546"/>
                    </a:lnTo>
                    <a:lnTo>
                      <a:pt x="15" y="418"/>
                    </a:lnTo>
                    <a:lnTo>
                      <a:pt x="15" y="269"/>
                    </a:lnTo>
                    <a:lnTo>
                      <a:pt x="0" y="269"/>
                    </a:lnTo>
                    <a:lnTo>
                      <a:pt x="0" y="231"/>
                    </a:lnTo>
                    <a:lnTo>
                      <a:pt x="2" y="228"/>
                    </a:lnTo>
                    <a:lnTo>
                      <a:pt x="31" y="212"/>
                    </a:lnTo>
                    <a:lnTo>
                      <a:pt x="31" y="189"/>
                    </a:lnTo>
                    <a:lnTo>
                      <a:pt x="48" y="174"/>
                    </a:lnTo>
                    <a:lnTo>
                      <a:pt x="48" y="139"/>
                    </a:lnTo>
                    <a:lnTo>
                      <a:pt x="69" y="139"/>
                    </a:lnTo>
                    <a:lnTo>
                      <a:pt x="69" y="79"/>
                    </a:lnTo>
                    <a:lnTo>
                      <a:pt x="86" y="79"/>
                    </a:lnTo>
                    <a:lnTo>
                      <a:pt x="86" y="61"/>
                    </a:lnTo>
                    <a:lnTo>
                      <a:pt x="231" y="61"/>
                    </a:lnTo>
                    <a:lnTo>
                      <a:pt x="231" y="40"/>
                    </a:lnTo>
                    <a:lnTo>
                      <a:pt x="265" y="40"/>
                    </a:lnTo>
                    <a:lnTo>
                      <a:pt x="265" y="19"/>
                    </a:lnTo>
                    <a:lnTo>
                      <a:pt x="283" y="19"/>
                    </a:lnTo>
                    <a:lnTo>
                      <a:pt x="283" y="0"/>
                    </a:lnTo>
                    <a:lnTo>
                      <a:pt x="337" y="0"/>
                    </a:lnTo>
                    <a:lnTo>
                      <a:pt x="337" y="19"/>
                    </a:lnTo>
                    <a:lnTo>
                      <a:pt x="374" y="19"/>
                    </a:lnTo>
                    <a:lnTo>
                      <a:pt x="374" y="40"/>
                    </a:lnTo>
                    <a:lnTo>
                      <a:pt x="395" y="61"/>
                    </a:lnTo>
                    <a:lnTo>
                      <a:pt x="395" y="79"/>
                    </a:lnTo>
                    <a:lnTo>
                      <a:pt x="410" y="97"/>
                    </a:lnTo>
                    <a:lnTo>
                      <a:pt x="410" y="113"/>
                    </a:lnTo>
                    <a:lnTo>
                      <a:pt x="433" y="113"/>
                    </a:lnTo>
                    <a:lnTo>
                      <a:pt x="433" y="139"/>
                    </a:lnTo>
                    <a:lnTo>
                      <a:pt x="736" y="139"/>
                    </a:lnTo>
                    <a:lnTo>
                      <a:pt x="736" y="155"/>
                    </a:lnTo>
                    <a:lnTo>
                      <a:pt x="753" y="155"/>
                    </a:lnTo>
                    <a:lnTo>
                      <a:pt x="753" y="174"/>
                    </a:lnTo>
                    <a:lnTo>
                      <a:pt x="770" y="189"/>
                    </a:lnTo>
                    <a:lnTo>
                      <a:pt x="770" y="212"/>
                    </a:lnTo>
                    <a:lnTo>
                      <a:pt x="862" y="212"/>
                    </a:lnTo>
                    <a:lnTo>
                      <a:pt x="862" y="189"/>
                    </a:lnTo>
                    <a:lnTo>
                      <a:pt x="878" y="189"/>
                    </a:lnTo>
                    <a:lnTo>
                      <a:pt x="878" y="155"/>
                    </a:lnTo>
                    <a:lnTo>
                      <a:pt x="895" y="155"/>
                    </a:lnTo>
                    <a:lnTo>
                      <a:pt x="913" y="139"/>
                    </a:lnTo>
                    <a:lnTo>
                      <a:pt x="933" y="139"/>
                    </a:lnTo>
                    <a:lnTo>
                      <a:pt x="952" y="187"/>
                    </a:lnTo>
                    <a:lnTo>
                      <a:pt x="969" y="187"/>
                    </a:lnTo>
                    <a:lnTo>
                      <a:pt x="969" y="205"/>
                    </a:lnTo>
                    <a:lnTo>
                      <a:pt x="984" y="205"/>
                    </a:lnTo>
                    <a:lnTo>
                      <a:pt x="984" y="243"/>
                    </a:lnTo>
                    <a:lnTo>
                      <a:pt x="1004" y="243"/>
                    </a:lnTo>
                    <a:lnTo>
                      <a:pt x="1004" y="281"/>
                    </a:lnTo>
                    <a:lnTo>
                      <a:pt x="984" y="281"/>
                    </a:lnTo>
                    <a:lnTo>
                      <a:pt x="984" y="298"/>
                    </a:lnTo>
                    <a:lnTo>
                      <a:pt x="952" y="298"/>
                    </a:lnTo>
                    <a:lnTo>
                      <a:pt x="952" y="317"/>
                    </a:lnTo>
                    <a:lnTo>
                      <a:pt x="937" y="317"/>
                    </a:lnTo>
                    <a:lnTo>
                      <a:pt x="937" y="395"/>
                    </a:lnTo>
                    <a:lnTo>
                      <a:pt x="952" y="395"/>
                    </a:lnTo>
                    <a:lnTo>
                      <a:pt x="952" y="414"/>
                    </a:lnTo>
                    <a:lnTo>
                      <a:pt x="969" y="414"/>
                    </a:lnTo>
                    <a:lnTo>
                      <a:pt x="969" y="546"/>
                    </a:lnTo>
                    <a:lnTo>
                      <a:pt x="984" y="546"/>
                    </a:lnTo>
                    <a:lnTo>
                      <a:pt x="984" y="567"/>
                    </a:lnTo>
                    <a:lnTo>
                      <a:pt x="1004" y="567"/>
                    </a:lnTo>
                    <a:lnTo>
                      <a:pt x="1004" y="588"/>
                    </a:lnTo>
                    <a:lnTo>
                      <a:pt x="1023" y="588"/>
                    </a:lnTo>
                    <a:lnTo>
                      <a:pt x="1023" y="622"/>
                    </a:lnTo>
                    <a:lnTo>
                      <a:pt x="1047" y="622"/>
                    </a:lnTo>
                    <a:lnTo>
                      <a:pt x="1047" y="832"/>
                    </a:lnTo>
                    <a:lnTo>
                      <a:pt x="1023" y="832"/>
                    </a:lnTo>
                    <a:lnTo>
                      <a:pt x="1023" y="855"/>
                    </a:lnTo>
                    <a:lnTo>
                      <a:pt x="1004" y="855"/>
                    </a:lnTo>
                    <a:lnTo>
                      <a:pt x="1004" y="872"/>
                    </a:lnTo>
                    <a:lnTo>
                      <a:pt x="984" y="872"/>
                    </a:lnTo>
                    <a:lnTo>
                      <a:pt x="984" y="909"/>
                    </a:lnTo>
                    <a:lnTo>
                      <a:pt x="969" y="909"/>
                    </a:lnTo>
                    <a:lnTo>
                      <a:pt x="969" y="948"/>
                    </a:lnTo>
                    <a:lnTo>
                      <a:pt x="971" y="952"/>
                    </a:lnTo>
                    <a:lnTo>
                      <a:pt x="844" y="952"/>
                    </a:lnTo>
                    <a:lnTo>
                      <a:pt x="820" y="933"/>
                    </a:lnTo>
                    <a:lnTo>
                      <a:pt x="669" y="933"/>
                    </a:lnTo>
                    <a:lnTo>
                      <a:pt x="669" y="1006"/>
                    </a:lnTo>
                    <a:lnTo>
                      <a:pt x="624" y="1006"/>
                    </a:lnTo>
                    <a:lnTo>
                      <a:pt x="624" y="986"/>
                    </a:lnTo>
                    <a:lnTo>
                      <a:pt x="600" y="986"/>
                    </a:lnTo>
                    <a:lnTo>
                      <a:pt x="600" y="952"/>
                    </a:lnTo>
                    <a:lnTo>
                      <a:pt x="564" y="952"/>
                    </a:lnTo>
                    <a:lnTo>
                      <a:pt x="564" y="972"/>
                    </a:lnTo>
                    <a:lnTo>
                      <a:pt x="537" y="972"/>
                    </a:lnTo>
                    <a:lnTo>
                      <a:pt x="535" y="1006"/>
                    </a:lnTo>
                    <a:lnTo>
                      <a:pt x="527" y="1009"/>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0" name="Freeform 81">
                <a:extLst>
                  <a:ext uri="{FF2B5EF4-FFF2-40B4-BE49-F238E27FC236}">
                    <a16:creationId xmlns="" xmlns:a16="http://schemas.microsoft.com/office/drawing/2014/main" id="{0C0E85C5-A919-4BFD-94F6-B54BC18484DC}"/>
                  </a:ext>
                </a:extLst>
              </p:cNvPr>
              <p:cNvSpPr>
                <a:spLocks/>
              </p:cNvSpPr>
              <p:nvPr/>
            </p:nvSpPr>
            <p:spPr bwMode="auto">
              <a:xfrm>
                <a:off x="5074219" y="4486066"/>
                <a:ext cx="558310" cy="964620"/>
              </a:xfrm>
              <a:custGeom>
                <a:avLst/>
                <a:gdLst>
                  <a:gd name="T0" fmla="*/ 344 w 773"/>
                  <a:gd name="T1" fmla="*/ 129 h 1315"/>
                  <a:gd name="T2" fmla="*/ 451 w 773"/>
                  <a:gd name="T3" fmla="*/ 12 h 1315"/>
                  <a:gd name="T4" fmla="*/ 552 w 773"/>
                  <a:gd name="T5" fmla="*/ 0 h 1315"/>
                  <a:gd name="T6" fmla="*/ 626 w 773"/>
                  <a:gd name="T7" fmla="*/ 71 h 1315"/>
                  <a:gd name="T8" fmla="*/ 651 w 773"/>
                  <a:gd name="T9" fmla="*/ 180 h 1315"/>
                  <a:gd name="T10" fmla="*/ 753 w 773"/>
                  <a:gd name="T11" fmla="*/ 237 h 1315"/>
                  <a:gd name="T12" fmla="*/ 773 w 773"/>
                  <a:gd name="T13" fmla="*/ 285 h 1315"/>
                  <a:gd name="T14" fmla="*/ 773 w 773"/>
                  <a:gd name="T15" fmla="*/ 442 h 1315"/>
                  <a:gd name="T16" fmla="*/ 735 w 773"/>
                  <a:gd name="T17" fmla="*/ 493 h 1315"/>
                  <a:gd name="T18" fmla="*/ 717 w 773"/>
                  <a:gd name="T19" fmla="*/ 513 h 1315"/>
                  <a:gd name="T20" fmla="*/ 695 w 773"/>
                  <a:gd name="T21" fmla="*/ 563 h 1315"/>
                  <a:gd name="T22" fmla="*/ 635 w 773"/>
                  <a:gd name="T23" fmla="*/ 585 h 1315"/>
                  <a:gd name="T24" fmla="*/ 578 w 773"/>
                  <a:gd name="T25" fmla="*/ 568 h 1315"/>
                  <a:gd name="T26" fmla="*/ 563 w 773"/>
                  <a:gd name="T27" fmla="*/ 792 h 1315"/>
                  <a:gd name="T28" fmla="*/ 589 w 773"/>
                  <a:gd name="T29" fmla="*/ 841 h 1315"/>
                  <a:gd name="T30" fmla="*/ 610 w 773"/>
                  <a:gd name="T31" fmla="*/ 859 h 1315"/>
                  <a:gd name="T32" fmla="*/ 648 w 773"/>
                  <a:gd name="T33" fmla="*/ 879 h 1315"/>
                  <a:gd name="T34" fmla="*/ 591 w 773"/>
                  <a:gd name="T35" fmla="*/ 976 h 1315"/>
                  <a:gd name="T36" fmla="*/ 552 w 773"/>
                  <a:gd name="T37" fmla="*/ 1002 h 1315"/>
                  <a:gd name="T38" fmla="*/ 555 w 773"/>
                  <a:gd name="T39" fmla="*/ 1179 h 1315"/>
                  <a:gd name="T40" fmla="*/ 435 w 773"/>
                  <a:gd name="T41" fmla="*/ 1182 h 1315"/>
                  <a:gd name="T42" fmla="*/ 416 w 773"/>
                  <a:gd name="T43" fmla="*/ 1202 h 1315"/>
                  <a:gd name="T44" fmla="*/ 285 w 773"/>
                  <a:gd name="T45" fmla="*/ 1220 h 1315"/>
                  <a:gd name="T46" fmla="*/ 258 w 773"/>
                  <a:gd name="T47" fmla="*/ 1258 h 1315"/>
                  <a:gd name="T48" fmla="*/ 170 w 773"/>
                  <a:gd name="T49" fmla="*/ 1315 h 1315"/>
                  <a:gd name="T50" fmla="*/ 131 w 773"/>
                  <a:gd name="T51" fmla="*/ 1238 h 1315"/>
                  <a:gd name="T52" fmla="*/ 153 w 773"/>
                  <a:gd name="T53" fmla="*/ 1220 h 1315"/>
                  <a:gd name="T54" fmla="*/ 192 w 773"/>
                  <a:gd name="T55" fmla="*/ 1202 h 1315"/>
                  <a:gd name="T56" fmla="*/ 86 w 773"/>
                  <a:gd name="T57" fmla="*/ 1129 h 1315"/>
                  <a:gd name="T58" fmla="*/ 31 w 773"/>
                  <a:gd name="T59" fmla="*/ 1150 h 1315"/>
                  <a:gd name="T60" fmla="*/ 36 w 773"/>
                  <a:gd name="T61" fmla="*/ 1144 h 1315"/>
                  <a:gd name="T62" fmla="*/ 51 w 773"/>
                  <a:gd name="T63" fmla="*/ 1105 h 1315"/>
                  <a:gd name="T64" fmla="*/ 71 w 773"/>
                  <a:gd name="T65" fmla="*/ 1068 h 1315"/>
                  <a:gd name="T66" fmla="*/ 90 w 773"/>
                  <a:gd name="T67" fmla="*/ 1051 h 1315"/>
                  <a:gd name="T68" fmla="*/ 114 w 773"/>
                  <a:gd name="T69" fmla="*/ 1028 h 1315"/>
                  <a:gd name="T70" fmla="*/ 90 w 773"/>
                  <a:gd name="T71" fmla="*/ 818 h 1315"/>
                  <a:gd name="T72" fmla="*/ 71 w 773"/>
                  <a:gd name="T73" fmla="*/ 784 h 1315"/>
                  <a:gd name="T74" fmla="*/ 51 w 773"/>
                  <a:gd name="T75" fmla="*/ 763 h 1315"/>
                  <a:gd name="T76" fmla="*/ 36 w 773"/>
                  <a:gd name="T77" fmla="*/ 742 h 1315"/>
                  <a:gd name="T78" fmla="*/ 19 w 773"/>
                  <a:gd name="T79" fmla="*/ 610 h 1315"/>
                  <a:gd name="T80" fmla="*/ 4 w 773"/>
                  <a:gd name="T81" fmla="*/ 591 h 1315"/>
                  <a:gd name="T82" fmla="*/ 19 w 773"/>
                  <a:gd name="T83" fmla="*/ 513 h 1315"/>
                  <a:gd name="T84" fmla="*/ 51 w 773"/>
                  <a:gd name="T85" fmla="*/ 494 h 1315"/>
                  <a:gd name="T86" fmla="*/ 71 w 773"/>
                  <a:gd name="T87" fmla="*/ 477 h 1315"/>
                  <a:gd name="T88" fmla="*/ 51 w 773"/>
                  <a:gd name="T89" fmla="*/ 439 h 1315"/>
                  <a:gd name="T90" fmla="*/ 36 w 773"/>
                  <a:gd name="T91" fmla="*/ 401 h 1315"/>
                  <a:gd name="T92" fmla="*/ 19 w 773"/>
                  <a:gd name="T93" fmla="*/ 383 h 1315"/>
                  <a:gd name="T94" fmla="*/ 0 w 773"/>
                  <a:gd name="T95" fmla="*/ 275 h 1315"/>
                  <a:gd name="T96" fmla="*/ 253 w 773"/>
                  <a:gd name="T97" fmla="*/ 196 h 13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3"/>
                  <a:gd name="T148" fmla="*/ 0 h 1315"/>
                  <a:gd name="T149" fmla="*/ 773 w 773"/>
                  <a:gd name="T150" fmla="*/ 1315 h 13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3" h="1315">
                    <a:moveTo>
                      <a:pt x="253" y="190"/>
                    </a:moveTo>
                    <a:lnTo>
                      <a:pt x="344" y="129"/>
                    </a:lnTo>
                    <a:lnTo>
                      <a:pt x="395" y="52"/>
                    </a:lnTo>
                    <a:lnTo>
                      <a:pt x="451" y="12"/>
                    </a:lnTo>
                    <a:lnTo>
                      <a:pt x="484" y="7"/>
                    </a:lnTo>
                    <a:lnTo>
                      <a:pt x="552" y="0"/>
                    </a:lnTo>
                    <a:lnTo>
                      <a:pt x="584" y="41"/>
                    </a:lnTo>
                    <a:lnTo>
                      <a:pt x="626" y="71"/>
                    </a:lnTo>
                    <a:lnTo>
                      <a:pt x="640" y="121"/>
                    </a:lnTo>
                    <a:lnTo>
                      <a:pt x="651" y="180"/>
                    </a:lnTo>
                    <a:lnTo>
                      <a:pt x="711" y="220"/>
                    </a:lnTo>
                    <a:lnTo>
                      <a:pt x="753" y="237"/>
                    </a:lnTo>
                    <a:lnTo>
                      <a:pt x="766" y="257"/>
                    </a:lnTo>
                    <a:lnTo>
                      <a:pt x="773" y="285"/>
                    </a:lnTo>
                    <a:lnTo>
                      <a:pt x="769" y="304"/>
                    </a:lnTo>
                    <a:lnTo>
                      <a:pt x="773" y="442"/>
                    </a:lnTo>
                    <a:lnTo>
                      <a:pt x="753" y="444"/>
                    </a:lnTo>
                    <a:lnTo>
                      <a:pt x="735" y="493"/>
                    </a:lnTo>
                    <a:lnTo>
                      <a:pt x="735" y="513"/>
                    </a:lnTo>
                    <a:lnTo>
                      <a:pt x="717" y="513"/>
                    </a:lnTo>
                    <a:lnTo>
                      <a:pt x="721" y="561"/>
                    </a:lnTo>
                    <a:lnTo>
                      <a:pt x="695" y="563"/>
                    </a:lnTo>
                    <a:lnTo>
                      <a:pt x="695" y="585"/>
                    </a:lnTo>
                    <a:lnTo>
                      <a:pt x="635" y="585"/>
                    </a:lnTo>
                    <a:lnTo>
                      <a:pt x="613" y="567"/>
                    </a:lnTo>
                    <a:lnTo>
                      <a:pt x="578" y="568"/>
                    </a:lnTo>
                    <a:lnTo>
                      <a:pt x="552" y="590"/>
                    </a:lnTo>
                    <a:lnTo>
                      <a:pt x="563" y="792"/>
                    </a:lnTo>
                    <a:lnTo>
                      <a:pt x="584" y="811"/>
                    </a:lnTo>
                    <a:lnTo>
                      <a:pt x="589" y="841"/>
                    </a:lnTo>
                    <a:lnTo>
                      <a:pt x="610" y="841"/>
                    </a:lnTo>
                    <a:lnTo>
                      <a:pt x="610" y="859"/>
                    </a:lnTo>
                    <a:lnTo>
                      <a:pt x="626" y="859"/>
                    </a:lnTo>
                    <a:lnTo>
                      <a:pt x="648" y="879"/>
                    </a:lnTo>
                    <a:lnTo>
                      <a:pt x="649" y="972"/>
                    </a:lnTo>
                    <a:lnTo>
                      <a:pt x="591" y="976"/>
                    </a:lnTo>
                    <a:lnTo>
                      <a:pt x="571" y="1002"/>
                    </a:lnTo>
                    <a:lnTo>
                      <a:pt x="552" y="1002"/>
                    </a:lnTo>
                    <a:lnTo>
                      <a:pt x="556" y="1179"/>
                    </a:lnTo>
                    <a:lnTo>
                      <a:pt x="555" y="1179"/>
                    </a:lnTo>
                    <a:lnTo>
                      <a:pt x="556" y="1182"/>
                    </a:lnTo>
                    <a:lnTo>
                      <a:pt x="435" y="1182"/>
                    </a:lnTo>
                    <a:lnTo>
                      <a:pt x="435" y="1202"/>
                    </a:lnTo>
                    <a:lnTo>
                      <a:pt x="416" y="1202"/>
                    </a:lnTo>
                    <a:lnTo>
                      <a:pt x="416" y="1220"/>
                    </a:lnTo>
                    <a:lnTo>
                      <a:pt x="285" y="1220"/>
                    </a:lnTo>
                    <a:lnTo>
                      <a:pt x="285" y="1258"/>
                    </a:lnTo>
                    <a:lnTo>
                      <a:pt x="258" y="1258"/>
                    </a:lnTo>
                    <a:lnTo>
                      <a:pt x="258" y="1315"/>
                    </a:lnTo>
                    <a:lnTo>
                      <a:pt x="170" y="1315"/>
                    </a:lnTo>
                    <a:lnTo>
                      <a:pt x="131" y="1292"/>
                    </a:lnTo>
                    <a:lnTo>
                      <a:pt x="131" y="1238"/>
                    </a:lnTo>
                    <a:lnTo>
                      <a:pt x="153" y="1238"/>
                    </a:lnTo>
                    <a:lnTo>
                      <a:pt x="153" y="1220"/>
                    </a:lnTo>
                    <a:lnTo>
                      <a:pt x="170" y="1220"/>
                    </a:lnTo>
                    <a:lnTo>
                      <a:pt x="192" y="1202"/>
                    </a:lnTo>
                    <a:lnTo>
                      <a:pt x="240" y="1129"/>
                    </a:lnTo>
                    <a:lnTo>
                      <a:pt x="86" y="1129"/>
                    </a:lnTo>
                    <a:lnTo>
                      <a:pt x="86" y="1148"/>
                    </a:lnTo>
                    <a:lnTo>
                      <a:pt x="31" y="1150"/>
                    </a:lnTo>
                    <a:lnTo>
                      <a:pt x="38" y="1148"/>
                    </a:lnTo>
                    <a:lnTo>
                      <a:pt x="36" y="1144"/>
                    </a:lnTo>
                    <a:lnTo>
                      <a:pt x="36" y="1105"/>
                    </a:lnTo>
                    <a:lnTo>
                      <a:pt x="51" y="1105"/>
                    </a:lnTo>
                    <a:lnTo>
                      <a:pt x="51" y="1068"/>
                    </a:lnTo>
                    <a:lnTo>
                      <a:pt x="71" y="1068"/>
                    </a:lnTo>
                    <a:lnTo>
                      <a:pt x="71" y="1051"/>
                    </a:lnTo>
                    <a:lnTo>
                      <a:pt x="90" y="1051"/>
                    </a:lnTo>
                    <a:lnTo>
                      <a:pt x="90" y="1028"/>
                    </a:lnTo>
                    <a:lnTo>
                      <a:pt x="114" y="1028"/>
                    </a:lnTo>
                    <a:lnTo>
                      <a:pt x="114" y="818"/>
                    </a:lnTo>
                    <a:lnTo>
                      <a:pt x="90" y="818"/>
                    </a:lnTo>
                    <a:lnTo>
                      <a:pt x="90" y="784"/>
                    </a:lnTo>
                    <a:lnTo>
                      <a:pt x="71" y="784"/>
                    </a:lnTo>
                    <a:lnTo>
                      <a:pt x="71" y="763"/>
                    </a:lnTo>
                    <a:lnTo>
                      <a:pt x="51" y="763"/>
                    </a:lnTo>
                    <a:lnTo>
                      <a:pt x="51" y="742"/>
                    </a:lnTo>
                    <a:lnTo>
                      <a:pt x="36" y="742"/>
                    </a:lnTo>
                    <a:lnTo>
                      <a:pt x="36" y="610"/>
                    </a:lnTo>
                    <a:lnTo>
                      <a:pt x="19" y="610"/>
                    </a:lnTo>
                    <a:lnTo>
                      <a:pt x="19" y="591"/>
                    </a:lnTo>
                    <a:lnTo>
                      <a:pt x="4" y="591"/>
                    </a:lnTo>
                    <a:lnTo>
                      <a:pt x="4" y="513"/>
                    </a:lnTo>
                    <a:lnTo>
                      <a:pt x="19" y="513"/>
                    </a:lnTo>
                    <a:lnTo>
                      <a:pt x="19" y="494"/>
                    </a:lnTo>
                    <a:lnTo>
                      <a:pt x="51" y="494"/>
                    </a:lnTo>
                    <a:lnTo>
                      <a:pt x="51" y="477"/>
                    </a:lnTo>
                    <a:lnTo>
                      <a:pt x="71" y="477"/>
                    </a:lnTo>
                    <a:lnTo>
                      <a:pt x="71" y="439"/>
                    </a:lnTo>
                    <a:lnTo>
                      <a:pt x="51" y="439"/>
                    </a:lnTo>
                    <a:lnTo>
                      <a:pt x="51" y="401"/>
                    </a:lnTo>
                    <a:lnTo>
                      <a:pt x="36" y="401"/>
                    </a:lnTo>
                    <a:lnTo>
                      <a:pt x="36" y="383"/>
                    </a:lnTo>
                    <a:lnTo>
                      <a:pt x="19" y="383"/>
                    </a:lnTo>
                    <a:lnTo>
                      <a:pt x="0" y="335"/>
                    </a:lnTo>
                    <a:lnTo>
                      <a:pt x="0" y="275"/>
                    </a:lnTo>
                    <a:lnTo>
                      <a:pt x="253" y="275"/>
                    </a:lnTo>
                    <a:lnTo>
                      <a:pt x="253" y="196"/>
                    </a:lnTo>
                    <a:lnTo>
                      <a:pt x="253" y="190"/>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1" name="Freeform 82">
                <a:extLst>
                  <a:ext uri="{FF2B5EF4-FFF2-40B4-BE49-F238E27FC236}">
                    <a16:creationId xmlns="" xmlns:a16="http://schemas.microsoft.com/office/drawing/2014/main" id="{0BAE883A-48E5-4F19-9536-71954D855E23}"/>
                  </a:ext>
                </a:extLst>
              </p:cNvPr>
              <p:cNvSpPr>
                <a:spLocks/>
              </p:cNvSpPr>
              <p:nvPr/>
            </p:nvSpPr>
            <p:spPr bwMode="auto">
              <a:xfrm>
                <a:off x="5009911" y="3337292"/>
                <a:ext cx="894465" cy="637234"/>
              </a:xfrm>
              <a:custGeom>
                <a:avLst/>
                <a:gdLst>
                  <a:gd name="T0" fmla="*/ 367 w 1243"/>
                  <a:gd name="T1" fmla="*/ 155 h 870"/>
                  <a:gd name="T2" fmla="*/ 332 w 1243"/>
                  <a:gd name="T3" fmla="*/ 171 h 870"/>
                  <a:gd name="T4" fmla="*/ 298 w 1243"/>
                  <a:gd name="T5" fmla="*/ 232 h 870"/>
                  <a:gd name="T6" fmla="*/ 223 w 1243"/>
                  <a:gd name="T7" fmla="*/ 250 h 870"/>
                  <a:gd name="T8" fmla="*/ 262 w 1243"/>
                  <a:gd name="T9" fmla="*/ 381 h 870"/>
                  <a:gd name="T10" fmla="*/ 243 w 1243"/>
                  <a:gd name="T11" fmla="*/ 404 h 870"/>
                  <a:gd name="T12" fmla="*/ 212 w 1243"/>
                  <a:gd name="T13" fmla="*/ 422 h 870"/>
                  <a:gd name="T14" fmla="*/ 191 w 1243"/>
                  <a:gd name="T15" fmla="*/ 464 h 870"/>
                  <a:gd name="T16" fmla="*/ 147 w 1243"/>
                  <a:gd name="T17" fmla="*/ 476 h 870"/>
                  <a:gd name="T18" fmla="*/ 118 w 1243"/>
                  <a:gd name="T19" fmla="*/ 498 h 870"/>
                  <a:gd name="T20" fmla="*/ 100 w 1243"/>
                  <a:gd name="T21" fmla="*/ 519 h 870"/>
                  <a:gd name="T22" fmla="*/ 92 w 1243"/>
                  <a:gd name="T23" fmla="*/ 606 h 870"/>
                  <a:gd name="T24" fmla="*/ 143 w 1243"/>
                  <a:gd name="T25" fmla="*/ 620 h 870"/>
                  <a:gd name="T26" fmla="*/ 131 w 1243"/>
                  <a:gd name="T27" fmla="*/ 657 h 870"/>
                  <a:gd name="T28" fmla="*/ 111 w 1243"/>
                  <a:gd name="T29" fmla="*/ 682 h 870"/>
                  <a:gd name="T30" fmla="*/ 92 w 1243"/>
                  <a:gd name="T31" fmla="*/ 698 h 870"/>
                  <a:gd name="T32" fmla="*/ 54 w 1243"/>
                  <a:gd name="T33" fmla="*/ 715 h 870"/>
                  <a:gd name="T34" fmla="*/ 37 w 1243"/>
                  <a:gd name="T35" fmla="*/ 749 h 870"/>
                  <a:gd name="T36" fmla="*/ 21 w 1243"/>
                  <a:gd name="T37" fmla="*/ 773 h 870"/>
                  <a:gd name="T38" fmla="*/ 21 w 1243"/>
                  <a:gd name="T39" fmla="*/ 810 h 870"/>
                  <a:gd name="T40" fmla="*/ 111 w 1243"/>
                  <a:gd name="T41" fmla="*/ 830 h 870"/>
                  <a:gd name="T42" fmla="*/ 131 w 1243"/>
                  <a:gd name="T43" fmla="*/ 870 h 870"/>
                  <a:gd name="T44" fmla="*/ 322 w 1243"/>
                  <a:gd name="T45" fmla="*/ 869 h 870"/>
                  <a:gd name="T46" fmla="*/ 412 w 1243"/>
                  <a:gd name="T47" fmla="*/ 821 h 870"/>
                  <a:gd name="T48" fmla="*/ 480 w 1243"/>
                  <a:gd name="T49" fmla="*/ 800 h 870"/>
                  <a:gd name="T50" fmla="*/ 560 w 1243"/>
                  <a:gd name="T51" fmla="*/ 821 h 870"/>
                  <a:gd name="T52" fmla="*/ 605 w 1243"/>
                  <a:gd name="T53" fmla="*/ 838 h 870"/>
                  <a:gd name="T54" fmla="*/ 687 w 1243"/>
                  <a:gd name="T55" fmla="*/ 838 h 870"/>
                  <a:gd name="T56" fmla="*/ 689 w 1243"/>
                  <a:gd name="T57" fmla="*/ 760 h 870"/>
                  <a:gd name="T58" fmla="*/ 683 w 1243"/>
                  <a:gd name="T59" fmla="*/ 702 h 870"/>
                  <a:gd name="T60" fmla="*/ 781 w 1243"/>
                  <a:gd name="T61" fmla="*/ 663 h 870"/>
                  <a:gd name="T62" fmla="*/ 803 w 1243"/>
                  <a:gd name="T63" fmla="*/ 612 h 870"/>
                  <a:gd name="T64" fmla="*/ 820 w 1243"/>
                  <a:gd name="T65" fmla="*/ 452 h 870"/>
                  <a:gd name="T66" fmla="*/ 858 w 1243"/>
                  <a:gd name="T67" fmla="*/ 435 h 870"/>
                  <a:gd name="T68" fmla="*/ 898 w 1243"/>
                  <a:gd name="T69" fmla="*/ 419 h 870"/>
                  <a:gd name="T70" fmla="*/ 920 w 1243"/>
                  <a:gd name="T71" fmla="*/ 395 h 870"/>
                  <a:gd name="T72" fmla="*/ 934 w 1243"/>
                  <a:gd name="T73" fmla="*/ 379 h 870"/>
                  <a:gd name="T74" fmla="*/ 959 w 1243"/>
                  <a:gd name="T75" fmla="*/ 356 h 870"/>
                  <a:gd name="T76" fmla="*/ 976 w 1243"/>
                  <a:gd name="T77" fmla="*/ 316 h 870"/>
                  <a:gd name="T78" fmla="*/ 992 w 1243"/>
                  <a:gd name="T79" fmla="*/ 258 h 870"/>
                  <a:gd name="T80" fmla="*/ 1030 w 1243"/>
                  <a:gd name="T81" fmla="*/ 241 h 870"/>
                  <a:gd name="T82" fmla="*/ 1068 w 1243"/>
                  <a:gd name="T83" fmla="*/ 212 h 870"/>
                  <a:gd name="T84" fmla="*/ 1243 w 1243"/>
                  <a:gd name="T85" fmla="*/ 201 h 870"/>
                  <a:gd name="T86" fmla="*/ 1227 w 1243"/>
                  <a:gd name="T87" fmla="*/ 83 h 870"/>
                  <a:gd name="T88" fmla="*/ 1203 w 1243"/>
                  <a:gd name="T89" fmla="*/ 62 h 870"/>
                  <a:gd name="T90" fmla="*/ 920 w 1243"/>
                  <a:gd name="T91" fmla="*/ 43 h 870"/>
                  <a:gd name="T92" fmla="*/ 898 w 1243"/>
                  <a:gd name="T93" fmla="*/ 103 h 870"/>
                  <a:gd name="T94" fmla="*/ 858 w 1243"/>
                  <a:gd name="T95" fmla="*/ 140 h 870"/>
                  <a:gd name="T96" fmla="*/ 803 w 1243"/>
                  <a:gd name="T97" fmla="*/ 159 h 870"/>
                  <a:gd name="T98" fmla="*/ 725 w 1243"/>
                  <a:gd name="T99" fmla="*/ 140 h 870"/>
                  <a:gd name="T100" fmla="*/ 703 w 1243"/>
                  <a:gd name="T101" fmla="*/ 117 h 870"/>
                  <a:gd name="T102" fmla="*/ 687 w 1243"/>
                  <a:gd name="T103" fmla="*/ 22 h 870"/>
                  <a:gd name="T104" fmla="*/ 552 w 1243"/>
                  <a:gd name="T105" fmla="*/ 0 h 870"/>
                  <a:gd name="T106" fmla="*/ 517 w 1243"/>
                  <a:gd name="T107" fmla="*/ 22 h 870"/>
                  <a:gd name="T108" fmla="*/ 487 w 1243"/>
                  <a:gd name="T109" fmla="*/ 31 h 8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43"/>
                  <a:gd name="T166" fmla="*/ 0 h 870"/>
                  <a:gd name="T167" fmla="*/ 1243 w 1243"/>
                  <a:gd name="T168" fmla="*/ 870 h 8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43" h="870">
                    <a:moveTo>
                      <a:pt x="487" y="31"/>
                    </a:moveTo>
                    <a:lnTo>
                      <a:pt x="367" y="155"/>
                    </a:lnTo>
                    <a:lnTo>
                      <a:pt x="351" y="171"/>
                    </a:lnTo>
                    <a:lnTo>
                      <a:pt x="332" y="171"/>
                    </a:lnTo>
                    <a:lnTo>
                      <a:pt x="298" y="210"/>
                    </a:lnTo>
                    <a:lnTo>
                      <a:pt x="298" y="232"/>
                    </a:lnTo>
                    <a:lnTo>
                      <a:pt x="243" y="232"/>
                    </a:lnTo>
                    <a:lnTo>
                      <a:pt x="223" y="250"/>
                    </a:lnTo>
                    <a:lnTo>
                      <a:pt x="262" y="368"/>
                    </a:lnTo>
                    <a:lnTo>
                      <a:pt x="262" y="381"/>
                    </a:lnTo>
                    <a:lnTo>
                      <a:pt x="243" y="381"/>
                    </a:lnTo>
                    <a:lnTo>
                      <a:pt x="243" y="404"/>
                    </a:lnTo>
                    <a:lnTo>
                      <a:pt x="223" y="404"/>
                    </a:lnTo>
                    <a:lnTo>
                      <a:pt x="212" y="422"/>
                    </a:lnTo>
                    <a:lnTo>
                      <a:pt x="212" y="464"/>
                    </a:lnTo>
                    <a:lnTo>
                      <a:pt x="191" y="464"/>
                    </a:lnTo>
                    <a:lnTo>
                      <a:pt x="191" y="476"/>
                    </a:lnTo>
                    <a:lnTo>
                      <a:pt x="147" y="476"/>
                    </a:lnTo>
                    <a:lnTo>
                      <a:pt x="147" y="498"/>
                    </a:lnTo>
                    <a:lnTo>
                      <a:pt x="118" y="498"/>
                    </a:lnTo>
                    <a:lnTo>
                      <a:pt x="118" y="519"/>
                    </a:lnTo>
                    <a:lnTo>
                      <a:pt x="100" y="519"/>
                    </a:lnTo>
                    <a:lnTo>
                      <a:pt x="92" y="519"/>
                    </a:lnTo>
                    <a:lnTo>
                      <a:pt x="92" y="606"/>
                    </a:lnTo>
                    <a:lnTo>
                      <a:pt x="143" y="606"/>
                    </a:lnTo>
                    <a:lnTo>
                      <a:pt x="143" y="620"/>
                    </a:lnTo>
                    <a:lnTo>
                      <a:pt x="131" y="637"/>
                    </a:lnTo>
                    <a:lnTo>
                      <a:pt x="131" y="657"/>
                    </a:lnTo>
                    <a:lnTo>
                      <a:pt x="111" y="657"/>
                    </a:lnTo>
                    <a:lnTo>
                      <a:pt x="111" y="682"/>
                    </a:lnTo>
                    <a:lnTo>
                      <a:pt x="92" y="682"/>
                    </a:lnTo>
                    <a:lnTo>
                      <a:pt x="92" y="698"/>
                    </a:lnTo>
                    <a:lnTo>
                      <a:pt x="72" y="715"/>
                    </a:lnTo>
                    <a:lnTo>
                      <a:pt x="54" y="715"/>
                    </a:lnTo>
                    <a:lnTo>
                      <a:pt x="54" y="749"/>
                    </a:lnTo>
                    <a:lnTo>
                      <a:pt x="37" y="749"/>
                    </a:lnTo>
                    <a:lnTo>
                      <a:pt x="37" y="773"/>
                    </a:lnTo>
                    <a:lnTo>
                      <a:pt x="21" y="773"/>
                    </a:lnTo>
                    <a:lnTo>
                      <a:pt x="0" y="795"/>
                    </a:lnTo>
                    <a:lnTo>
                      <a:pt x="21" y="810"/>
                    </a:lnTo>
                    <a:lnTo>
                      <a:pt x="111" y="810"/>
                    </a:lnTo>
                    <a:lnTo>
                      <a:pt x="111" y="830"/>
                    </a:lnTo>
                    <a:lnTo>
                      <a:pt x="131" y="830"/>
                    </a:lnTo>
                    <a:lnTo>
                      <a:pt x="131" y="870"/>
                    </a:lnTo>
                    <a:lnTo>
                      <a:pt x="310" y="870"/>
                    </a:lnTo>
                    <a:lnTo>
                      <a:pt x="322" y="869"/>
                    </a:lnTo>
                    <a:lnTo>
                      <a:pt x="361" y="822"/>
                    </a:lnTo>
                    <a:lnTo>
                      <a:pt x="412" y="821"/>
                    </a:lnTo>
                    <a:lnTo>
                      <a:pt x="451" y="821"/>
                    </a:lnTo>
                    <a:lnTo>
                      <a:pt x="480" y="800"/>
                    </a:lnTo>
                    <a:lnTo>
                      <a:pt x="560" y="795"/>
                    </a:lnTo>
                    <a:lnTo>
                      <a:pt x="560" y="821"/>
                    </a:lnTo>
                    <a:lnTo>
                      <a:pt x="584" y="821"/>
                    </a:lnTo>
                    <a:lnTo>
                      <a:pt x="605" y="838"/>
                    </a:lnTo>
                    <a:lnTo>
                      <a:pt x="632" y="838"/>
                    </a:lnTo>
                    <a:lnTo>
                      <a:pt x="687" y="838"/>
                    </a:lnTo>
                    <a:lnTo>
                      <a:pt x="689" y="810"/>
                    </a:lnTo>
                    <a:lnTo>
                      <a:pt x="689" y="760"/>
                    </a:lnTo>
                    <a:lnTo>
                      <a:pt x="673" y="727"/>
                    </a:lnTo>
                    <a:lnTo>
                      <a:pt x="683" y="702"/>
                    </a:lnTo>
                    <a:lnTo>
                      <a:pt x="772" y="706"/>
                    </a:lnTo>
                    <a:lnTo>
                      <a:pt x="781" y="663"/>
                    </a:lnTo>
                    <a:lnTo>
                      <a:pt x="803" y="621"/>
                    </a:lnTo>
                    <a:lnTo>
                      <a:pt x="803" y="612"/>
                    </a:lnTo>
                    <a:lnTo>
                      <a:pt x="803" y="474"/>
                    </a:lnTo>
                    <a:lnTo>
                      <a:pt x="820" y="452"/>
                    </a:lnTo>
                    <a:lnTo>
                      <a:pt x="837" y="452"/>
                    </a:lnTo>
                    <a:lnTo>
                      <a:pt x="858" y="435"/>
                    </a:lnTo>
                    <a:lnTo>
                      <a:pt x="878" y="435"/>
                    </a:lnTo>
                    <a:lnTo>
                      <a:pt x="898" y="419"/>
                    </a:lnTo>
                    <a:lnTo>
                      <a:pt x="920" y="419"/>
                    </a:lnTo>
                    <a:lnTo>
                      <a:pt x="920" y="395"/>
                    </a:lnTo>
                    <a:lnTo>
                      <a:pt x="934" y="395"/>
                    </a:lnTo>
                    <a:lnTo>
                      <a:pt x="934" y="379"/>
                    </a:lnTo>
                    <a:lnTo>
                      <a:pt x="959" y="379"/>
                    </a:lnTo>
                    <a:lnTo>
                      <a:pt x="959" y="356"/>
                    </a:lnTo>
                    <a:lnTo>
                      <a:pt x="976" y="356"/>
                    </a:lnTo>
                    <a:lnTo>
                      <a:pt x="976" y="316"/>
                    </a:lnTo>
                    <a:lnTo>
                      <a:pt x="992" y="316"/>
                    </a:lnTo>
                    <a:lnTo>
                      <a:pt x="992" y="258"/>
                    </a:lnTo>
                    <a:lnTo>
                      <a:pt x="1011" y="241"/>
                    </a:lnTo>
                    <a:lnTo>
                      <a:pt x="1030" y="241"/>
                    </a:lnTo>
                    <a:lnTo>
                      <a:pt x="1030" y="212"/>
                    </a:lnTo>
                    <a:lnTo>
                      <a:pt x="1068" y="212"/>
                    </a:lnTo>
                    <a:lnTo>
                      <a:pt x="1088" y="201"/>
                    </a:lnTo>
                    <a:lnTo>
                      <a:pt x="1243" y="201"/>
                    </a:lnTo>
                    <a:lnTo>
                      <a:pt x="1243" y="83"/>
                    </a:lnTo>
                    <a:lnTo>
                      <a:pt x="1227" y="83"/>
                    </a:lnTo>
                    <a:lnTo>
                      <a:pt x="1227" y="62"/>
                    </a:lnTo>
                    <a:lnTo>
                      <a:pt x="1203" y="62"/>
                    </a:lnTo>
                    <a:lnTo>
                      <a:pt x="1203" y="43"/>
                    </a:lnTo>
                    <a:lnTo>
                      <a:pt x="920" y="43"/>
                    </a:lnTo>
                    <a:lnTo>
                      <a:pt x="920" y="83"/>
                    </a:lnTo>
                    <a:lnTo>
                      <a:pt x="898" y="103"/>
                    </a:lnTo>
                    <a:lnTo>
                      <a:pt x="858" y="117"/>
                    </a:lnTo>
                    <a:lnTo>
                      <a:pt x="858" y="140"/>
                    </a:lnTo>
                    <a:lnTo>
                      <a:pt x="820" y="140"/>
                    </a:lnTo>
                    <a:lnTo>
                      <a:pt x="803" y="159"/>
                    </a:lnTo>
                    <a:lnTo>
                      <a:pt x="725" y="159"/>
                    </a:lnTo>
                    <a:lnTo>
                      <a:pt x="725" y="140"/>
                    </a:lnTo>
                    <a:lnTo>
                      <a:pt x="703" y="140"/>
                    </a:lnTo>
                    <a:lnTo>
                      <a:pt x="703" y="117"/>
                    </a:lnTo>
                    <a:lnTo>
                      <a:pt x="687" y="117"/>
                    </a:lnTo>
                    <a:lnTo>
                      <a:pt x="687" y="22"/>
                    </a:lnTo>
                    <a:lnTo>
                      <a:pt x="663" y="0"/>
                    </a:lnTo>
                    <a:lnTo>
                      <a:pt x="552" y="0"/>
                    </a:lnTo>
                    <a:lnTo>
                      <a:pt x="534" y="22"/>
                    </a:lnTo>
                    <a:lnTo>
                      <a:pt x="517" y="22"/>
                    </a:lnTo>
                    <a:lnTo>
                      <a:pt x="495" y="22"/>
                    </a:lnTo>
                    <a:lnTo>
                      <a:pt x="487" y="31"/>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2" name="Freeform 83">
                <a:extLst>
                  <a:ext uri="{FF2B5EF4-FFF2-40B4-BE49-F238E27FC236}">
                    <a16:creationId xmlns="" xmlns:a16="http://schemas.microsoft.com/office/drawing/2014/main" id="{17109E30-4704-4FDC-B686-393123FDAC8A}"/>
                  </a:ext>
                </a:extLst>
              </p:cNvPr>
              <p:cNvSpPr>
                <a:spLocks/>
              </p:cNvSpPr>
              <p:nvPr/>
            </p:nvSpPr>
            <p:spPr bwMode="auto">
              <a:xfrm>
                <a:off x="2940364" y="4879222"/>
                <a:ext cx="974850" cy="1004081"/>
              </a:xfrm>
              <a:custGeom>
                <a:avLst/>
                <a:gdLst>
                  <a:gd name="T0" fmla="*/ 264 w 1351"/>
                  <a:gd name="T1" fmla="*/ 58 h 1366"/>
                  <a:gd name="T2" fmla="*/ 336 w 1351"/>
                  <a:gd name="T3" fmla="*/ 151 h 1366"/>
                  <a:gd name="T4" fmla="*/ 424 w 1351"/>
                  <a:gd name="T5" fmla="*/ 165 h 1366"/>
                  <a:gd name="T6" fmla="*/ 460 w 1351"/>
                  <a:gd name="T7" fmla="*/ 239 h 1366"/>
                  <a:gd name="T8" fmla="*/ 512 w 1351"/>
                  <a:gd name="T9" fmla="*/ 262 h 1366"/>
                  <a:gd name="T10" fmla="*/ 550 w 1351"/>
                  <a:gd name="T11" fmla="*/ 334 h 1366"/>
                  <a:gd name="T12" fmla="*/ 583 w 1351"/>
                  <a:gd name="T13" fmla="*/ 389 h 1366"/>
                  <a:gd name="T14" fmla="*/ 606 w 1351"/>
                  <a:gd name="T15" fmla="*/ 442 h 1366"/>
                  <a:gd name="T16" fmla="*/ 673 w 1351"/>
                  <a:gd name="T17" fmla="*/ 476 h 1366"/>
                  <a:gd name="T18" fmla="*/ 816 w 1351"/>
                  <a:gd name="T19" fmla="*/ 464 h 1366"/>
                  <a:gd name="T20" fmla="*/ 832 w 1351"/>
                  <a:gd name="T21" fmla="*/ 334 h 1366"/>
                  <a:gd name="T22" fmla="*/ 869 w 1351"/>
                  <a:gd name="T23" fmla="*/ 313 h 1366"/>
                  <a:gd name="T24" fmla="*/ 906 w 1351"/>
                  <a:gd name="T25" fmla="*/ 277 h 1366"/>
                  <a:gd name="T26" fmla="*/ 942 w 1351"/>
                  <a:gd name="T27" fmla="*/ 90 h 1366"/>
                  <a:gd name="T28" fmla="*/ 1015 w 1351"/>
                  <a:gd name="T29" fmla="*/ 41 h 1366"/>
                  <a:gd name="T30" fmla="*/ 1099 w 1351"/>
                  <a:gd name="T31" fmla="*/ 0 h 1366"/>
                  <a:gd name="T32" fmla="*/ 1171 w 1351"/>
                  <a:gd name="T33" fmla="*/ 112 h 1366"/>
                  <a:gd name="T34" fmla="*/ 1263 w 1351"/>
                  <a:gd name="T35" fmla="*/ 223 h 1366"/>
                  <a:gd name="T36" fmla="*/ 1208 w 1351"/>
                  <a:gd name="T37" fmla="*/ 262 h 1366"/>
                  <a:gd name="T38" fmla="*/ 977 w 1351"/>
                  <a:gd name="T39" fmla="*/ 277 h 1366"/>
                  <a:gd name="T40" fmla="*/ 995 w 1351"/>
                  <a:gd name="T41" fmla="*/ 425 h 1366"/>
                  <a:gd name="T42" fmla="*/ 1030 w 1351"/>
                  <a:gd name="T43" fmla="*/ 464 h 1366"/>
                  <a:gd name="T44" fmla="*/ 1048 w 1351"/>
                  <a:gd name="T45" fmla="*/ 389 h 1366"/>
                  <a:gd name="T46" fmla="*/ 1121 w 1351"/>
                  <a:gd name="T47" fmla="*/ 371 h 1366"/>
                  <a:gd name="T48" fmla="*/ 1156 w 1351"/>
                  <a:gd name="T49" fmla="*/ 442 h 1366"/>
                  <a:gd name="T50" fmla="*/ 1121 w 1351"/>
                  <a:gd name="T51" fmla="*/ 498 h 1366"/>
                  <a:gd name="T52" fmla="*/ 1099 w 1351"/>
                  <a:gd name="T53" fmla="*/ 664 h 1366"/>
                  <a:gd name="T54" fmla="*/ 1136 w 1351"/>
                  <a:gd name="T55" fmla="*/ 720 h 1366"/>
                  <a:gd name="T56" fmla="*/ 1171 w 1351"/>
                  <a:gd name="T57" fmla="*/ 829 h 1366"/>
                  <a:gd name="T58" fmla="*/ 1279 w 1351"/>
                  <a:gd name="T59" fmla="*/ 851 h 1366"/>
                  <a:gd name="T60" fmla="*/ 1351 w 1351"/>
                  <a:gd name="T61" fmla="*/ 941 h 1366"/>
                  <a:gd name="T62" fmla="*/ 1336 w 1351"/>
                  <a:gd name="T63" fmla="*/ 1016 h 1366"/>
                  <a:gd name="T64" fmla="*/ 1263 w 1351"/>
                  <a:gd name="T65" fmla="*/ 1072 h 1366"/>
                  <a:gd name="T66" fmla="*/ 1111 w 1351"/>
                  <a:gd name="T67" fmla="*/ 1052 h 1366"/>
                  <a:gd name="T68" fmla="*/ 1075 w 1351"/>
                  <a:gd name="T69" fmla="*/ 1052 h 1366"/>
                  <a:gd name="T70" fmla="*/ 959 w 1351"/>
                  <a:gd name="T71" fmla="*/ 1072 h 1366"/>
                  <a:gd name="T72" fmla="*/ 918 w 1351"/>
                  <a:gd name="T73" fmla="*/ 1112 h 1366"/>
                  <a:gd name="T74" fmla="*/ 789 w 1351"/>
                  <a:gd name="T75" fmla="*/ 1125 h 1366"/>
                  <a:gd name="T76" fmla="*/ 807 w 1351"/>
                  <a:gd name="T77" fmla="*/ 1350 h 1366"/>
                  <a:gd name="T78" fmla="*/ 728 w 1351"/>
                  <a:gd name="T79" fmla="*/ 1306 h 1366"/>
                  <a:gd name="T80" fmla="*/ 653 w 1351"/>
                  <a:gd name="T81" fmla="*/ 1306 h 1366"/>
                  <a:gd name="T82" fmla="*/ 420 w 1351"/>
                  <a:gd name="T83" fmla="*/ 1290 h 1366"/>
                  <a:gd name="T84" fmla="*/ 308 w 1351"/>
                  <a:gd name="T85" fmla="*/ 1091 h 1366"/>
                  <a:gd name="T86" fmla="*/ 342 w 1351"/>
                  <a:gd name="T87" fmla="*/ 1072 h 1366"/>
                  <a:gd name="T88" fmla="*/ 380 w 1351"/>
                  <a:gd name="T89" fmla="*/ 1032 h 1366"/>
                  <a:gd name="T90" fmla="*/ 287 w 1351"/>
                  <a:gd name="T91" fmla="*/ 992 h 1366"/>
                  <a:gd name="T92" fmla="*/ 245 w 1351"/>
                  <a:gd name="T93" fmla="*/ 977 h 1366"/>
                  <a:gd name="T94" fmla="*/ 212 w 1351"/>
                  <a:gd name="T95" fmla="*/ 933 h 1366"/>
                  <a:gd name="T96" fmla="*/ 212 w 1351"/>
                  <a:gd name="T97" fmla="*/ 898 h 1366"/>
                  <a:gd name="T98" fmla="*/ 73 w 1351"/>
                  <a:gd name="T99" fmla="*/ 836 h 1366"/>
                  <a:gd name="T100" fmla="*/ 22 w 1351"/>
                  <a:gd name="T101" fmla="*/ 714 h 1366"/>
                  <a:gd name="T102" fmla="*/ 56 w 1351"/>
                  <a:gd name="T103" fmla="*/ 579 h 1366"/>
                  <a:gd name="T104" fmla="*/ 116 w 1351"/>
                  <a:gd name="T105" fmla="*/ 560 h 1366"/>
                  <a:gd name="T106" fmla="*/ 132 w 1351"/>
                  <a:gd name="T107" fmla="*/ 522 h 1366"/>
                  <a:gd name="T108" fmla="*/ 171 w 1351"/>
                  <a:gd name="T109" fmla="*/ 422 h 1366"/>
                  <a:gd name="T110" fmla="*/ 212 w 1351"/>
                  <a:gd name="T111" fmla="*/ 402 h 1366"/>
                  <a:gd name="T112" fmla="*/ 194 w 1351"/>
                  <a:gd name="T113" fmla="*/ 86 h 1366"/>
                  <a:gd name="T114" fmla="*/ 171 w 1351"/>
                  <a:gd name="T115" fmla="*/ 61 h 13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51"/>
                  <a:gd name="T175" fmla="*/ 0 h 1366"/>
                  <a:gd name="T176" fmla="*/ 1351 w 1351"/>
                  <a:gd name="T177" fmla="*/ 1366 h 13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51" h="1366">
                    <a:moveTo>
                      <a:pt x="171" y="61"/>
                    </a:moveTo>
                    <a:lnTo>
                      <a:pt x="230" y="58"/>
                    </a:lnTo>
                    <a:lnTo>
                      <a:pt x="264" y="58"/>
                    </a:lnTo>
                    <a:lnTo>
                      <a:pt x="281" y="41"/>
                    </a:lnTo>
                    <a:lnTo>
                      <a:pt x="336" y="41"/>
                    </a:lnTo>
                    <a:lnTo>
                      <a:pt x="336" y="151"/>
                    </a:lnTo>
                    <a:lnTo>
                      <a:pt x="406" y="151"/>
                    </a:lnTo>
                    <a:lnTo>
                      <a:pt x="406" y="165"/>
                    </a:lnTo>
                    <a:lnTo>
                      <a:pt x="424" y="165"/>
                    </a:lnTo>
                    <a:lnTo>
                      <a:pt x="424" y="223"/>
                    </a:lnTo>
                    <a:lnTo>
                      <a:pt x="443" y="223"/>
                    </a:lnTo>
                    <a:lnTo>
                      <a:pt x="460" y="239"/>
                    </a:lnTo>
                    <a:lnTo>
                      <a:pt x="478" y="239"/>
                    </a:lnTo>
                    <a:lnTo>
                      <a:pt x="496" y="262"/>
                    </a:lnTo>
                    <a:lnTo>
                      <a:pt x="512" y="262"/>
                    </a:lnTo>
                    <a:lnTo>
                      <a:pt x="512" y="313"/>
                    </a:lnTo>
                    <a:lnTo>
                      <a:pt x="550" y="313"/>
                    </a:lnTo>
                    <a:lnTo>
                      <a:pt x="550" y="334"/>
                    </a:lnTo>
                    <a:lnTo>
                      <a:pt x="572" y="334"/>
                    </a:lnTo>
                    <a:lnTo>
                      <a:pt x="572" y="389"/>
                    </a:lnTo>
                    <a:lnTo>
                      <a:pt x="583" y="389"/>
                    </a:lnTo>
                    <a:lnTo>
                      <a:pt x="583" y="425"/>
                    </a:lnTo>
                    <a:lnTo>
                      <a:pt x="606" y="425"/>
                    </a:lnTo>
                    <a:lnTo>
                      <a:pt x="606" y="442"/>
                    </a:lnTo>
                    <a:lnTo>
                      <a:pt x="622" y="464"/>
                    </a:lnTo>
                    <a:lnTo>
                      <a:pt x="641" y="464"/>
                    </a:lnTo>
                    <a:lnTo>
                      <a:pt x="673" y="476"/>
                    </a:lnTo>
                    <a:lnTo>
                      <a:pt x="708" y="476"/>
                    </a:lnTo>
                    <a:lnTo>
                      <a:pt x="729" y="464"/>
                    </a:lnTo>
                    <a:lnTo>
                      <a:pt x="816" y="464"/>
                    </a:lnTo>
                    <a:lnTo>
                      <a:pt x="816" y="371"/>
                    </a:lnTo>
                    <a:lnTo>
                      <a:pt x="832" y="350"/>
                    </a:lnTo>
                    <a:lnTo>
                      <a:pt x="832" y="334"/>
                    </a:lnTo>
                    <a:lnTo>
                      <a:pt x="855" y="334"/>
                    </a:lnTo>
                    <a:lnTo>
                      <a:pt x="855" y="313"/>
                    </a:lnTo>
                    <a:lnTo>
                      <a:pt x="869" y="313"/>
                    </a:lnTo>
                    <a:lnTo>
                      <a:pt x="869" y="297"/>
                    </a:lnTo>
                    <a:lnTo>
                      <a:pt x="906" y="297"/>
                    </a:lnTo>
                    <a:lnTo>
                      <a:pt x="906" y="277"/>
                    </a:lnTo>
                    <a:lnTo>
                      <a:pt x="922" y="262"/>
                    </a:lnTo>
                    <a:lnTo>
                      <a:pt x="922" y="112"/>
                    </a:lnTo>
                    <a:lnTo>
                      <a:pt x="942" y="90"/>
                    </a:lnTo>
                    <a:lnTo>
                      <a:pt x="995" y="90"/>
                    </a:lnTo>
                    <a:lnTo>
                      <a:pt x="995" y="58"/>
                    </a:lnTo>
                    <a:lnTo>
                      <a:pt x="1015" y="41"/>
                    </a:lnTo>
                    <a:lnTo>
                      <a:pt x="1015" y="15"/>
                    </a:lnTo>
                    <a:lnTo>
                      <a:pt x="1030" y="0"/>
                    </a:lnTo>
                    <a:lnTo>
                      <a:pt x="1099" y="0"/>
                    </a:lnTo>
                    <a:lnTo>
                      <a:pt x="1099" y="129"/>
                    </a:lnTo>
                    <a:lnTo>
                      <a:pt x="1171" y="129"/>
                    </a:lnTo>
                    <a:lnTo>
                      <a:pt x="1171" y="112"/>
                    </a:lnTo>
                    <a:lnTo>
                      <a:pt x="1242" y="112"/>
                    </a:lnTo>
                    <a:lnTo>
                      <a:pt x="1242" y="204"/>
                    </a:lnTo>
                    <a:lnTo>
                      <a:pt x="1263" y="223"/>
                    </a:lnTo>
                    <a:lnTo>
                      <a:pt x="1231" y="223"/>
                    </a:lnTo>
                    <a:lnTo>
                      <a:pt x="1208" y="239"/>
                    </a:lnTo>
                    <a:lnTo>
                      <a:pt x="1208" y="262"/>
                    </a:lnTo>
                    <a:lnTo>
                      <a:pt x="995" y="262"/>
                    </a:lnTo>
                    <a:lnTo>
                      <a:pt x="995" y="277"/>
                    </a:lnTo>
                    <a:lnTo>
                      <a:pt x="977" y="277"/>
                    </a:lnTo>
                    <a:lnTo>
                      <a:pt x="977" y="371"/>
                    </a:lnTo>
                    <a:lnTo>
                      <a:pt x="995" y="389"/>
                    </a:lnTo>
                    <a:lnTo>
                      <a:pt x="995" y="425"/>
                    </a:lnTo>
                    <a:lnTo>
                      <a:pt x="1015" y="425"/>
                    </a:lnTo>
                    <a:lnTo>
                      <a:pt x="1015" y="464"/>
                    </a:lnTo>
                    <a:lnTo>
                      <a:pt x="1030" y="464"/>
                    </a:lnTo>
                    <a:lnTo>
                      <a:pt x="1030" y="425"/>
                    </a:lnTo>
                    <a:lnTo>
                      <a:pt x="1048" y="407"/>
                    </a:lnTo>
                    <a:lnTo>
                      <a:pt x="1048" y="389"/>
                    </a:lnTo>
                    <a:lnTo>
                      <a:pt x="1064" y="389"/>
                    </a:lnTo>
                    <a:lnTo>
                      <a:pt x="1064" y="371"/>
                    </a:lnTo>
                    <a:lnTo>
                      <a:pt x="1121" y="371"/>
                    </a:lnTo>
                    <a:lnTo>
                      <a:pt x="1121" y="350"/>
                    </a:lnTo>
                    <a:lnTo>
                      <a:pt x="1156" y="350"/>
                    </a:lnTo>
                    <a:lnTo>
                      <a:pt x="1156" y="442"/>
                    </a:lnTo>
                    <a:lnTo>
                      <a:pt x="1136" y="464"/>
                    </a:lnTo>
                    <a:lnTo>
                      <a:pt x="1136" y="498"/>
                    </a:lnTo>
                    <a:lnTo>
                      <a:pt x="1121" y="498"/>
                    </a:lnTo>
                    <a:lnTo>
                      <a:pt x="1121" y="573"/>
                    </a:lnTo>
                    <a:lnTo>
                      <a:pt x="1099" y="573"/>
                    </a:lnTo>
                    <a:lnTo>
                      <a:pt x="1099" y="664"/>
                    </a:lnTo>
                    <a:lnTo>
                      <a:pt x="1121" y="682"/>
                    </a:lnTo>
                    <a:lnTo>
                      <a:pt x="1121" y="700"/>
                    </a:lnTo>
                    <a:lnTo>
                      <a:pt x="1136" y="720"/>
                    </a:lnTo>
                    <a:lnTo>
                      <a:pt x="1136" y="814"/>
                    </a:lnTo>
                    <a:lnTo>
                      <a:pt x="1171" y="814"/>
                    </a:lnTo>
                    <a:lnTo>
                      <a:pt x="1171" y="829"/>
                    </a:lnTo>
                    <a:lnTo>
                      <a:pt x="1208" y="829"/>
                    </a:lnTo>
                    <a:lnTo>
                      <a:pt x="1208" y="851"/>
                    </a:lnTo>
                    <a:lnTo>
                      <a:pt x="1279" y="851"/>
                    </a:lnTo>
                    <a:lnTo>
                      <a:pt x="1279" y="888"/>
                    </a:lnTo>
                    <a:lnTo>
                      <a:pt x="1351" y="888"/>
                    </a:lnTo>
                    <a:lnTo>
                      <a:pt x="1351" y="941"/>
                    </a:lnTo>
                    <a:lnTo>
                      <a:pt x="1335" y="979"/>
                    </a:lnTo>
                    <a:lnTo>
                      <a:pt x="1335" y="1016"/>
                    </a:lnTo>
                    <a:lnTo>
                      <a:pt x="1336" y="1016"/>
                    </a:lnTo>
                    <a:lnTo>
                      <a:pt x="1323" y="1032"/>
                    </a:lnTo>
                    <a:lnTo>
                      <a:pt x="1263" y="1032"/>
                    </a:lnTo>
                    <a:lnTo>
                      <a:pt x="1263" y="1072"/>
                    </a:lnTo>
                    <a:lnTo>
                      <a:pt x="1168" y="1072"/>
                    </a:lnTo>
                    <a:lnTo>
                      <a:pt x="1153" y="1052"/>
                    </a:lnTo>
                    <a:lnTo>
                      <a:pt x="1111" y="1052"/>
                    </a:lnTo>
                    <a:lnTo>
                      <a:pt x="1111" y="1032"/>
                    </a:lnTo>
                    <a:lnTo>
                      <a:pt x="1075" y="1032"/>
                    </a:lnTo>
                    <a:lnTo>
                      <a:pt x="1075" y="1052"/>
                    </a:lnTo>
                    <a:lnTo>
                      <a:pt x="1055" y="1052"/>
                    </a:lnTo>
                    <a:lnTo>
                      <a:pt x="1055" y="1072"/>
                    </a:lnTo>
                    <a:lnTo>
                      <a:pt x="959" y="1072"/>
                    </a:lnTo>
                    <a:lnTo>
                      <a:pt x="959" y="1091"/>
                    </a:lnTo>
                    <a:lnTo>
                      <a:pt x="937" y="1091"/>
                    </a:lnTo>
                    <a:lnTo>
                      <a:pt x="918" y="1112"/>
                    </a:lnTo>
                    <a:lnTo>
                      <a:pt x="766" y="1112"/>
                    </a:lnTo>
                    <a:lnTo>
                      <a:pt x="766" y="1125"/>
                    </a:lnTo>
                    <a:lnTo>
                      <a:pt x="789" y="1125"/>
                    </a:lnTo>
                    <a:lnTo>
                      <a:pt x="789" y="1151"/>
                    </a:lnTo>
                    <a:lnTo>
                      <a:pt x="807" y="1151"/>
                    </a:lnTo>
                    <a:lnTo>
                      <a:pt x="807" y="1350"/>
                    </a:lnTo>
                    <a:lnTo>
                      <a:pt x="789" y="1350"/>
                    </a:lnTo>
                    <a:lnTo>
                      <a:pt x="766" y="1326"/>
                    </a:lnTo>
                    <a:lnTo>
                      <a:pt x="728" y="1306"/>
                    </a:lnTo>
                    <a:lnTo>
                      <a:pt x="684" y="1366"/>
                    </a:lnTo>
                    <a:lnTo>
                      <a:pt x="641" y="1366"/>
                    </a:lnTo>
                    <a:lnTo>
                      <a:pt x="653" y="1306"/>
                    </a:lnTo>
                    <a:lnTo>
                      <a:pt x="443" y="1306"/>
                    </a:lnTo>
                    <a:lnTo>
                      <a:pt x="443" y="1290"/>
                    </a:lnTo>
                    <a:lnTo>
                      <a:pt x="420" y="1290"/>
                    </a:lnTo>
                    <a:lnTo>
                      <a:pt x="420" y="1190"/>
                    </a:lnTo>
                    <a:lnTo>
                      <a:pt x="308" y="1190"/>
                    </a:lnTo>
                    <a:lnTo>
                      <a:pt x="308" y="1091"/>
                    </a:lnTo>
                    <a:lnTo>
                      <a:pt x="325" y="1091"/>
                    </a:lnTo>
                    <a:lnTo>
                      <a:pt x="325" y="1072"/>
                    </a:lnTo>
                    <a:lnTo>
                      <a:pt x="342" y="1072"/>
                    </a:lnTo>
                    <a:lnTo>
                      <a:pt x="342" y="1052"/>
                    </a:lnTo>
                    <a:lnTo>
                      <a:pt x="366" y="1052"/>
                    </a:lnTo>
                    <a:lnTo>
                      <a:pt x="380" y="1032"/>
                    </a:lnTo>
                    <a:lnTo>
                      <a:pt x="380" y="1013"/>
                    </a:lnTo>
                    <a:lnTo>
                      <a:pt x="287" y="1013"/>
                    </a:lnTo>
                    <a:lnTo>
                      <a:pt x="287" y="992"/>
                    </a:lnTo>
                    <a:lnTo>
                      <a:pt x="270" y="992"/>
                    </a:lnTo>
                    <a:lnTo>
                      <a:pt x="270" y="977"/>
                    </a:lnTo>
                    <a:lnTo>
                      <a:pt x="245" y="977"/>
                    </a:lnTo>
                    <a:lnTo>
                      <a:pt x="245" y="952"/>
                    </a:lnTo>
                    <a:lnTo>
                      <a:pt x="212" y="952"/>
                    </a:lnTo>
                    <a:lnTo>
                      <a:pt x="212" y="933"/>
                    </a:lnTo>
                    <a:lnTo>
                      <a:pt x="194" y="933"/>
                    </a:lnTo>
                    <a:lnTo>
                      <a:pt x="194" y="898"/>
                    </a:lnTo>
                    <a:lnTo>
                      <a:pt x="212" y="898"/>
                    </a:lnTo>
                    <a:lnTo>
                      <a:pt x="212" y="816"/>
                    </a:lnTo>
                    <a:lnTo>
                      <a:pt x="73" y="816"/>
                    </a:lnTo>
                    <a:lnTo>
                      <a:pt x="73" y="836"/>
                    </a:lnTo>
                    <a:lnTo>
                      <a:pt x="0" y="836"/>
                    </a:lnTo>
                    <a:lnTo>
                      <a:pt x="0" y="714"/>
                    </a:lnTo>
                    <a:lnTo>
                      <a:pt x="22" y="714"/>
                    </a:lnTo>
                    <a:lnTo>
                      <a:pt x="22" y="599"/>
                    </a:lnTo>
                    <a:lnTo>
                      <a:pt x="38" y="599"/>
                    </a:lnTo>
                    <a:lnTo>
                      <a:pt x="56" y="579"/>
                    </a:lnTo>
                    <a:lnTo>
                      <a:pt x="93" y="579"/>
                    </a:lnTo>
                    <a:lnTo>
                      <a:pt x="93" y="560"/>
                    </a:lnTo>
                    <a:lnTo>
                      <a:pt x="116" y="560"/>
                    </a:lnTo>
                    <a:lnTo>
                      <a:pt x="116" y="540"/>
                    </a:lnTo>
                    <a:lnTo>
                      <a:pt x="132" y="540"/>
                    </a:lnTo>
                    <a:lnTo>
                      <a:pt x="132" y="522"/>
                    </a:lnTo>
                    <a:lnTo>
                      <a:pt x="155" y="498"/>
                    </a:lnTo>
                    <a:lnTo>
                      <a:pt x="171" y="498"/>
                    </a:lnTo>
                    <a:lnTo>
                      <a:pt x="171" y="422"/>
                    </a:lnTo>
                    <a:lnTo>
                      <a:pt x="194" y="422"/>
                    </a:lnTo>
                    <a:lnTo>
                      <a:pt x="194" y="402"/>
                    </a:lnTo>
                    <a:lnTo>
                      <a:pt x="212" y="402"/>
                    </a:lnTo>
                    <a:lnTo>
                      <a:pt x="212" y="321"/>
                    </a:lnTo>
                    <a:lnTo>
                      <a:pt x="194" y="321"/>
                    </a:lnTo>
                    <a:lnTo>
                      <a:pt x="194" y="86"/>
                    </a:lnTo>
                    <a:lnTo>
                      <a:pt x="171" y="86"/>
                    </a:lnTo>
                    <a:lnTo>
                      <a:pt x="171" y="64"/>
                    </a:lnTo>
                    <a:lnTo>
                      <a:pt x="171" y="61"/>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3" name="Freeform 84">
                <a:extLst>
                  <a:ext uri="{FF2B5EF4-FFF2-40B4-BE49-F238E27FC236}">
                    <a16:creationId xmlns="" xmlns:a16="http://schemas.microsoft.com/office/drawing/2014/main" id="{6FF876AF-AD53-4300-882A-8AB227BD062B}"/>
                  </a:ext>
                </a:extLst>
              </p:cNvPr>
              <p:cNvSpPr>
                <a:spLocks/>
              </p:cNvSpPr>
              <p:nvPr/>
            </p:nvSpPr>
            <p:spPr bwMode="auto">
              <a:xfrm>
                <a:off x="2805901" y="4038833"/>
                <a:ext cx="1676392" cy="1192621"/>
              </a:xfrm>
              <a:custGeom>
                <a:avLst/>
                <a:gdLst>
                  <a:gd name="T0" fmla="*/ 2094 w 2328"/>
                  <a:gd name="T1" fmla="*/ 438 h 1621"/>
                  <a:gd name="T2" fmla="*/ 1845 w 2328"/>
                  <a:gd name="T3" fmla="*/ 395 h 1621"/>
                  <a:gd name="T4" fmla="*/ 1775 w 2328"/>
                  <a:gd name="T5" fmla="*/ 347 h 1621"/>
                  <a:gd name="T6" fmla="*/ 1684 w 2328"/>
                  <a:gd name="T7" fmla="*/ 285 h 1621"/>
                  <a:gd name="T8" fmla="*/ 1647 w 2328"/>
                  <a:gd name="T9" fmla="*/ 214 h 1621"/>
                  <a:gd name="T10" fmla="*/ 1523 w 2328"/>
                  <a:gd name="T11" fmla="*/ 205 h 1621"/>
                  <a:gd name="T12" fmla="*/ 1576 w 2328"/>
                  <a:gd name="T13" fmla="*/ 260 h 1621"/>
                  <a:gd name="T14" fmla="*/ 1501 w 2328"/>
                  <a:gd name="T15" fmla="*/ 408 h 1621"/>
                  <a:gd name="T16" fmla="*/ 1344 w 2328"/>
                  <a:gd name="T17" fmla="*/ 336 h 1621"/>
                  <a:gd name="T18" fmla="*/ 1271 w 2328"/>
                  <a:gd name="T19" fmla="*/ 280 h 1621"/>
                  <a:gd name="T20" fmla="*/ 1236 w 2328"/>
                  <a:gd name="T21" fmla="*/ 112 h 1621"/>
                  <a:gd name="T22" fmla="*/ 1148 w 2328"/>
                  <a:gd name="T23" fmla="*/ 58 h 1621"/>
                  <a:gd name="T24" fmla="*/ 1020 w 2328"/>
                  <a:gd name="T25" fmla="*/ 19 h 1621"/>
                  <a:gd name="T26" fmla="*/ 972 w 2328"/>
                  <a:gd name="T27" fmla="*/ 76 h 1621"/>
                  <a:gd name="T28" fmla="*/ 861 w 2328"/>
                  <a:gd name="T29" fmla="*/ 221 h 1621"/>
                  <a:gd name="T30" fmla="*/ 678 w 2328"/>
                  <a:gd name="T31" fmla="*/ 336 h 1621"/>
                  <a:gd name="T32" fmla="*/ 622 w 2328"/>
                  <a:gd name="T33" fmla="*/ 369 h 1621"/>
                  <a:gd name="T34" fmla="*/ 482 w 2328"/>
                  <a:gd name="T35" fmla="*/ 293 h 1621"/>
                  <a:gd name="T36" fmla="*/ 445 w 2328"/>
                  <a:gd name="T37" fmla="*/ 245 h 1621"/>
                  <a:gd name="T38" fmla="*/ 393 w 2328"/>
                  <a:gd name="T39" fmla="*/ 184 h 1621"/>
                  <a:gd name="T40" fmla="*/ 304 w 2328"/>
                  <a:gd name="T41" fmla="*/ 130 h 1621"/>
                  <a:gd name="T42" fmla="*/ 199 w 2328"/>
                  <a:gd name="T43" fmla="*/ 91 h 1621"/>
                  <a:gd name="T44" fmla="*/ 72 w 2328"/>
                  <a:gd name="T45" fmla="*/ 260 h 1621"/>
                  <a:gd name="T46" fmla="*/ 113 w 2328"/>
                  <a:gd name="T47" fmla="*/ 390 h 1621"/>
                  <a:gd name="T48" fmla="*/ 208 w 2328"/>
                  <a:gd name="T49" fmla="*/ 426 h 1621"/>
                  <a:gd name="T50" fmla="*/ 242 w 2328"/>
                  <a:gd name="T51" fmla="*/ 556 h 1621"/>
                  <a:gd name="T52" fmla="*/ 313 w 2328"/>
                  <a:gd name="T53" fmla="*/ 773 h 1621"/>
                  <a:gd name="T54" fmla="*/ 350 w 2328"/>
                  <a:gd name="T55" fmla="*/ 960 h 1621"/>
                  <a:gd name="T56" fmla="*/ 313 w 2328"/>
                  <a:gd name="T57" fmla="*/ 1018 h 1621"/>
                  <a:gd name="T58" fmla="*/ 452 w 2328"/>
                  <a:gd name="T59" fmla="*/ 1203 h 1621"/>
                  <a:gd name="T60" fmla="*/ 594 w 2328"/>
                  <a:gd name="T61" fmla="*/ 1310 h 1621"/>
                  <a:gd name="T62" fmla="*/ 666 w 2328"/>
                  <a:gd name="T63" fmla="*/ 1384 h 1621"/>
                  <a:gd name="T64" fmla="*/ 738 w 2328"/>
                  <a:gd name="T65" fmla="*/ 1479 h 1621"/>
                  <a:gd name="T66" fmla="*/ 794 w 2328"/>
                  <a:gd name="T67" fmla="*/ 1570 h 1621"/>
                  <a:gd name="T68" fmla="*/ 896 w 2328"/>
                  <a:gd name="T69" fmla="*/ 1621 h 1621"/>
                  <a:gd name="T70" fmla="*/ 1020 w 2328"/>
                  <a:gd name="T71" fmla="*/ 1479 h 1621"/>
                  <a:gd name="T72" fmla="*/ 1094 w 2328"/>
                  <a:gd name="T73" fmla="*/ 1442 h 1621"/>
                  <a:gd name="T74" fmla="*/ 1183 w 2328"/>
                  <a:gd name="T75" fmla="*/ 1235 h 1621"/>
                  <a:gd name="T76" fmla="*/ 1287 w 2328"/>
                  <a:gd name="T77" fmla="*/ 1145 h 1621"/>
                  <a:gd name="T78" fmla="*/ 1430 w 2328"/>
                  <a:gd name="T79" fmla="*/ 1349 h 1621"/>
                  <a:gd name="T80" fmla="*/ 1467 w 2328"/>
                  <a:gd name="T81" fmla="*/ 1310 h 1621"/>
                  <a:gd name="T82" fmla="*/ 1665 w 2328"/>
                  <a:gd name="T83" fmla="*/ 1235 h 1621"/>
                  <a:gd name="T84" fmla="*/ 1612 w 2328"/>
                  <a:gd name="T85" fmla="*/ 1186 h 1621"/>
                  <a:gd name="T86" fmla="*/ 2019 w 2328"/>
                  <a:gd name="T87" fmla="*/ 944 h 1621"/>
                  <a:gd name="T88" fmla="*/ 2089 w 2328"/>
                  <a:gd name="T89" fmla="*/ 1018 h 1621"/>
                  <a:gd name="T90" fmla="*/ 2127 w 2328"/>
                  <a:gd name="T91" fmla="*/ 1221 h 1621"/>
                  <a:gd name="T92" fmla="*/ 2201 w 2328"/>
                  <a:gd name="T93" fmla="*/ 1034 h 1621"/>
                  <a:gd name="T94" fmla="*/ 2054 w 2328"/>
                  <a:gd name="T95" fmla="*/ 740 h 1621"/>
                  <a:gd name="T96" fmla="*/ 2249 w 2328"/>
                  <a:gd name="T97" fmla="*/ 647 h 1621"/>
                  <a:gd name="T98" fmla="*/ 2304 w 2328"/>
                  <a:gd name="T99" fmla="*/ 572 h 1621"/>
                  <a:gd name="T100" fmla="*/ 2218 w 2328"/>
                  <a:gd name="T101" fmla="*/ 479 h 16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28"/>
                  <a:gd name="T154" fmla="*/ 0 h 1621"/>
                  <a:gd name="T155" fmla="*/ 2328 w 2328"/>
                  <a:gd name="T156" fmla="*/ 1621 h 16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28" h="1621">
                    <a:moveTo>
                      <a:pt x="2186" y="438"/>
                    </a:moveTo>
                    <a:lnTo>
                      <a:pt x="2163" y="438"/>
                    </a:lnTo>
                    <a:lnTo>
                      <a:pt x="2163" y="454"/>
                    </a:lnTo>
                    <a:lnTo>
                      <a:pt x="2094" y="454"/>
                    </a:lnTo>
                    <a:lnTo>
                      <a:pt x="2094" y="438"/>
                    </a:lnTo>
                    <a:lnTo>
                      <a:pt x="1880" y="438"/>
                    </a:lnTo>
                    <a:lnTo>
                      <a:pt x="1880" y="417"/>
                    </a:lnTo>
                    <a:lnTo>
                      <a:pt x="1863" y="417"/>
                    </a:lnTo>
                    <a:lnTo>
                      <a:pt x="1863" y="395"/>
                    </a:lnTo>
                    <a:lnTo>
                      <a:pt x="1845" y="395"/>
                    </a:lnTo>
                    <a:lnTo>
                      <a:pt x="1845" y="379"/>
                    </a:lnTo>
                    <a:lnTo>
                      <a:pt x="1826" y="379"/>
                    </a:lnTo>
                    <a:lnTo>
                      <a:pt x="1826" y="361"/>
                    </a:lnTo>
                    <a:lnTo>
                      <a:pt x="1775" y="361"/>
                    </a:lnTo>
                    <a:lnTo>
                      <a:pt x="1775" y="347"/>
                    </a:lnTo>
                    <a:lnTo>
                      <a:pt x="1739" y="347"/>
                    </a:lnTo>
                    <a:lnTo>
                      <a:pt x="1739" y="326"/>
                    </a:lnTo>
                    <a:lnTo>
                      <a:pt x="1721" y="302"/>
                    </a:lnTo>
                    <a:lnTo>
                      <a:pt x="1721" y="285"/>
                    </a:lnTo>
                    <a:lnTo>
                      <a:pt x="1684" y="285"/>
                    </a:lnTo>
                    <a:lnTo>
                      <a:pt x="1684" y="267"/>
                    </a:lnTo>
                    <a:lnTo>
                      <a:pt x="1668" y="252"/>
                    </a:lnTo>
                    <a:lnTo>
                      <a:pt x="1668" y="233"/>
                    </a:lnTo>
                    <a:lnTo>
                      <a:pt x="1647" y="233"/>
                    </a:lnTo>
                    <a:lnTo>
                      <a:pt x="1647" y="214"/>
                    </a:lnTo>
                    <a:lnTo>
                      <a:pt x="1630" y="195"/>
                    </a:lnTo>
                    <a:lnTo>
                      <a:pt x="1608" y="144"/>
                    </a:lnTo>
                    <a:lnTo>
                      <a:pt x="1612" y="145"/>
                    </a:lnTo>
                    <a:lnTo>
                      <a:pt x="1523" y="145"/>
                    </a:lnTo>
                    <a:lnTo>
                      <a:pt x="1523" y="205"/>
                    </a:lnTo>
                    <a:lnTo>
                      <a:pt x="1539" y="205"/>
                    </a:lnTo>
                    <a:lnTo>
                      <a:pt x="1539" y="221"/>
                    </a:lnTo>
                    <a:lnTo>
                      <a:pt x="1561" y="245"/>
                    </a:lnTo>
                    <a:lnTo>
                      <a:pt x="1576" y="245"/>
                    </a:lnTo>
                    <a:lnTo>
                      <a:pt x="1576" y="260"/>
                    </a:lnTo>
                    <a:lnTo>
                      <a:pt x="1592" y="260"/>
                    </a:lnTo>
                    <a:lnTo>
                      <a:pt x="1592" y="369"/>
                    </a:lnTo>
                    <a:lnTo>
                      <a:pt x="1576" y="390"/>
                    </a:lnTo>
                    <a:lnTo>
                      <a:pt x="1501" y="390"/>
                    </a:lnTo>
                    <a:lnTo>
                      <a:pt x="1501" y="408"/>
                    </a:lnTo>
                    <a:lnTo>
                      <a:pt x="1430" y="408"/>
                    </a:lnTo>
                    <a:lnTo>
                      <a:pt x="1430" y="390"/>
                    </a:lnTo>
                    <a:lnTo>
                      <a:pt x="1419" y="390"/>
                    </a:lnTo>
                    <a:lnTo>
                      <a:pt x="1359" y="336"/>
                    </a:lnTo>
                    <a:lnTo>
                      <a:pt x="1344" y="336"/>
                    </a:lnTo>
                    <a:lnTo>
                      <a:pt x="1344" y="317"/>
                    </a:lnTo>
                    <a:lnTo>
                      <a:pt x="1324" y="293"/>
                    </a:lnTo>
                    <a:lnTo>
                      <a:pt x="1309" y="293"/>
                    </a:lnTo>
                    <a:lnTo>
                      <a:pt x="1287" y="280"/>
                    </a:lnTo>
                    <a:lnTo>
                      <a:pt x="1271" y="280"/>
                    </a:lnTo>
                    <a:lnTo>
                      <a:pt x="1271" y="245"/>
                    </a:lnTo>
                    <a:lnTo>
                      <a:pt x="1252" y="245"/>
                    </a:lnTo>
                    <a:lnTo>
                      <a:pt x="1252" y="184"/>
                    </a:lnTo>
                    <a:lnTo>
                      <a:pt x="1236" y="184"/>
                    </a:lnTo>
                    <a:lnTo>
                      <a:pt x="1236" y="112"/>
                    </a:lnTo>
                    <a:lnTo>
                      <a:pt x="1218" y="91"/>
                    </a:lnTo>
                    <a:lnTo>
                      <a:pt x="1183" y="91"/>
                    </a:lnTo>
                    <a:lnTo>
                      <a:pt x="1183" y="76"/>
                    </a:lnTo>
                    <a:lnTo>
                      <a:pt x="1148" y="76"/>
                    </a:lnTo>
                    <a:lnTo>
                      <a:pt x="1148" y="58"/>
                    </a:lnTo>
                    <a:lnTo>
                      <a:pt x="1057" y="58"/>
                    </a:lnTo>
                    <a:lnTo>
                      <a:pt x="1057" y="0"/>
                    </a:lnTo>
                    <a:lnTo>
                      <a:pt x="1043" y="0"/>
                    </a:lnTo>
                    <a:lnTo>
                      <a:pt x="1043" y="19"/>
                    </a:lnTo>
                    <a:lnTo>
                      <a:pt x="1020" y="19"/>
                    </a:lnTo>
                    <a:lnTo>
                      <a:pt x="1020" y="37"/>
                    </a:lnTo>
                    <a:lnTo>
                      <a:pt x="1004" y="37"/>
                    </a:lnTo>
                    <a:lnTo>
                      <a:pt x="987" y="58"/>
                    </a:lnTo>
                    <a:lnTo>
                      <a:pt x="972" y="58"/>
                    </a:lnTo>
                    <a:lnTo>
                      <a:pt x="972" y="76"/>
                    </a:lnTo>
                    <a:lnTo>
                      <a:pt x="953" y="76"/>
                    </a:lnTo>
                    <a:lnTo>
                      <a:pt x="953" y="260"/>
                    </a:lnTo>
                    <a:lnTo>
                      <a:pt x="880" y="260"/>
                    </a:lnTo>
                    <a:lnTo>
                      <a:pt x="861" y="245"/>
                    </a:lnTo>
                    <a:lnTo>
                      <a:pt x="861" y="221"/>
                    </a:lnTo>
                    <a:lnTo>
                      <a:pt x="810" y="221"/>
                    </a:lnTo>
                    <a:lnTo>
                      <a:pt x="810" y="205"/>
                    </a:lnTo>
                    <a:lnTo>
                      <a:pt x="810" y="202"/>
                    </a:lnTo>
                    <a:lnTo>
                      <a:pt x="678" y="260"/>
                    </a:lnTo>
                    <a:lnTo>
                      <a:pt x="678" y="336"/>
                    </a:lnTo>
                    <a:lnTo>
                      <a:pt x="695" y="336"/>
                    </a:lnTo>
                    <a:lnTo>
                      <a:pt x="695" y="390"/>
                    </a:lnTo>
                    <a:lnTo>
                      <a:pt x="642" y="390"/>
                    </a:lnTo>
                    <a:lnTo>
                      <a:pt x="642" y="369"/>
                    </a:lnTo>
                    <a:lnTo>
                      <a:pt x="622" y="369"/>
                    </a:lnTo>
                    <a:lnTo>
                      <a:pt x="622" y="354"/>
                    </a:lnTo>
                    <a:lnTo>
                      <a:pt x="590" y="336"/>
                    </a:lnTo>
                    <a:lnTo>
                      <a:pt x="500" y="336"/>
                    </a:lnTo>
                    <a:lnTo>
                      <a:pt x="500" y="317"/>
                    </a:lnTo>
                    <a:lnTo>
                      <a:pt x="482" y="293"/>
                    </a:lnTo>
                    <a:lnTo>
                      <a:pt x="482" y="280"/>
                    </a:lnTo>
                    <a:lnTo>
                      <a:pt x="465" y="280"/>
                    </a:lnTo>
                    <a:lnTo>
                      <a:pt x="465" y="260"/>
                    </a:lnTo>
                    <a:lnTo>
                      <a:pt x="445" y="260"/>
                    </a:lnTo>
                    <a:lnTo>
                      <a:pt x="445" y="245"/>
                    </a:lnTo>
                    <a:lnTo>
                      <a:pt x="429" y="245"/>
                    </a:lnTo>
                    <a:lnTo>
                      <a:pt x="429" y="221"/>
                    </a:lnTo>
                    <a:lnTo>
                      <a:pt x="412" y="221"/>
                    </a:lnTo>
                    <a:lnTo>
                      <a:pt x="412" y="205"/>
                    </a:lnTo>
                    <a:lnTo>
                      <a:pt x="393" y="184"/>
                    </a:lnTo>
                    <a:lnTo>
                      <a:pt x="393" y="170"/>
                    </a:lnTo>
                    <a:lnTo>
                      <a:pt x="359" y="170"/>
                    </a:lnTo>
                    <a:lnTo>
                      <a:pt x="359" y="145"/>
                    </a:lnTo>
                    <a:lnTo>
                      <a:pt x="320" y="145"/>
                    </a:lnTo>
                    <a:lnTo>
                      <a:pt x="304" y="130"/>
                    </a:lnTo>
                    <a:lnTo>
                      <a:pt x="270" y="130"/>
                    </a:lnTo>
                    <a:lnTo>
                      <a:pt x="270" y="112"/>
                    </a:lnTo>
                    <a:lnTo>
                      <a:pt x="214" y="112"/>
                    </a:lnTo>
                    <a:lnTo>
                      <a:pt x="214" y="91"/>
                    </a:lnTo>
                    <a:lnTo>
                      <a:pt x="199" y="91"/>
                    </a:lnTo>
                    <a:lnTo>
                      <a:pt x="199" y="58"/>
                    </a:lnTo>
                    <a:lnTo>
                      <a:pt x="0" y="58"/>
                    </a:lnTo>
                    <a:lnTo>
                      <a:pt x="0" y="145"/>
                    </a:lnTo>
                    <a:lnTo>
                      <a:pt x="72" y="145"/>
                    </a:lnTo>
                    <a:lnTo>
                      <a:pt x="72" y="260"/>
                    </a:lnTo>
                    <a:lnTo>
                      <a:pt x="89" y="260"/>
                    </a:lnTo>
                    <a:lnTo>
                      <a:pt x="89" y="317"/>
                    </a:lnTo>
                    <a:lnTo>
                      <a:pt x="97" y="317"/>
                    </a:lnTo>
                    <a:lnTo>
                      <a:pt x="113" y="317"/>
                    </a:lnTo>
                    <a:lnTo>
                      <a:pt x="113" y="390"/>
                    </a:lnTo>
                    <a:lnTo>
                      <a:pt x="152" y="390"/>
                    </a:lnTo>
                    <a:lnTo>
                      <a:pt x="152" y="408"/>
                    </a:lnTo>
                    <a:lnTo>
                      <a:pt x="172" y="408"/>
                    </a:lnTo>
                    <a:lnTo>
                      <a:pt x="190" y="426"/>
                    </a:lnTo>
                    <a:lnTo>
                      <a:pt x="208" y="426"/>
                    </a:lnTo>
                    <a:lnTo>
                      <a:pt x="208" y="461"/>
                    </a:lnTo>
                    <a:lnTo>
                      <a:pt x="224" y="479"/>
                    </a:lnTo>
                    <a:lnTo>
                      <a:pt x="224" y="519"/>
                    </a:lnTo>
                    <a:lnTo>
                      <a:pt x="242" y="539"/>
                    </a:lnTo>
                    <a:lnTo>
                      <a:pt x="242" y="556"/>
                    </a:lnTo>
                    <a:lnTo>
                      <a:pt x="255" y="556"/>
                    </a:lnTo>
                    <a:lnTo>
                      <a:pt x="255" y="572"/>
                    </a:lnTo>
                    <a:lnTo>
                      <a:pt x="274" y="572"/>
                    </a:lnTo>
                    <a:lnTo>
                      <a:pt x="292" y="773"/>
                    </a:lnTo>
                    <a:lnTo>
                      <a:pt x="313" y="773"/>
                    </a:lnTo>
                    <a:lnTo>
                      <a:pt x="313" y="810"/>
                    </a:lnTo>
                    <a:lnTo>
                      <a:pt x="328" y="810"/>
                    </a:lnTo>
                    <a:lnTo>
                      <a:pt x="328" y="832"/>
                    </a:lnTo>
                    <a:lnTo>
                      <a:pt x="350" y="832"/>
                    </a:lnTo>
                    <a:lnTo>
                      <a:pt x="350" y="960"/>
                    </a:lnTo>
                    <a:lnTo>
                      <a:pt x="274" y="960"/>
                    </a:lnTo>
                    <a:lnTo>
                      <a:pt x="274" y="997"/>
                    </a:lnTo>
                    <a:lnTo>
                      <a:pt x="271" y="997"/>
                    </a:lnTo>
                    <a:lnTo>
                      <a:pt x="313" y="997"/>
                    </a:lnTo>
                    <a:lnTo>
                      <a:pt x="313" y="1018"/>
                    </a:lnTo>
                    <a:lnTo>
                      <a:pt x="328" y="1018"/>
                    </a:lnTo>
                    <a:lnTo>
                      <a:pt x="366" y="1051"/>
                    </a:lnTo>
                    <a:lnTo>
                      <a:pt x="359" y="1206"/>
                    </a:lnTo>
                    <a:lnTo>
                      <a:pt x="418" y="1203"/>
                    </a:lnTo>
                    <a:lnTo>
                      <a:pt x="452" y="1203"/>
                    </a:lnTo>
                    <a:lnTo>
                      <a:pt x="469" y="1186"/>
                    </a:lnTo>
                    <a:lnTo>
                      <a:pt x="524" y="1186"/>
                    </a:lnTo>
                    <a:lnTo>
                      <a:pt x="524" y="1296"/>
                    </a:lnTo>
                    <a:lnTo>
                      <a:pt x="594" y="1296"/>
                    </a:lnTo>
                    <a:lnTo>
                      <a:pt x="594" y="1310"/>
                    </a:lnTo>
                    <a:lnTo>
                      <a:pt x="612" y="1310"/>
                    </a:lnTo>
                    <a:lnTo>
                      <a:pt x="612" y="1368"/>
                    </a:lnTo>
                    <a:lnTo>
                      <a:pt x="631" y="1368"/>
                    </a:lnTo>
                    <a:lnTo>
                      <a:pt x="648" y="1384"/>
                    </a:lnTo>
                    <a:lnTo>
                      <a:pt x="666" y="1384"/>
                    </a:lnTo>
                    <a:lnTo>
                      <a:pt x="684" y="1407"/>
                    </a:lnTo>
                    <a:lnTo>
                      <a:pt x="700" y="1407"/>
                    </a:lnTo>
                    <a:lnTo>
                      <a:pt x="700" y="1458"/>
                    </a:lnTo>
                    <a:lnTo>
                      <a:pt x="738" y="1458"/>
                    </a:lnTo>
                    <a:lnTo>
                      <a:pt x="738" y="1479"/>
                    </a:lnTo>
                    <a:lnTo>
                      <a:pt x="760" y="1479"/>
                    </a:lnTo>
                    <a:lnTo>
                      <a:pt x="760" y="1534"/>
                    </a:lnTo>
                    <a:lnTo>
                      <a:pt x="771" y="1534"/>
                    </a:lnTo>
                    <a:lnTo>
                      <a:pt x="771" y="1570"/>
                    </a:lnTo>
                    <a:lnTo>
                      <a:pt x="794" y="1570"/>
                    </a:lnTo>
                    <a:lnTo>
                      <a:pt x="794" y="1587"/>
                    </a:lnTo>
                    <a:lnTo>
                      <a:pt x="810" y="1609"/>
                    </a:lnTo>
                    <a:lnTo>
                      <a:pt x="829" y="1609"/>
                    </a:lnTo>
                    <a:lnTo>
                      <a:pt x="861" y="1621"/>
                    </a:lnTo>
                    <a:lnTo>
                      <a:pt x="896" y="1621"/>
                    </a:lnTo>
                    <a:lnTo>
                      <a:pt x="917" y="1609"/>
                    </a:lnTo>
                    <a:lnTo>
                      <a:pt x="1004" y="1609"/>
                    </a:lnTo>
                    <a:lnTo>
                      <a:pt x="1004" y="1516"/>
                    </a:lnTo>
                    <a:lnTo>
                      <a:pt x="1020" y="1495"/>
                    </a:lnTo>
                    <a:lnTo>
                      <a:pt x="1020" y="1479"/>
                    </a:lnTo>
                    <a:lnTo>
                      <a:pt x="1043" y="1479"/>
                    </a:lnTo>
                    <a:lnTo>
                      <a:pt x="1043" y="1458"/>
                    </a:lnTo>
                    <a:lnTo>
                      <a:pt x="1057" y="1458"/>
                    </a:lnTo>
                    <a:lnTo>
                      <a:pt x="1057" y="1442"/>
                    </a:lnTo>
                    <a:lnTo>
                      <a:pt x="1094" y="1442"/>
                    </a:lnTo>
                    <a:lnTo>
                      <a:pt x="1094" y="1422"/>
                    </a:lnTo>
                    <a:lnTo>
                      <a:pt x="1110" y="1407"/>
                    </a:lnTo>
                    <a:lnTo>
                      <a:pt x="1110" y="1257"/>
                    </a:lnTo>
                    <a:lnTo>
                      <a:pt x="1130" y="1235"/>
                    </a:lnTo>
                    <a:lnTo>
                      <a:pt x="1183" y="1235"/>
                    </a:lnTo>
                    <a:lnTo>
                      <a:pt x="1183" y="1203"/>
                    </a:lnTo>
                    <a:lnTo>
                      <a:pt x="1203" y="1186"/>
                    </a:lnTo>
                    <a:lnTo>
                      <a:pt x="1203" y="1160"/>
                    </a:lnTo>
                    <a:lnTo>
                      <a:pt x="1218" y="1145"/>
                    </a:lnTo>
                    <a:lnTo>
                      <a:pt x="1287" y="1145"/>
                    </a:lnTo>
                    <a:lnTo>
                      <a:pt x="1287" y="1274"/>
                    </a:lnTo>
                    <a:lnTo>
                      <a:pt x="1359" y="1274"/>
                    </a:lnTo>
                    <a:lnTo>
                      <a:pt x="1359" y="1257"/>
                    </a:lnTo>
                    <a:lnTo>
                      <a:pt x="1430" y="1257"/>
                    </a:lnTo>
                    <a:lnTo>
                      <a:pt x="1430" y="1349"/>
                    </a:lnTo>
                    <a:lnTo>
                      <a:pt x="1451" y="1360"/>
                    </a:lnTo>
                    <a:lnTo>
                      <a:pt x="1451" y="1349"/>
                    </a:lnTo>
                    <a:lnTo>
                      <a:pt x="1451" y="1329"/>
                    </a:lnTo>
                    <a:lnTo>
                      <a:pt x="1467" y="1329"/>
                    </a:lnTo>
                    <a:lnTo>
                      <a:pt x="1467" y="1310"/>
                    </a:lnTo>
                    <a:lnTo>
                      <a:pt x="1484" y="1310"/>
                    </a:lnTo>
                    <a:lnTo>
                      <a:pt x="1484" y="1296"/>
                    </a:lnTo>
                    <a:lnTo>
                      <a:pt x="1681" y="1296"/>
                    </a:lnTo>
                    <a:lnTo>
                      <a:pt x="1681" y="1235"/>
                    </a:lnTo>
                    <a:lnTo>
                      <a:pt x="1665" y="1235"/>
                    </a:lnTo>
                    <a:lnTo>
                      <a:pt x="1665" y="1221"/>
                    </a:lnTo>
                    <a:lnTo>
                      <a:pt x="1647" y="1221"/>
                    </a:lnTo>
                    <a:lnTo>
                      <a:pt x="1630" y="1203"/>
                    </a:lnTo>
                    <a:lnTo>
                      <a:pt x="1630" y="1186"/>
                    </a:lnTo>
                    <a:lnTo>
                      <a:pt x="1612" y="1186"/>
                    </a:lnTo>
                    <a:lnTo>
                      <a:pt x="1825" y="1186"/>
                    </a:lnTo>
                    <a:lnTo>
                      <a:pt x="1825" y="1108"/>
                    </a:lnTo>
                    <a:lnTo>
                      <a:pt x="1931" y="1108"/>
                    </a:lnTo>
                    <a:lnTo>
                      <a:pt x="1931" y="944"/>
                    </a:lnTo>
                    <a:lnTo>
                      <a:pt x="2019" y="944"/>
                    </a:lnTo>
                    <a:lnTo>
                      <a:pt x="2054" y="960"/>
                    </a:lnTo>
                    <a:lnTo>
                      <a:pt x="2054" y="977"/>
                    </a:lnTo>
                    <a:lnTo>
                      <a:pt x="2072" y="997"/>
                    </a:lnTo>
                    <a:lnTo>
                      <a:pt x="2072" y="1018"/>
                    </a:lnTo>
                    <a:lnTo>
                      <a:pt x="2089" y="1018"/>
                    </a:lnTo>
                    <a:lnTo>
                      <a:pt x="2089" y="1160"/>
                    </a:lnTo>
                    <a:lnTo>
                      <a:pt x="2107" y="1160"/>
                    </a:lnTo>
                    <a:lnTo>
                      <a:pt x="2107" y="1186"/>
                    </a:lnTo>
                    <a:lnTo>
                      <a:pt x="2127" y="1203"/>
                    </a:lnTo>
                    <a:lnTo>
                      <a:pt x="2127" y="1221"/>
                    </a:lnTo>
                    <a:lnTo>
                      <a:pt x="2233" y="1221"/>
                    </a:lnTo>
                    <a:lnTo>
                      <a:pt x="2233" y="1072"/>
                    </a:lnTo>
                    <a:lnTo>
                      <a:pt x="2218" y="1072"/>
                    </a:lnTo>
                    <a:lnTo>
                      <a:pt x="2218" y="1034"/>
                    </a:lnTo>
                    <a:lnTo>
                      <a:pt x="2201" y="1034"/>
                    </a:lnTo>
                    <a:lnTo>
                      <a:pt x="2201" y="997"/>
                    </a:lnTo>
                    <a:lnTo>
                      <a:pt x="2163" y="960"/>
                    </a:lnTo>
                    <a:lnTo>
                      <a:pt x="2163" y="944"/>
                    </a:lnTo>
                    <a:lnTo>
                      <a:pt x="2078" y="905"/>
                    </a:lnTo>
                    <a:lnTo>
                      <a:pt x="2054" y="740"/>
                    </a:lnTo>
                    <a:lnTo>
                      <a:pt x="2072" y="720"/>
                    </a:lnTo>
                    <a:lnTo>
                      <a:pt x="2233" y="720"/>
                    </a:lnTo>
                    <a:lnTo>
                      <a:pt x="2233" y="702"/>
                    </a:lnTo>
                    <a:lnTo>
                      <a:pt x="2249" y="702"/>
                    </a:lnTo>
                    <a:lnTo>
                      <a:pt x="2249" y="647"/>
                    </a:lnTo>
                    <a:lnTo>
                      <a:pt x="2266" y="631"/>
                    </a:lnTo>
                    <a:lnTo>
                      <a:pt x="2304" y="631"/>
                    </a:lnTo>
                    <a:lnTo>
                      <a:pt x="2328" y="611"/>
                    </a:lnTo>
                    <a:lnTo>
                      <a:pt x="2328" y="572"/>
                    </a:lnTo>
                    <a:lnTo>
                      <a:pt x="2304" y="572"/>
                    </a:lnTo>
                    <a:lnTo>
                      <a:pt x="2304" y="556"/>
                    </a:lnTo>
                    <a:lnTo>
                      <a:pt x="2287" y="556"/>
                    </a:lnTo>
                    <a:lnTo>
                      <a:pt x="2233" y="498"/>
                    </a:lnTo>
                    <a:lnTo>
                      <a:pt x="2218" y="498"/>
                    </a:lnTo>
                    <a:lnTo>
                      <a:pt x="2218" y="479"/>
                    </a:lnTo>
                    <a:lnTo>
                      <a:pt x="2201" y="479"/>
                    </a:lnTo>
                    <a:lnTo>
                      <a:pt x="2201" y="445"/>
                    </a:lnTo>
                    <a:lnTo>
                      <a:pt x="2183" y="445"/>
                    </a:lnTo>
                    <a:lnTo>
                      <a:pt x="2186" y="438"/>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4" name="Freeform 85">
                <a:extLst>
                  <a:ext uri="{FF2B5EF4-FFF2-40B4-BE49-F238E27FC236}">
                    <a16:creationId xmlns="" xmlns:a16="http://schemas.microsoft.com/office/drawing/2014/main" id="{CA0F816D-2C4D-4C05-9C86-6BFBD35787ED}"/>
                  </a:ext>
                </a:extLst>
              </p:cNvPr>
              <p:cNvSpPr>
                <a:spLocks/>
              </p:cNvSpPr>
              <p:nvPr/>
            </p:nvSpPr>
            <p:spPr bwMode="auto">
              <a:xfrm>
                <a:off x="3964907" y="3303676"/>
                <a:ext cx="622618" cy="1068389"/>
              </a:xfrm>
              <a:custGeom>
                <a:avLst/>
                <a:gdLst>
                  <a:gd name="T0" fmla="*/ 201 w 864"/>
                  <a:gd name="T1" fmla="*/ 364 h 1457"/>
                  <a:gd name="T2" fmla="*/ 342 w 864"/>
                  <a:gd name="T3" fmla="*/ 202 h 1457"/>
                  <a:gd name="T4" fmla="*/ 381 w 864"/>
                  <a:gd name="T5" fmla="*/ 180 h 1457"/>
                  <a:gd name="T6" fmla="*/ 417 w 864"/>
                  <a:gd name="T7" fmla="*/ 164 h 1457"/>
                  <a:gd name="T8" fmla="*/ 469 w 864"/>
                  <a:gd name="T9" fmla="*/ 150 h 1457"/>
                  <a:gd name="T10" fmla="*/ 486 w 864"/>
                  <a:gd name="T11" fmla="*/ 109 h 1457"/>
                  <a:gd name="T12" fmla="*/ 505 w 864"/>
                  <a:gd name="T13" fmla="*/ 91 h 1457"/>
                  <a:gd name="T14" fmla="*/ 519 w 864"/>
                  <a:gd name="T15" fmla="*/ 71 h 1457"/>
                  <a:gd name="T16" fmla="*/ 539 w 864"/>
                  <a:gd name="T17" fmla="*/ 53 h 1457"/>
                  <a:gd name="T18" fmla="*/ 578 w 864"/>
                  <a:gd name="T19" fmla="*/ 0 h 1457"/>
                  <a:gd name="T20" fmla="*/ 720 w 864"/>
                  <a:gd name="T21" fmla="*/ 180 h 1457"/>
                  <a:gd name="T22" fmla="*/ 703 w 864"/>
                  <a:gd name="T23" fmla="*/ 218 h 1457"/>
                  <a:gd name="T24" fmla="*/ 682 w 864"/>
                  <a:gd name="T25" fmla="*/ 292 h 1457"/>
                  <a:gd name="T26" fmla="*/ 703 w 864"/>
                  <a:gd name="T27" fmla="*/ 389 h 1457"/>
                  <a:gd name="T28" fmla="*/ 682 w 864"/>
                  <a:gd name="T29" fmla="*/ 403 h 1457"/>
                  <a:gd name="T30" fmla="*/ 659 w 864"/>
                  <a:gd name="T31" fmla="*/ 645 h 1457"/>
                  <a:gd name="T32" fmla="*/ 682 w 864"/>
                  <a:gd name="T33" fmla="*/ 956 h 1457"/>
                  <a:gd name="T34" fmla="*/ 703 w 864"/>
                  <a:gd name="T35" fmla="*/ 992 h 1457"/>
                  <a:gd name="T36" fmla="*/ 720 w 864"/>
                  <a:gd name="T37" fmla="*/ 1050 h 1457"/>
                  <a:gd name="T38" fmla="*/ 738 w 864"/>
                  <a:gd name="T39" fmla="*/ 1087 h 1457"/>
                  <a:gd name="T40" fmla="*/ 755 w 864"/>
                  <a:gd name="T41" fmla="*/ 1143 h 1457"/>
                  <a:gd name="T42" fmla="*/ 771 w 864"/>
                  <a:gd name="T43" fmla="*/ 1181 h 1457"/>
                  <a:gd name="T44" fmla="*/ 788 w 864"/>
                  <a:gd name="T45" fmla="*/ 1217 h 1457"/>
                  <a:gd name="T46" fmla="*/ 805 w 864"/>
                  <a:gd name="T47" fmla="*/ 1236 h 1457"/>
                  <a:gd name="T48" fmla="*/ 864 w 864"/>
                  <a:gd name="T49" fmla="*/ 1364 h 1457"/>
                  <a:gd name="T50" fmla="*/ 805 w 864"/>
                  <a:gd name="T51" fmla="*/ 1350 h 1457"/>
                  <a:gd name="T52" fmla="*/ 755 w 864"/>
                  <a:gd name="T53" fmla="*/ 1364 h 1457"/>
                  <a:gd name="T54" fmla="*/ 593 w 864"/>
                  <a:gd name="T55" fmla="*/ 1398 h 1457"/>
                  <a:gd name="T56" fmla="*/ 578 w 864"/>
                  <a:gd name="T57" fmla="*/ 1441 h 1457"/>
                  <a:gd name="T58" fmla="*/ 555 w 864"/>
                  <a:gd name="T59" fmla="*/ 1457 h 1457"/>
                  <a:gd name="T60" fmla="*/ 486 w 864"/>
                  <a:gd name="T61" fmla="*/ 1441 h 1457"/>
                  <a:gd name="T62" fmla="*/ 272 w 864"/>
                  <a:gd name="T63" fmla="*/ 1420 h 1457"/>
                  <a:gd name="T64" fmla="*/ 255 w 864"/>
                  <a:gd name="T65" fmla="*/ 1398 h 1457"/>
                  <a:gd name="T66" fmla="*/ 237 w 864"/>
                  <a:gd name="T67" fmla="*/ 1382 h 1457"/>
                  <a:gd name="T68" fmla="*/ 218 w 864"/>
                  <a:gd name="T69" fmla="*/ 1364 h 1457"/>
                  <a:gd name="T70" fmla="*/ 167 w 864"/>
                  <a:gd name="T71" fmla="*/ 1350 h 1457"/>
                  <a:gd name="T72" fmla="*/ 131 w 864"/>
                  <a:gd name="T73" fmla="*/ 1329 h 1457"/>
                  <a:gd name="T74" fmla="*/ 113 w 864"/>
                  <a:gd name="T75" fmla="*/ 1288 h 1457"/>
                  <a:gd name="T76" fmla="*/ 76 w 864"/>
                  <a:gd name="T77" fmla="*/ 1270 h 1457"/>
                  <a:gd name="T78" fmla="*/ 60 w 864"/>
                  <a:gd name="T79" fmla="*/ 1236 h 1457"/>
                  <a:gd name="T80" fmla="*/ 39 w 864"/>
                  <a:gd name="T81" fmla="*/ 1217 h 1457"/>
                  <a:gd name="T82" fmla="*/ 0 w 864"/>
                  <a:gd name="T83" fmla="*/ 1147 h 1457"/>
                  <a:gd name="T84" fmla="*/ 4 w 864"/>
                  <a:gd name="T85" fmla="*/ 1133 h 1457"/>
                  <a:gd name="T86" fmla="*/ 22 w 864"/>
                  <a:gd name="T87" fmla="*/ 1094 h 1457"/>
                  <a:gd name="T88" fmla="*/ 39 w 864"/>
                  <a:gd name="T89" fmla="*/ 933 h 1457"/>
                  <a:gd name="T90" fmla="*/ 57 w 864"/>
                  <a:gd name="T91" fmla="*/ 910 h 1457"/>
                  <a:gd name="T92" fmla="*/ 73 w 864"/>
                  <a:gd name="T93" fmla="*/ 895 h 1457"/>
                  <a:gd name="T94" fmla="*/ 89 w 864"/>
                  <a:gd name="T95" fmla="*/ 839 h 1457"/>
                  <a:gd name="T96" fmla="*/ 339 w 864"/>
                  <a:gd name="T97" fmla="*/ 877 h 1457"/>
                  <a:gd name="T98" fmla="*/ 358 w 864"/>
                  <a:gd name="T99" fmla="*/ 895 h 1457"/>
                  <a:gd name="T100" fmla="*/ 395 w 864"/>
                  <a:gd name="T101" fmla="*/ 670 h 1457"/>
                  <a:gd name="T102" fmla="*/ 432 w 864"/>
                  <a:gd name="T103" fmla="*/ 654 h 1457"/>
                  <a:gd name="T104" fmla="*/ 446 w 864"/>
                  <a:gd name="T105" fmla="*/ 632 h 1457"/>
                  <a:gd name="T106" fmla="*/ 395 w 864"/>
                  <a:gd name="T107" fmla="*/ 580 h 1457"/>
                  <a:gd name="T108" fmla="*/ 254 w 864"/>
                  <a:gd name="T109" fmla="*/ 507 h 1457"/>
                  <a:gd name="T110" fmla="*/ 184 w 864"/>
                  <a:gd name="T111" fmla="*/ 489 h 1457"/>
                  <a:gd name="T112" fmla="*/ 162 w 864"/>
                  <a:gd name="T113" fmla="*/ 451 h 1457"/>
                  <a:gd name="T114" fmla="*/ 144 w 864"/>
                  <a:gd name="T115" fmla="*/ 290 h 14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4"/>
                  <a:gd name="T175" fmla="*/ 0 h 1457"/>
                  <a:gd name="T176" fmla="*/ 864 w 864"/>
                  <a:gd name="T177" fmla="*/ 1457 h 14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4" h="1457">
                    <a:moveTo>
                      <a:pt x="148" y="264"/>
                    </a:moveTo>
                    <a:lnTo>
                      <a:pt x="201" y="364"/>
                    </a:lnTo>
                    <a:lnTo>
                      <a:pt x="342" y="364"/>
                    </a:lnTo>
                    <a:lnTo>
                      <a:pt x="342" y="202"/>
                    </a:lnTo>
                    <a:lnTo>
                      <a:pt x="358" y="180"/>
                    </a:lnTo>
                    <a:lnTo>
                      <a:pt x="381" y="180"/>
                    </a:lnTo>
                    <a:lnTo>
                      <a:pt x="399" y="164"/>
                    </a:lnTo>
                    <a:lnTo>
                      <a:pt x="417" y="164"/>
                    </a:lnTo>
                    <a:lnTo>
                      <a:pt x="449" y="150"/>
                    </a:lnTo>
                    <a:lnTo>
                      <a:pt x="469" y="150"/>
                    </a:lnTo>
                    <a:lnTo>
                      <a:pt x="469" y="109"/>
                    </a:lnTo>
                    <a:lnTo>
                      <a:pt x="486" y="109"/>
                    </a:lnTo>
                    <a:lnTo>
                      <a:pt x="486" y="91"/>
                    </a:lnTo>
                    <a:lnTo>
                      <a:pt x="505" y="91"/>
                    </a:lnTo>
                    <a:lnTo>
                      <a:pt x="505" y="71"/>
                    </a:lnTo>
                    <a:lnTo>
                      <a:pt x="519" y="71"/>
                    </a:lnTo>
                    <a:lnTo>
                      <a:pt x="519" y="53"/>
                    </a:lnTo>
                    <a:lnTo>
                      <a:pt x="539" y="53"/>
                    </a:lnTo>
                    <a:lnTo>
                      <a:pt x="539" y="33"/>
                    </a:lnTo>
                    <a:lnTo>
                      <a:pt x="578" y="0"/>
                    </a:lnTo>
                    <a:lnTo>
                      <a:pt x="720" y="0"/>
                    </a:lnTo>
                    <a:lnTo>
                      <a:pt x="720" y="180"/>
                    </a:lnTo>
                    <a:lnTo>
                      <a:pt x="703" y="202"/>
                    </a:lnTo>
                    <a:lnTo>
                      <a:pt x="703" y="218"/>
                    </a:lnTo>
                    <a:lnTo>
                      <a:pt x="682" y="218"/>
                    </a:lnTo>
                    <a:lnTo>
                      <a:pt x="682" y="292"/>
                    </a:lnTo>
                    <a:lnTo>
                      <a:pt x="703" y="292"/>
                    </a:lnTo>
                    <a:lnTo>
                      <a:pt x="703" y="389"/>
                    </a:lnTo>
                    <a:lnTo>
                      <a:pt x="682" y="389"/>
                    </a:lnTo>
                    <a:lnTo>
                      <a:pt x="682" y="403"/>
                    </a:lnTo>
                    <a:lnTo>
                      <a:pt x="659" y="426"/>
                    </a:lnTo>
                    <a:lnTo>
                      <a:pt x="659" y="645"/>
                    </a:lnTo>
                    <a:lnTo>
                      <a:pt x="682" y="645"/>
                    </a:lnTo>
                    <a:lnTo>
                      <a:pt x="682" y="956"/>
                    </a:lnTo>
                    <a:lnTo>
                      <a:pt x="703" y="956"/>
                    </a:lnTo>
                    <a:lnTo>
                      <a:pt x="703" y="992"/>
                    </a:lnTo>
                    <a:lnTo>
                      <a:pt x="720" y="992"/>
                    </a:lnTo>
                    <a:lnTo>
                      <a:pt x="720" y="1050"/>
                    </a:lnTo>
                    <a:lnTo>
                      <a:pt x="738" y="1050"/>
                    </a:lnTo>
                    <a:lnTo>
                      <a:pt x="738" y="1087"/>
                    </a:lnTo>
                    <a:lnTo>
                      <a:pt x="755" y="1087"/>
                    </a:lnTo>
                    <a:lnTo>
                      <a:pt x="755" y="1143"/>
                    </a:lnTo>
                    <a:lnTo>
                      <a:pt x="771" y="1161"/>
                    </a:lnTo>
                    <a:lnTo>
                      <a:pt x="771" y="1181"/>
                    </a:lnTo>
                    <a:lnTo>
                      <a:pt x="788" y="1181"/>
                    </a:lnTo>
                    <a:lnTo>
                      <a:pt x="788" y="1217"/>
                    </a:lnTo>
                    <a:lnTo>
                      <a:pt x="805" y="1217"/>
                    </a:lnTo>
                    <a:lnTo>
                      <a:pt x="805" y="1236"/>
                    </a:lnTo>
                    <a:lnTo>
                      <a:pt x="864" y="1288"/>
                    </a:lnTo>
                    <a:lnTo>
                      <a:pt x="864" y="1364"/>
                    </a:lnTo>
                    <a:lnTo>
                      <a:pt x="805" y="1364"/>
                    </a:lnTo>
                    <a:lnTo>
                      <a:pt x="805" y="1350"/>
                    </a:lnTo>
                    <a:lnTo>
                      <a:pt x="755" y="1350"/>
                    </a:lnTo>
                    <a:lnTo>
                      <a:pt x="755" y="1364"/>
                    </a:lnTo>
                    <a:lnTo>
                      <a:pt x="593" y="1364"/>
                    </a:lnTo>
                    <a:lnTo>
                      <a:pt x="593" y="1398"/>
                    </a:lnTo>
                    <a:lnTo>
                      <a:pt x="578" y="1398"/>
                    </a:lnTo>
                    <a:lnTo>
                      <a:pt x="578" y="1441"/>
                    </a:lnTo>
                    <a:lnTo>
                      <a:pt x="555" y="1441"/>
                    </a:lnTo>
                    <a:lnTo>
                      <a:pt x="555" y="1457"/>
                    </a:lnTo>
                    <a:lnTo>
                      <a:pt x="486" y="1457"/>
                    </a:lnTo>
                    <a:lnTo>
                      <a:pt x="486" y="1441"/>
                    </a:lnTo>
                    <a:lnTo>
                      <a:pt x="272" y="1441"/>
                    </a:lnTo>
                    <a:lnTo>
                      <a:pt x="272" y="1420"/>
                    </a:lnTo>
                    <a:lnTo>
                      <a:pt x="255" y="1420"/>
                    </a:lnTo>
                    <a:lnTo>
                      <a:pt x="255" y="1398"/>
                    </a:lnTo>
                    <a:lnTo>
                      <a:pt x="237" y="1398"/>
                    </a:lnTo>
                    <a:lnTo>
                      <a:pt x="237" y="1382"/>
                    </a:lnTo>
                    <a:lnTo>
                      <a:pt x="218" y="1382"/>
                    </a:lnTo>
                    <a:lnTo>
                      <a:pt x="218" y="1364"/>
                    </a:lnTo>
                    <a:lnTo>
                      <a:pt x="167" y="1364"/>
                    </a:lnTo>
                    <a:lnTo>
                      <a:pt x="167" y="1350"/>
                    </a:lnTo>
                    <a:lnTo>
                      <a:pt x="131" y="1350"/>
                    </a:lnTo>
                    <a:lnTo>
                      <a:pt x="131" y="1329"/>
                    </a:lnTo>
                    <a:lnTo>
                      <a:pt x="113" y="1305"/>
                    </a:lnTo>
                    <a:lnTo>
                      <a:pt x="113" y="1288"/>
                    </a:lnTo>
                    <a:lnTo>
                      <a:pt x="76" y="1288"/>
                    </a:lnTo>
                    <a:lnTo>
                      <a:pt x="76" y="1270"/>
                    </a:lnTo>
                    <a:lnTo>
                      <a:pt x="60" y="1255"/>
                    </a:lnTo>
                    <a:lnTo>
                      <a:pt x="60" y="1236"/>
                    </a:lnTo>
                    <a:lnTo>
                      <a:pt x="39" y="1236"/>
                    </a:lnTo>
                    <a:lnTo>
                      <a:pt x="39" y="1217"/>
                    </a:lnTo>
                    <a:lnTo>
                      <a:pt x="22" y="1198"/>
                    </a:lnTo>
                    <a:lnTo>
                      <a:pt x="0" y="1147"/>
                    </a:lnTo>
                    <a:lnTo>
                      <a:pt x="4" y="1148"/>
                    </a:lnTo>
                    <a:lnTo>
                      <a:pt x="4" y="1133"/>
                    </a:lnTo>
                    <a:lnTo>
                      <a:pt x="22" y="1133"/>
                    </a:lnTo>
                    <a:lnTo>
                      <a:pt x="22" y="1094"/>
                    </a:lnTo>
                    <a:lnTo>
                      <a:pt x="39" y="1094"/>
                    </a:lnTo>
                    <a:lnTo>
                      <a:pt x="39" y="933"/>
                    </a:lnTo>
                    <a:lnTo>
                      <a:pt x="57" y="933"/>
                    </a:lnTo>
                    <a:lnTo>
                      <a:pt x="57" y="910"/>
                    </a:lnTo>
                    <a:lnTo>
                      <a:pt x="73" y="910"/>
                    </a:lnTo>
                    <a:lnTo>
                      <a:pt x="73" y="895"/>
                    </a:lnTo>
                    <a:lnTo>
                      <a:pt x="89" y="895"/>
                    </a:lnTo>
                    <a:lnTo>
                      <a:pt x="89" y="839"/>
                    </a:lnTo>
                    <a:lnTo>
                      <a:pt x="339" y="839"/>
                    </a:lnTo>
                    <a:lnTo>
                      <a:pt x="339" y="877"/>
                    </a:lnTo>
                    <a:lnTo>
                      <a:pt x="358" y="877"/>
                    </a:lnTo>
                    <a:lnTo>
                      <a:pt x="358" y="895"/>
                    </a:lnTo>
                    <a:lnTo>
                      <a:pt x="395" y="895"/>
                    </a:lnTo>
                    <a:lnTo>
                      <a:pt x="395" y="670"/>
                    </a:lnTo>
                    <a:lnTo>
                      <a:pt x="411" y="654"/>
                    </a:lnTo>
                    <a:lnTo>
                      <a:pt x="432" y="654"/>
                    </a:lnTo>
                    <a:lnTo>
                      <a:pt x="432" y="632"/>
                    </a:lnTo>
                    <a:lnTo>
                      <a:pt x="446" y="632"/>
                    </a:lnTo>
                    <a:lnTo>
                      <a:pt x="446" y="580"/>
                    </a:lnTo>
                    <a:lnTo>
                      <a:pt x="395" y="580"/>
                    </a:lnTo>
                    <a:lnTo>
                      <a:pt x="288" y="544"/>
                    </a:lnTo>
                    <a:lnTo>
                      <a:pt x="254" y="507"/>
                    </a:lnTo>
                    <a:lnTo>
                      <a:pt x="217" y="489"/>
                    </a:lnTo>
                    <a:lnTo>
                      <a:pt x="184" y="489"/>
                    </a:lnTo>
                    <a:lnTo>
                      <a:pt x="162" y="469"/>
                    </a:lnTo>
                    <a:lnTo>
                      <a:pt x="162" y="451"/>
                    </a:lnTo>
                    <a:lnTo>
                      <a:pt x="144" y="451"/>
                    </a:lnTo>
                    <a:lnTo>
                      <a:pt x="144" y="290"/>
                    </a:lnTo>
                    <a:lnTo>
                      <a:pt x="148" y="264"/>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5" name="Freeform 86">
                <a:extLst>
                  <a:ext uri="{FF2B5EF4-FFF2-40B4-BE49-F238E27FC236}">
                    <a16:creationId xmlns="" xmlns:a16="http://schemas.microsoft.com/office/drawing/2014/main" id="{283F5782-34D1-4DD9-911D-B0CAE0968F45}"/>
                  </a:ext>
                </a:extLst>
              </p:cNvPr>
              <p:cNvSpPr>
                <a:spLocks/>
              </p:cNvSpPr>
              <p:nvPr/>
            </p:nvSpPr>
            <p:spPr bwMode="auto">
              <a:xfrm>
                <a:off x="3644828" y="4731606"/>
                <a:ext cx="821388" cy="745388"/>
              </a:xfrm>
              <a:custGeom>
                <a:avLst/>
                <a:gdLst>
                  <a:gd name="T0" fmla="*/ 286 w 1139"/>
                  <a:gd name="T1" fmla="*/ 424 h 1015"/>
                  <a:gd name="T2" fmla="*/ 231 w 1139"/>
                  <a:gd name="T3" fmla="*/ 440 h 1015"/>
                  <a:gd name="T4" fmla="*/ 18 w 1139"/>
                  <a:gd name="T5" fmla="*/ 463 h 1015"/>
                  <a:gd name="T6" fmla="*/ 0 w 1139"/>
                  <a:gd name="T7" fmla="*/ 478 h 1015"/>
                  <a:gd name="T8" fmla="*/ 18 w 1139"/>
                  <a:gd name="T9" fmla="*/ 590 h 1015"/>
                  <a:gd name="T10" fmla="*/ 38 w 1139"/>
                  <a:gd name="T11" fmla="*/ 626 h 1015"/>
                  <a:gd name="T12" fmla="*/ 53 w 1139"/>
                  <a:gd name="T13" fmla="*/ 665 h 1015"/>
                  <a:gd name="T14" fmla="*/ 71 w 1139"/>
                  <a:gd name="T15" fmla="*/ 608 h 1015"/>
                  <a:gd name="T16" fmla="*/ 87 w 1139"/>
                  <a:gd name="T17" fmla="*/ 590 h 1015"/>
                  <a:gd name="T18" fmla="*/ 144 w 1139"/>
                  <a:gd name="T19" fmla="*/ 572 h 1015"/>
                  <a:gd name="T20" fmla="*/ 179 w 1139"/>
                  <a:gd name="T21" fmla="*/ 551 h 1015"/>
                  <a:gd name="T22" fmla="*/ 159 w 1139"/>
                  <a:gd name="T23" fmla="*/ 665 h 1015"/>
                  <a:gd name="T24" fmla="*/ 144 w 1139"/>
                  <a:gd name="T25" fmla="*/ 699 h 1015"/>
                  <a:gd name="T26" fmla="*/ 122 w 1139"/>
                  <a:gd name="T27" fmla="*/ 774 h 1015"/>
                  <a:gd name="T28" fmla="*/ 144 w 1139"/>
                  <a:gd name="T29" fmla="*/ 883 h 1015"/>
                  <a:gd name="T30" fmla="*/ 159 w 1139"/>
                  <a:gd name="T31" fmla="*/ 921 h 1015"/>
                  <a:gd name="T32" fmla="*/ 194 w 1139"/>
                  <a:gd name="T33" fmla="*/ 1015 h 1015"/>
                  <a:gd name="T34" fmla="*/ 231 w 1139"/>
                  <a:gd name="T35" fmla="*/ 995 h 1015"/>
                  <a:gd name="T36" fmla="*/ 254 w 1139"/>
                  <a:gd name="T37" fmla="*/ 883 h 1015"/>
                  <a:gd name="T38" fmla="*/ 516 w 1139"/>
                  <a:gd name="T39" fmla="*/ 865 h 1015"/>
                  <a:gd name="T40" fmla="*/ 532 w 1139"/>
                  <a:gd name="T41" fmla="*/ 811 h 1015"/>
                  <a:gd name="T42" fmla="*/ 572 w 1139"/>
                  <a:gd name="T43" fmla="*/ 831 h 1015"/>
                  <a:gd name="T44" fmla="*/ 697 w 1139"/>
                  <a:gd name="T45" fmla="*/ 865 h 1015"/>
                  <a:gd name="T46" fmla="*/ 715 w 1139"/>
                  <a:gd name="T47" fmla="*/ 883 h 1015"/>
                  <a:gd name="T48" fmla="*/ 731 w 1139"/>
                  <a:gd name="T49" fmla="*/ 901 h 1015"/>
                  <a:gd name="T50" fmla="*/ 817 w 1139"/>
                  <a:gd name="T51" fmla="*/ 845 h 1015"/>
                  <a:gd name="T52" fmla="*/ 875 w 1139"/>
                  <a:gd name="T53" fmla="*/ 774 h 1015"/>
                  <a:gd name="T54" fmla="*/ 889 w 1139"/>
                  <a:gd name="T55" fmla="*/ 754 h 1015"/>
                  <a:gd name="T56" fmla="*/ 907 w 1139"/>
                  <a:gd name="T57" fmla="*/ 739 h 1015"/>
                  <a:gd name="T58" fmla="*/ 942 w 1139"/>
                  <a:gd name="T59" fmla="*/ 720 h 1015"/>
                  <a:gd name="T60" fmla="*/ 1036 w 1139"/>
                  <a:gd name="T61" fmla="*/ 699 h 1015"/>
                  <a:gd name="T62" fmla="*/ 1084 w 1139"/>
                  <a:gd name="T63" fmla="*/ 677 h 1015"/>
                  <a:gd name="T64" fmla="*/ 1139 w 1139"/>
                  <a:gd name="T65" fmla="*/ 665 h 1015"/>
                  <a:gd name="T66" fmla="*/ 1122 w 1139"/>
                  <a:gd name="T67" fmla="*/ 608 h 1015"/>
                  <a:gd name="T68" fmla="*/ 1084 w 1139"/>
                  <a:gd name="T69" fmla="*/ 590 h 1015"/>
                  <a:gd name="T70" fmla="*/ 1101 w 1139"/>
                  <a:gd name="T71" fmla="*/ 535 h 1015"/>
                  <a:gd name="T72" fmla="*/ 1122 w 1139"/>
                  <a:gd name="T73" fmla="*/ 514 h 1015"/>
                  <a:gd name="T74" fmla="*/ 1139 w 1139"/>
                  <a:gd name="T75" fmla="*/ 498 h 1015"/>
                  <a:gd name="T76" fmla="*/ 1122 w 1139"/>
                  <a:gd name="T77" fmla="*/ 405 h 1015"/>
                  <a:gd name="T78" fmla="*/ 962 w 1139"/>
                  <a:gd name="T79" fmla="*/ 277 h 1015"/>
                  <a:gd name="T80" fmla="*/ 942 w 1139"/>
                  <a:gd name="T81" fmla="*/ 242 h 1015"/>
                  <a:gd name="T82" fmla="*/ 924 w 1139"/>
                  <a:gd name="T83" fmla="*/ 216 h 1015"/>
                  <a:gd name="T84" fmla="*/ 907 w 1139"/>
                  <a:gd name="T85" fmla="*/ 74 h 1015"/>
                  <a:gd name="T86" fmla="*/ 889 w 1139"/>
                  <a:gd name="T87" fmla="*/ 33 h 1015"/>
                  <a:gd name="T88" fmla="*/ 854 w 1139"/>
                  <a:gd name="T89" fmla="*/ 0 h 1015"/>
                  <a:gd name="T90" fmla="*/ 766 w 1139"/>
                  <a:gd name="T91" fmla="*/ 164 h 1015"/>
                  <a:gd name="T92" fmla="*/ 660 w 1139"/>
                  <a:gd name="T93" fmla="*/ 242 h 1015"/>
                  <a:gd name="T94" fmla="*/ 465 w 1139"/>
                  <a:gd name="T95" fmla="*/ 242 h 1015"/>
                  <a:gd name="T96" fmla="*/ 482 w 1139"/>
                  <a:gd name="T97" fmla="*/ 277 h 1015"/>
                  <a:gd name="T98" fmla="*/ 500 w 1139"/>
                  <a:gd name="T99" fmla="*/ 291 h 1015"/>
                  <a:gd name="T100" fmla="*/ 516 w 1139"/>
                  <a:gd name="T101" fmla="*/ 352 h 1015"/>
                  <a:gd name="T102" fmla="*/ 319 w 1139"/>
                  <a:gd name="T103" fmla="*/ 366 h 1015"/>
                  <a:gd name="T104" fmla="*/ 302 w 1139"/>
                  <a:gd name="T105" fmla="*/ 385 h 1015"/>
                  <a:gd name="T106" fmla="*/ 286 w 1139"/>
                  <a:gd name="T107" fmla="*/ 405 h 10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39"/>
                  <a:gd name="T163" fmla="*/ 0 h 1015"/>
                  <a:gd name="T164" fmla="*/ 1139 w 1139"/>
                  <a:gd name="T165" fmla="*/ 1015 h 10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39" h="1015">
                    <a:moveTo>
                      <a:pt x="281" y="409"/>
                    </a:moveTo>
                    <a:lnTo>
                      <a:pt x="286" y="424"/>
                    </a:lnTo>
                    <a:lnTo>
                      <a:pt x="254" y="424"/>
                    </a:lnTo>
                    <a:lnTo>
                      <a:pt x="231" y="440"/>
                    </a:lnTo>
                    <a:lnTo>
                      <a:pt x="231" y="463"/>
                    </a:lnTo>
                    <a:lnTo>
                      <a:pt x="18" y="463"/>
                    </a:lnTo>
                    <a:lnTo>
                      <a:pt x="18" y="478"/>
                    </a:lnTo>
                    <a:lnTo>
                      <a:pt x="0" y="478"/>
                    </a:lnTo>
                    <a:lnTo>
                      <a:pt x="0" y="572"/>
                    </a:lnTo>
                    <a:lnTo>
                      <a:pt x="18" y="590"/>
                    </a:lnTo>
                    <a:lnTo>
                      <a:pt x="18" y="626"/>
                    </a:lnTo>
                    <a:lnTo>
                      <a:pt x="38" y="626"/>
                    </a:lnTo>
                    <a:lnTo>
                      <a:pt x="38" y="665"/>
                    </a:lnTo>
                    <a:lnTo>
                      <a:pt x="53" y="665"/>
                    </a:lnTo>
                    <a:lnTo>
                      <a:pt x="53" y="626"/>
                    </a:lnTo>
                    <a:lnTo>
                      <a:pt x="71" y="608"/>
                    </a:lnTo>
                    <a:lnTo>
                      <a:pt x="71" y="590"/>
                    </a:lnTo>
                    <a:lnTo>
                      <a:pt x="87" y="590"/>
                    </a:lnTo>
                    <a:lnTo>
                      <a:pt x="87" y="572"/>
                    </a:lnTo>
                    <a:lnTo>
                      <a:pt x="144" y="572"/>
                    </a:lnTo>
                    <a:lnTo>
                      <a:pt x="144" y="551"/>
                    </a:lnTo>
                    <a:lnTo>
                      <a:pt x="179" y="551"/>
                    </a:lnTo>
                    <a:lnTo>
                      <a:pt x="179" y="643"/>
                    </a:lnTo>
                    <a:lnTo>
                      <a:pt x="159" y="665"/>
                    </a:lnTo>
                    <a:lnTo>
                      <a:pt x="159" y="699"/>
                    </a:lnTo>
                    <a:lnTo>
                      <a:pt x="144" y="699"/>
                    </a:lnTo>
                    <a:lnTo>
                      <a:pt x="144" y="774"/>
                    </a:lnTo>
                    <a:lnTo>
                      <a:pt x="122" y="774"/>
                    </a:lnTo>
                    <a:lnTo>
                      <a:pt x="122" y="865"/>
                    </a:lnTo>
                    <a:lnTo>
                      <a:pt x="144" y="883"/>
                    </a:lnTo>
                    <a:lnTo>
                      <a:pt x="144" y="901"/>
                    </a:lnTo>
                    <a:lnTo>
                      <a:pt x="159" y="921"/>
                    </a:lnTo>
                    <a:lnTo>
                      <a:pt x="159" y="1015"/>
                    </a:lnTo>
                    <a:lnTo>
                      <a:pt x="194" y="1015"/>
                    </a:lnTo>
                    <a:lnTo>
                      <a:pt x="231" y="1015"/>
                    </a:lnTo>
                    <a:lnTo>
                      <a:pt x="231" y="995"/>
                    </a:lnTo>
                    <a:lnTo>
                      <a:pt x="254" y="995"/>
                    </a:lnTo>
                    <a:lnTo>
                      <a:pt x="254" y="883"/>
                    </a:lnTo>
                    <a:lnTo>
                      <a:pt x="500" y="883"/>
                    </a:lnTo>
                    <a:lnTo>
                      <a:pt x="516" y="865"/>
                    </a:lnTo>
                    <a:lnTo>
                      <a:pt x="532" y="865"/>
                    </a:lnTo>
                    <a:lnTo>
                      <a:pt x="532" y="811"/>
                    </a:lnTo>
                    <a:lnTo>
                      <a:pt x="556" y="811"/>
                    </a:lnTo>
                    <a:lnTo>
                      <a:pt x="572" y="831"/>
                    </a:lnTo>
                    <a:lnTo>
                      <a:pt x="697" y="845"/>
                    </a:lnTo>
                    <a:lnTo>
                      <a:pt x="697" y="865"/>
                    </a:lnTo>
                    <a:lnTo>
                      <a:pt x="715" y="865"/>
                    </a:lnTo>
                    <a:lnTo>
                      <a:pt x="715" y="883"/>
                    </a:lnTo>
                    <a:lnTo>
                      <a:pt x="731" y="883"/>
                    </a:lnTo>
                    <a:lnTo>
                      <a:pt x="731" y="901"/>
                    </a:lnTo>
                    <a:lnTo>
                      <a:pt x="817" y="901"/>
                    </a:lnTo>
                    <a:lnTo>
                      <a:pt x="817" y="845"/>
                    </a:lnTo>
                    <a:lnTo>
                      <a:pt x="838" y="811"/>
                    </a:lnTo>
                    <a:lnTo>
                      <a:pt x="875" y="774"/>
                    </a:lnTo>
                    <a:lnTo>
                      <a:pt x="889" y="774"/>
                    </a:lnTo>
                    <a:lnTo>
                      <a:pt x="889" y="754"/>
                    </a:lnTo>
                    <a:lnTo>
                      <a:pt x="907" y="754"/>
                    </a:lnTo>
                    <a:lnTo>
                      <a:pt x="907" y="739"/>
                    </a:lnTo>
                    <a:lnTo>
                      <a:pt x="942" y="739"/>
                    </a:lnTo>
                    <a:lnTo>
                      <a:pt x="942" y="720"/>
                    </a:lnTo>
                    <a:lnTo>
                      <a:pt x="1018" y="720"/>
                    </a:lnTo>
                    <a:lnTo>
                      <a:pt x="1036" y="699"/>
                    </a:lnTo>
                    <a:lnTo>
                      <a:pt x="1084" y="699"/>
                    </a:lnTo>
                    <a:lnTo>
                      <a:pt x="1084" y="677"/>
                    </a:lnTo>
                    <a:lnTo>
                      <a:pt x="1122" y="677"/>
                    </a:lnTo>
                    <a:lnTo>
                      <a:pt x="1139" y="665"/>
                    </a:lnTo>
                    <a:lnTo>
                      <a:pt x="1139" y="608"/>
                    </a:lnTo>
                    <a:lnTo>
                      <a:pt x="1122" y="608"/>
                    </a:lnTo>
                    <a:lnTo>
                      <a:pt x="1122" y="590"/>
                    </a:lnTo>
                    <a:lnTo>
                      <a:pt x="1084" y="590"/>
                    </a:lnTo>
                    <a:lnTo>
                      <a:pt x="1084" y="535"/>
                    </a:lnTo>
                    <a:lnTo>
                      <a:pt x="1101" y="535"/>
                    </a:lnTo>
                    <a:lnTo>
                      <a:pt x="1101" y="514"/>
                    </a:lnTo>
                    <a:lnTo>
                      <a:pt x="1122" y="514"/>
                    </a:lnTo>
                    <a:lnTo>
                      <a:pt x="1122" y="498"/>
                    </a:lnTo>
                    <a:lnTo>
                      <a:pt x="1139" y="498"/>
                    </a:lnTo>
                    <a:lnTo>
                      <a:pt x="1139" y="405"/>
                    </a:lnTo>
                    <a:lnTo>
                      <a:pt x="1122" y="405"/>
                    </a:lnTo>
                    <a:lnTo>
                      <a:pt x="1068" y="277"/>
                    </a:lnTo>
                    <a:lnTo>
                      <a:pt x="962" y="277"/>
                    </a:lnTo>
                    <a:lnTo>
                      <a:pt x="962" y="259"/>
                    </a:lnTo>
                    <a:lnTo>
                      <a:pt x="942" y="242"/>
                    </a:lnTo>
                    <a:lnTo>
                      <a:pt x="942" y="216"/>
                    </a:lnTo>
                    <a:lnTo>
                      <a:pt x="924" y="216"/>
                    </a:lnTo>
                    <a:lnTo>
                      <a:pt x="924" y="74"/>
                    </a:lnTo>
                    <a:lnTo>
                      <a:pt x="907" y="74"/>
                    </a:lnTo>
                    <a:lnTo>
                      <a:pt x="907" y="53"/>
                    </a:lnTo>
                    <a:lnTo>
                      <a:pt x="889" y="33"/>
                    </a:lnTo>
                    <a:lnTo>
                      <a:pt x="889" y="16"/>
                    </a:lnTo>
                    <a:lnTo>
                      <a:pt x="854" y="0"/>
                    </a:lnTo>
                    <a:lnTo>
                      <a:pt x="766" y="0"/>
                    </a:lnTo>
                    <a:lnTo>
                      <a:pt x="766" y="164"/>
                    </a:lnTo>
                    <a:lnTo>
                      <a:pt x="660" y="164"/>
                    </a:lnTo>
                    <a:lnTo>
                      <a:pt x="660" y="242"/>
                    </a:lnTo>
                    <a:lnTo>
                      <a:pt x="447" y="242"/>
                    </a:lnTo>
                    <a:lnTo>
                      <a:pt x="465" y="242"/>
                    </a:lnTo>
                    <a:lnTo>
                      <a:pt x="465" y="259"/>
                    </a:lnTo>
                    <a:lnTo>
                      <a:pt x="482" y="277"/>
                    </a:lnTo>
                    <a:lnTo>
                      <a:pt x="500" y="277"/>
                    </a:lnTo>
                    <a:lnTo>
                      <a:pt x="500" y="291"/>
                    </a:lnTo>
                    <a:lnTo>
                      <a:pt x="516" y="291"/>
                    </a:lnTo>
                    <a:lnTo>
                      <a:pt x="516" y="352"/>
                    </a:lnTo>
                    <a:lnTo>
                      <a:pt x="319" y="352"/>
                    </a:lnTo>
                    <a:lnTo>
                      <a:pt x="319" y="366"/>
                    </a:lnTo>
                    <a:lnTo>
                      <a:pt x="302" y="366"/>
                    </a:lnTo>
                    <a:lnTo>
                      <a:pt x="302" y="385"/>
                    </a:lnTo>
                    <a:lnTo>
                      <a:pt x="286" y="385"/>
                    </a:lnTo>
                    <a:lnTo>
                      <a:pt x="286" y="405"/>
                    </a:lnTo>
                    <a:lnTo>
                      <a:pt x="281" y="409"/>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6" name="Freeform 87">
                <a:extLst>
                  <a:ext uri="{FF2B5EF4-FFF2-40B4-BE49-F238E27FC236}">
                    <a16:creationId xmlns="" xmlns:a16="http://schemas.microsoft.com/office/drawing/2014/main" id="{E42869AF-44EC-4A37-9AE1-C88001BCE6D7}"/>
                  </a:ext>
                </a:extLst>
              </p:cNvPr>
              <p:cNvSpPr>
                <a:spLocks/>
              </p:cNvSpPr>
              <p:nvPr/>
            </p:nvSpPr>
            <p:spPr bwMode="auto">
              <a:xfrm>
                <a:off x="3725213" y="3366523"/>
                <a:ext cx="342001" cy="540772"/>
              </a:xfrm>
              <a:custGeom>
                <a:avLst/>
                <a:gdLst>
                  <a:gd name="T0" fmla="*/ 104 w 476"/>
                  <a:gd name="T1" fmla="*/ 289 h 734"/>
                  <a:gd name="T2" fmla="*/ 120 w 476"/>
                  <a:gd name="T3" fmla="*/ 435 h 734"/>
                  <a:gd name="T4" fmla="*/ 143 w 476"/>
                  <a:gd name="T5" fmla="*/ 493 h 734"/>
                  <a:gd name="T6" fmla="*/ 154 w 476"/>
                  <a:gd name="T7" fmla="*/ 512 h 734"/>
                  <a:gd name="T8" fmla="*/ 175 w 476"/>
                  <a:gd name="T9" fmla="*/ 659 h 734"/>
                  <a:gd name="T10" fmla="*/ 225 w 476"/>
                  <a:gd name="T11" fmla="*/ 675 h 734"/>
                  <a:gd name="T12" fmla="*/ 247 w 476"/>
                  <a:gd name="T13" fmla="*/ 694 h 734"/>
                  <a:gd name="T14" fmla="*/ 263 w 476"/>
                  <a:gd name="T15" fmla="*/ 734 h 734"/>
                  <a:gd name="T16" fmla="*/ 336 w 476"/>
                  <a:gd name="T17" fmla="*/ 711 h 734"/>
                  <a:gd name="T18" fmla="*/ 371 w 476"/>
                  <a:gd name="T19" fmla="*/ 659 h 734"/>
                  <a:gd name="T20" fmla="*/ 354 w 476"/>
                  <a:gd name="T21" fmla="*/ 545 h 734"/>
                  <a:gd name="T22" fmla="*/ 336 w 476"/>
                  <a:gd name="T23" fmla="*/ 347 h 734"/>
                  <a:gd name="T24" fmla="*/ 419 w 476"/>
                  <a:gd name="T25" fmla="*/ 354 h 734"/>
                  <a:gd name="T26" fmla="*/ 441 w 476"/>
                  <a:gd name="T27" fmla="*/ 369 h 734"/>
                  <a:gd name="T28" fmla="*/ 476 w 476"/>
                  <a:gd name="T29" fmla="*/ 364 h 734"/>
                  <a:gd name="T30" fmla="*/ 461 w 476"/>
                  <a:gd name="T31" fmla="*/ 179 h 734"/>
                  <a:gd name="T32" fmla="*/ 445 w 476"/>
                  <a:gd name="T33" fmla="*/ 199 h 734"/>
                  <a:gd name="T34" fmla="*/ 410 w 476"/>
                  <a:gd name="T35" fmla="*/ 186 h 734"/>
                  <a:gd name="T36" fmla="*/ 376 w 476"/>
                  <a:gd name="T37" fmla="*/ 170 h 734"/>
                  <a:gd name="T38" fmla="*/ 344 w 476"/>
                  <a:gd name="T39" fmla="*/ 154 h 734"/>
                  <a:gd name="T40" fmla="*/ 325 w 476"/>
                  <a:gd name="T41" fmla="*/ 136 h 734"/>
                  <a:gd name="T42" fmla="*/ 308 w 476"/>
                  <a:gd name="T43" fmla="*/ 84 h 734"/>
                  <a:gd name="T44" fmla="*/ 293 w 476"/>
                  <a:gd name="T45" fmla="*/ 53 h 734"/>
                  <a:gd name="T46" fmla="*/ 272 w 476"/>
                  <a:gd name="T47" fmla="*/ 33 h 734"/>
                  <a:gd name="T48" fmla="*/ 223 w 476"/>
                  <a:gd name="T49" fmla="*/ 0 h 734"/>
                  <a:gd name="T50" fmla="*/ 174 w 476"/>
                  <a:gd name="T51" fmla="*/ 18 h 734"/>
                  <a:gd name="T52" fmla="*/ 154 w 476"/>
                  <a:gd name="T53" fmla="*/ 119 h 734"/>
                  <a:gd name="T54" fmla="*/ 121 w 476"/>
                  <a:gd name="T55" fmla="*/ 186 h 734"/>
                  <a:gd name="T56" fmla="*/ 104 w 476"/>
                  <a:gd name="T57" fmla="*/ 221 h 734"/>
                  <a:gd name="T58" fmla="*/ 83 w 476"/>
                  <a:gd name="T59" fmla="*/ 240 h 734"/>
                  <a:gd name="T60" fmla="*/ 68 w 476"/>
                  <a:gd name="T61" fmla="*/ 256 h 734"/>
                  <a:gd name="T62" fmla="*/ 52 w 476"/>
                  <a:gd name="T63" fmla="*/ 272 h 734"/>
                  <a:gd name="T64" fmla="*/ 18 w 476"/>
                  <a:gd name="T65" fmla="*/ 289 h 734"/>
                  <a:gd name="T66" fmla="*/ 18 w 476"/>
                  <a:gd name="T67" fmla="*/ 289 h 7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6"/>
                  <a:gd name="T103" fmla="*/ 0 h 734"/>
                  <a:gd name="T104" fmla="*/ 476 w 476"/>
                  <a:gd name="T105" fmla="*/ 734 h 7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6" h="734">
                    <a:moveTo>
                      <a:pt x="18" y="289"/>
                    </a:moveTo>
                    <a:lnTo>
                      <a:pt x="104" y="289"/>
                    </a:lnTo>
                    <a:lnTo>
                      <a:pt x="104" y="435"/>
                    </a:lnTo>
                    <a:lnTo>
                      <a:pt x="120" y="435"/>
                    </a:lnTo>
                    <a:lnTo>
                      <a:pt x="120" y="493"/>
                    </a:lnTo>
                    <a:lnTo>
                      <a:pt x="143" y="493"/>
                    </a:lnTo>
                    <a:lnTo>
                      <a:pt x="143" y="512"/>
                    </a:lnTo>
                    <a:lnTo>
                      <a:pt x="154" y="512"/>
                    </a:lnTo>
                    <a:lnTo>
                      <a:pt x="154" y="642"/>
                    </a:lnTo>
                    <a:lnTo>
                      <a:pt x="175" y="659"/>
                    </a:lnTo>
                    <a:lnTo>
                      <a:pt x="225" y="659"/>
                    </a:lnTo>
                    <a:lnTo>
                      <a:pt x="225" y="675"/>
                    </a:lnTo>
                    <a:lnTo>
                      <a:pt x="247" y="675"/>
                    </a:lnTo>
                    <a:lnTo>
                      <a:pt x="247" y="694"/>
                    </a:lnTo>
                    <a:lnTo>
                      <a:pt x="263" y="694"/>
                    </a:lnTo>
                    <a:lnTo>
                      <a:pt x="263" y="734"/>
                    </a:lnTo>
                    <a:lnTo>
                      <a:pt x="336" y="734"/>
                    </a:lnTo>
                    <a:lnTo>
                      <a:pt x="336" y="711"/>
                    </a:lnTo>
                    <a:lnTo>
                      <a:pt x="371" y="711"/>
                    </a:lnTo>
                    <a:lnTo>
                      <a:pt x="371" y="659"/>
                    </a:lnTo>
                    <a:lnTo>
                      <a:pt x="354" y="659"/>
                    </a:lnTo>
                    <a:lnTo>
                      <a:pt x="354" y="545"/>
                    </a:lnTo>
                    <a:lnTo>
                      <a:pt x="336" y="530"/>
                    </a:lnTo>
                    <a:lnTo>
                      <a:pt x="336" y="347"/>
                    </a:lnTo>
                    <a:lnTo>
                      <a:pt x="336" y="339"/>
                    </a:lnTo>
                    <a:lnTo>
                      <a:pt x="419" y="354"/>
                    </a:lnTo>
                    <a:lnTo>
                      <a:pt x="429" y="364"/>
                    </a:lnTo>
                    <a:lnTo>
                      <a:pt x="441" y="369"/>
                    </a:lnTo>
                    <a:lnTo>
                      <a:pt x="476" y="360"/>
                    </a:lnTo>
                    <a:lnTo>
                      <a:pt x="476" y="364"/>
                    </a:lnTo>
                    <a:lnTo>
                      <a:pt x="476" y="179"/>
                    </a:lnTo>
                    <a:lnTo>
                      <a:pt x="461" y="179"/>
                    </a:lnTo>
                    <a:lnTo>
                      <a:pt x="461" y="199"/>
                    </a:lnTo>
                    <a:lnTo>
                      <a:pt x="445" y="199"/>
                    </a:lnTo>
                    <a:lnTo>
                      <a:pt x="445" y="186"/>
                    </a:lnTo>
                    <a:lnTo>
                      <a:pt x="410" y="186"/>
                    </a:lnTo>
                    <a:lnTo>
                      <a:pt x="410" y="170"/>
                    </a:lnTo>
                    <a:lnTo>
                      <a:pt x="376" y="170"/>
                    </a:lnTo>
                    <a:lnTo>
                      <a:pt x="376" y="154"/>
                    </a:lnTo>
                    <a:lnTo>
                      <a:pt x="344" y="154"/>
                    </a:lnTo>
                    <a:lnTo>
                      <a:pt x="344" y="136"/>
                    </a:lnTo>
                    <a:lnTo>
                      <a:pt x="325" y="136"/>
                    </a:lnTo>
                    <a:lnTo>
                      <a:pt x="325" y="84"/>
                    </a:lnTo>
                    <a:lnTo>
                      <a:pt x="308" y="84"/>
                    </a:lnTo>
                    <a:lnTo>
                      <a:pt x="308" y="53"/>
                    </a:lnTo>
                    <a:lnTo>
                      <a:pt x="293" y="53"/>
                    </a:lnTo>
                    <a:lnTo>
                      <a:pt x="293" y="33"/>
                    </a:lnTo>
                    <a:lnTo>
                      <a:pt x="272" y="33"/>
                    </a:lnTo>
                    <a:lnTo>
                      <a:pt x="243" y="18"/>
                    </a:lnTo>
                    <a:lnTo>
                      <a:pt x="223" y="0"/>
                    </a:lnTo>
                    <a:lnTo>
                      <a:pt x="208" y="0"/>
                    </a:lnTo>
                    <a:lnTo>
                      <a:pt x="174" y="18"/>
                    </a:lnTo>
                    <a:lnTo>
                      <a:pt x="154" y="33"/>
                    </a:lnTo>
                    <a:lnTo>
                      <a:pt x="154" y="119"/>
                    </a:lnTo>
                    <a:lnTo>
                      <a:pt x="150" y="160"/>
                    </a:lnTo>
                    <a:lnTo>
                      <a:pt x="121" y="186"/>
                    </a:lnTo>
                    <a:lnTo>
                      <a:pt x="104" y="186"/>
                    </a:lnTo>
                    <a:lnTo>
                      <a:pt x="104" y="221"/>
                    </a:lnTo>
                    <a:lnTo>
                      <a:pt x="83" y="221"/>
                    </a:lnTo>
                    <a:lnTo>
                      <a:pt x="83" y="240"/>
                    </a:lnTo>
                    <a:lnTo>
                      <a:pt x="68" y="240"/>
                    </a:lnTo>
                    <a:lnTo>
                      <a:pt x="68" y="256"/>
                    </a:lnTo>
                    <a:lnTo>
                      <a:pt x="52" y="256"/>
                    </a:lnTo>
                    <a:lnTo>
                      <a:pt x="52" y="272"/>
                    </a:lnTo>
                    <a:lnTo>
                      <a:pt x="18" y="272"/>
                    </a:lnTo>
                    <a:lnTo>
                      <a:pt x="18" y="289"/>
                    </a:lnTo>
                    <a:lnTo>
                      <a:pt x="0" y="289"/>
                    </a:lnTo>
                    <a:lnTo>
                      <a:pt x="18" y="289"/>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7" name="Freeform 88">
                <a:extLst>
                  <a:ext uri="{FF2B5EF4-FFF2-40B4-BE49-F238E27FC236}">
                    <a16:creationId xmlns="" xmlns:a16="http://schemas.microsoft.com/office/drawing/2014/main" id="{69C01455-24B4-4A09-A51E-59B34937769B}"/>
                  </a:ext>
                </a:extLst>
              </p:cNvPr>
              <p:cNvSpPr>
                <a:spLocks/>
              </p:cNvSpPr>
              <p:nvPr/>
            </p:nvSpPr>
            <p:spPr bwMode="auto">
              <a:xfrm>
                <a:off x="705662" y="3514139"/>
                <a:ext cx="2364779" cy="1473237"/>
              </a:xfrm>
              <a:custGeom>
                <a:avLst/>
                <a:gdLst>
                  <a:gd name="T0" fmla="*/ 3228 w 3281"/>
                  <a:gd name="T1" fmla="*/ 1712 h 2007"/>
                  <a:gd name="T2" fmla="*/ 3265 w 3281"/>
                  <a:gd name="T3" fmla="*/ 1547 h 2007"/>
                  <a:gd name="T4" fmla="*/ 3207 w 3281"/>
                  <a:gd name="T5" fmla="*/ 1488 h 2007"/>
                  <a:gd name="T6" fmla="*/ 3157 w 3281"/>
                  <a:gd name="T7" fmla="*/ 1254 h 2007"/>
                  <a:gd name="T8" fmla="*/ 3105 w 3281"/>
                  <a:gd name="T9" fmla="*/ 1141 h 2007"/>
                  <a:gd name="T10" fmla="*/ 3028 w 3281"/>
                  <a:gd name="T11" fmla="*/ 1032 h 2007"/>
                  <a:gd name="T12" fmla="*/ 2958 w 3281"/>
                  <a:gd name="T13" fmla="*/ 1105 h 2007"/>
                  <a:gd name="T14" fmla="*/ 2693 w 3281"/>
                  <a:gd name="T15" fmla="*/ 1160 h 2007"/>
                  <a:gd name="T16" fmla="*/ 2623 w 3281"/>
                  <a:gd name="T17" fmla="*/ 1123 h 2007"/>
                  <a:gd name="T18" fmla="*/ 2403 w 3281"/>
                  <a:gd name="T19" fmla="*/ 960 h 2007"/>
                  <a:gd name="T20" fmla="*/ 2248 w 3281"/>
                  <a:gd name="T21" fmla="*/ 899 h 2007"/>
                  <a:gd name="T22" fmla="*/ 1995 w 3281"/>
                  <a:gd name="T23" fmla="*/ 827 h 2007"/>
                  <a:gd name="T24" fmla="*/ 1947 w 3281"/>
                  <a:gd name="T25" fmla="*/ 791 h 2007"/>
                  <a:gd name="T26" fmla="*/ 1836 w 3281"/>
                  <a:gd name="T27" fmla="*/ 660 h 2007"/>
                  <a:gd name="T28" fmla="*/ 1784 w 3281"/>
                  <a:gd name="T29" fmla="*/ 510 h 2007"/>
                  <a:gd name="T30" fmla="*/ 1768 w 3281"/>
                  <a:gd name="T31" fmla="*/ 256 h 2007"/>
                  <a:gd name="T32" fmla="*/ 1836 w 3281"/>
                  <a:gd name="T33" fmla="*/ 219 h 2007"/>
                  <a:gd name="T34" fmla="*/ 1826 w 3281"/>
                  <a:gd name="T35" fmla="*/ 75 h 2007"/>
                  <a:gd name="T36" fmla="*/ 1539 w 3281"/>
                  <a:gd name="T37" fmla="*/ 39 h 2007"/>
                  <a:gd name="T38" fmla="*/ 1383 w 3281"/>
                  <a:gd name="T39" fmla="*/ 75 h 2007"/>
                  <a:gd name="T40" fmla="*/ 865 w 3281"/>
                  <a:gd name="T41" fmla="*/ 18 h 2007"/>
                  <a:gd name="T42" fmla="*/ 738 w 3281"/>
                  <a:gd name="T43" fmla="*/ 257 h 2007"/>
                  <a:gd name="T44" fmla="*/ 636 w 3281"/>
                  <a:gd name="T45" fmla="*/ 223 h 2007"/>
                  <a:gd name="T46" fmla="*/ 576 w 3281"/>
                  <a:gd name="T47" fmla="*/ 168 h 2007"/>
                  <a:gd name="T48" fmla="*/ 440 w 3281"/>
                  <a:gd name="T49" fmla="*/ 168 h 2007"/>
                  <a:gd name="T50" fmla="*/ 140 w 3281"/>
                  <a:gd name="T51" fmla="*/ 341 h 2007"/>
                  <a:gd name="T52" fmla="*/ 19 w 3281"/>
                  <a:gd name="T53" fmla="*/ 472 h 2007"/>
                  <a:gd name="T54" fmla="*/ 19 w 3281"/>
                  <a:gd name="T55" fmla="*/ 762 h 2007"/>
                  <a:gd name="T56" fmla="*/ 74 w 3281"/>
                  <a:gd name="T57" fmla="*/ 823 h 2007"/>
                  <a:gd name="T58" fmla="*/ 188 w 3281"/>
                  <a:gd name="T59" fmla="*/ 943 h 2007"/>
                  <a:gd name="T60" fmla="*/ 251 w 3281"/>
                  <a:gd name="T61" fmla="*/ 982 h 2007"/>
                  <a:gd name="T62" fmla="*/ 324 w 3281"/>
                  <a:gd name="T63" fmla="*/ 982 h 2007"/>
                  <a:gd name="T64" fmla="*/ 515 w 3281"/>
                  <a:gd name="T65" fmla="*/ 1080 h 2007"/>
                  <a:gd name="T66" fmla="*/ 575 w 3281"/>
                  <a:gd name="T67" fmla="*/ 1178 h 2007"/>
                  <a:gd name="T68" fmla="*/ 647 w 3281"/>
                  <a:gd name="T69" fmla="*/ 1235 h 2007"/>
                  <a:gd name="T70" fmla="*/ 684 w 3281"/>
                  <a:gd name="T71" fmla="*/ 1295 h 2007"/>
                  <a:gd name="T72" fmla="*/ 785 w 3281"/>
                  <a:gd name="T73" fmla="*/ 1395 h 2007"/>
                  <a:gd name="T74" fmla="*/ 900 w 3281"/>
                  <a:gd name="T75" fmla="*/ 1435 h 2007"/>
                  <a:gd name="T76" fmla="*/ 937 w 3281"/>
                  <a:gd name="T77" fmla="*/ 1552 h 2007"/>
                  <a:gd name="T78" fmla="*/ 1071 w 3281"/>
                  <a:gd name="T79" fmla="*/ 1588 h 2007"/>
                  <a:gd name="T80" fmla="*/ 1147 w 3281"/>
                  <a:gd name="T81" fmla="*/ 1652 h 2007"/>
                  <a:gd name="T82" fmla="*/ 1532 w 3281"/>
                  <a:gd name="T83" fmla="*/ 1692 h 2007"/>
                  <a:gd name="T84" fmla="*/ 1664 w 3281"/>
                  <a:gd name="T85" fmla="*/ 1770 h 2007"/>
                  <a:gd name="T86" fmla="*/ 1781 w 3281"/>
                  <a:gd name="T87" fmla="*/ 1692 h 2007"/>
                  <a:gd name="T88" fmla="*/ 1895 w 3281"/>
                  <a:gd name="T89" fmla="*/ 1669 h 2007"/>
                  <a:gd name="T90" fmla="*/ 2050 w 3281"/>
                  <a:gd name="T91" fmla="*/ 1749 h 2007"/>
                  <a:gd name="T92" fmla="*/ 2106 w 3281"/>
                  <a:gd name="T93" fmla="*/ 1868 h 2007"/>
                  <a:gd name="T94" fmla="*/ 2489 w 3281"/>
                  <a:gd name="T95" fmla="*/ 2007 h 2007"/>
                  <a:gd name="T96" fmla="*/ 2529 w 3281"/>
                  <a:gd name="T97" fmla="*/ 1946 h 2007"/>
                  <a:gd name="T98" fmla="*/ 2662 w 3281"/>
                  <a:gd name="T99" fmla="*/ 1907 h 2007"/>
                  <a:gd name="T100" fmla="*/ 2718 w 3281"/>
                  <a:gd name="T101" fmla="*/ 1828 h 2007"/>
                  <a:gd name="T102" fmla="*/ 2931 w 3281"/>
                  <a:gd name="T103" fmla="*/ 1907 h 2007"/>
                  <a:gd name="T104" fmla="*/ 3141 w 3281"/>
                  <a:gd name="T105" fmla="*/ 1828 h 2007"/>
                  <a:gd name="T106" fmla="*/ 3219 w 3281"/>
                  <a:gd name="T107" fmla="*/ 1868 h 2007"/>
                  <a:gd name="T108" fmla="*/ 3274 w 3281"/>
                  <a:gd name="T109" fmla="*/ 1921 h 200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81"/>
                  <a:gd name="T166" fmla="*/ 0 h 2007"/>
                  <a:gd name="T167" fmla="*/ 3281 w 3281"/>
                  <a:gd name="T168" fmla="*/ 2007 h 200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81" h="2007">
                    <a:moveTo>
                      <a:pt x="3274" y="1921"/>
                    </a:moveTo>
                    <a:lnTo>
                      <a:pt x="3281" y="1766"/>
                    </a:lnTo>
                    <a:lnTo>
                      <a:pt x="3243" y="1733"/>
                    </a:lnTo>
                    <a:lnTo>
                      <a:pt x="3228" y="1733"/>
                    </a:lnTo>
                    <a:lnTo>
                      <a:pt x="3228" y="1712"/>
                    </a:lnTo>
                    <a:lnTo>
                      <a:pt x="3186" y="1712"/>
                    </a:lnTo>
                    <a:lnTo>
                      <a:pt x="3189" y="1712"/>
                    </a:lnTo>
                    <a:lnTo>
                      <a:pt x="3189" y="1675"/>
                    </a:lnTo>
                    <a:lnTo>
                      <a:pt x="3265" y="1675"/>
                    </a:lnTo>
                    <a:lnTo>
                      <a:pt x="3265" y="1547"/>
                    </a:lnTo>
                    <a:lnTo>
                      <a:pt x="3243" y="1547"/>
                    </a:lnTo>
                    <a:lnTo>
                      <a:pt x="3243" y="1525"/>
                    </a:lnTo>
                    <a:lnTo>
                      <a:pt x="3228" y="1525"/>
                    </a:lnTo>
                    <a:lnTo>
                      <a:pt x="3228" y="1488"/>
                    </a:lnTo>
                    <a:lnTo>
                      <a:pt x="3207" y="1488"/>
                    </a:lnTo>
                    <a:lnTo>
                      <a:pt x="3189" y="1287"/>
                    </a:lnTo>
                    <a:lnTo>
                      <a:pt x="3170" y="1287"/>
                    </a:lnTo>
                    <a:lnTo>
                      <a:pt x="3170" y="1271"/>
                    </a:lnTo>
                    <a:lnTo>
                      <a:pt x="3157" y="1271"/>
                    </a:lnTo>
                    <a:lnTo>
                      <a:pt x="3157" y="1254"/>
                    </a:lnTo>
                    <a:lnTo>
                      <a:pt x="3139" y="1234"/>
                    </a:lnTo>
                    <a:lnTo>
                      <a:pt x="3139" y="1194"/>
                    </a:lnTo>
                    <a:lnTo>
                      <a:pt x="3123" y="1176"/>
                    </a:lnTo>
                    <a:lnTo>
                      <a:pt x="3123" y="1141"/>
                    </a:lnTo>
                    <a:lnTo>
                      <a:pt x="3105" y="1141"/>
                    </a:lnTo>
                    <a:lnTo>
                      <a:pt x="3087" y="1123"/>
                    </a:lnTo>
                    <a:lnTo>
                      <a:pt x="3067" y="1123"/>
                    </a:lnTo>
                    <a:lnTo>
                      <a:pt x="3067" y="1105"/>
                    </a:lnTo>
                    <a:lnTo>
                      <a:pt x="3028" y="1105"/>
                    </a:lnTo>
                    <a:lnTo>
                      <a:pt x="3028" y="1032"/>
                    </a:lnTo>
                    <a:lnTo>
                      <a:pt x="3012" y="1032"/>
                    </a:lnTo>
                    <a:lnTo>
                      <a:pt x="3012" y="1008"/>
                    </a:lnTo>
                    <a:lnTo>
                      <a:pt x="2994" y="1008"/>
                    </a:lnTo>
                    <a:lnTo>
                      <a:pt x="2958" y="1051"/>
                    </a:lnTo>
                    <a:lnTo>
                      <a:pt x="2958" y="1105"/>
                    </a:lnTo>
                    <a:lnTo>
                      <a:pt x="2817" y="1105"/>
                    </a:lnTo>
                    <a:lnTo>
                      <a:pt x="2800" y="1123"/>
                    </a:lnTo>
                    <a:lnTo>
                      <a:pt x="2800" y="1176"/>
                    </a:lnTo>
                    <a:lnTo>
                      <a:pt x="2693" y="1176"/>
                    </a:lnTo>
                    <a:lnTo>
                      <a:pt x="2693" y="1160"/>
                    </a:lnTo>
                    <a:lnTo>
                      <a:pt x="2675" y="1160"/>
                    </a:lnTo>
                    <a:lnTo>
                      <a:pt x="2675" y="1141"/>
                    </a:lnTo>
                    <a:lnTo>
                      <a:pt x="2656" y="1141"/>
                    </a:lnTo>
                    <a:lnTo>
                      <a:pt x="2638" y="1123"/>
                    </a:lnTo>
                    <a:lnTo>
                      <a:pt x="2623" y="1123"/>
                    </a:lnTo>
                    <a:lnTo>
                      <a:pt x="2623" y="995"/>
                    </a:lnTo>
                    <a:lnTo>
                      <a:pt x="2547" y="995"/>
                    </a:lnTo>
                    <a:lnTo>
                      <a:pt x="2547" y="975"/>
                    </a:lnTo>
                    <a:lnTo>
                      <a:pt x="2530" y="960"/>
                    </a:lnTo>
                    <a:lnTo>
                      <a:pt x="2403" y="960"/>
                    </a:lnTo>
                    <a:lnTo>
                      <a:pt x="2403" y="936"/>
                    </a:lnTo>
                    <a:lnTo>
                      <a:pt x="2285" y="936"/>
                    </a:lnTo>
                    <a:lnTo>
                      <a:pt x="2262" y="920"/>
                    </a:lnTo>
                    <a:lnTo>
                      <a:pt x="2262" y="899"/>
                    </a:lnTo>
                    <a:lnTo>
                      <a:pt x="2248" y="899"/>
                    </a:lnTo>
                    <a:lnTo>
                      <a:pt x="2225" y="885"/>
                    </a:lnTo>
                    <a:lnTo>
                      <a:pt x="2071" y="885"/>
                    </a:lnTo>
                    <a:lnTo>
                      <a:pt x="2071" y="860"/>
                    </a:lnTo>
                    <a:lnTo>
                      <a:pt x="2032" y="860"/>
                    </a:lnTo>
                    <a:lnTo>
                      <a:pt x="1995" y="827"/>
                    </a:lnTo>
                    <a:lnTo>
                      <a:pt x="1980" y="827"/>
                    </a:lnTo>
                    <a:lnTo>
                      <a:pt x="1980" y="806"/>
                    </a:lnTo>
                    <a:lnTo>
                      <a:pt x="1965" y="806"/>
                    </a:lnTo>
                    <a:lnTo>
                      <a:pt x="1965" y="791"/>
                    </a:lnTo>
                    <a:lnTo>
                      <a:pt x="1947" y="791"/>
                    </a:lnTo>
                    <a:lnTo>
                      <a:pt x="1948" y="787"/>
                    </a:lnTo>
                    <a:lnTo>
                      <a:pt x="1930" y="791"/>
                    </a:lnTo>
                    <a:lnTo>
                      <a:pt x="1874" y="791"/>
                    </a:lnTo>
                    <a:lnTo>
                      <a:pt x="1836" y="752"/>
                    </a:lnTo>
                    <a:lnTo>
                      <a:pt x="1836" y="660"/>
                    </a:lnTo>
                    <a:lnTo>
                      <a:pt x="1820" y="645"/>
                    </a:lnTo>
                    <a:lnTo>
                      <a:pt x="1802" y="645"/>
                    </a:lnTo>
                    <a:lnTo>
                      <a:pt x="1802" y="622"/>
                    </a:lnTo>
                    <a:lnTo>
                      <a:pt x="1784" y="607"/>
                    </a:lnTo>
                    <a:lnTo>
                      <a:pt x="1784" y="510"/>
                    </a:lnTo>
                    <a:lnTo>
                      <a:pt x="1768" y="510"/>
                    </a:lnTo>
                    <a:lnTo>
                      <a:pt x="1747" y="493"/>
                    </a:lnTo>
                    <a:lnTo>
                      <a:pt x="1747" y="292"/>
                    </a:lnTo>
                    <a:lnTo>
                      <a:pt x="1768" y="273"/>
                    </a:lnTo>
                    <a:lnTo>
                      <a:pt x="1768" y="256"/>
                    </a:lnTo>
                    <a:lnTo>
                      <a:pt x="1784" y="256"/>
                    </a:lnTo>
                    <a:lnTo>
                      <a:pt x="1802" y="234"/>
                    </a:lnTo>
                    <a:lnTo>
                      <a:pt x="1820" y="234"/>
                    </a:lnTo>
                    <a:lnTo>
                      <a:pt x="1820" y="219"/>
                    </a:lnTo>
                    <a:lnTo>
                      <a:pt x="1836" y="219"/>
                    </a:lnTo>
                    <a:lnTo>
                      <a:pt x="1869" y="92"/>
                    </a:lnTo>
                    <a:lnTo>
                      <a:pt x="1869" y="95"/>
                    </a:lnTo>
                    <a:lnTo>
                      <a:pt x="1847" y="92"/>
                    </a:lnTo>
                    <a:lnTo>
                      <a:pt x="1847" y="75"/>
                    </a:lnTo>
                    <a:lnTo>
                      <a:pt x="1826" y="75"/>
                    </a:lnTo>
                    <a:lnTo>
                      <a:pt x="1826" y="52"/>
                    </a:lnTo>
                    <a:lnTo>
                      <a:pt x="1809" y="39"/>
                    </a:lnTo>
                    <a:lnTo>
                      <a:pt x="1809" y="18"/>
                    </a:lnTo>
                    <a:lnTo>
                      <a:pt x="1559" y="18"/>
                    </a:lnTo>
                    <a:lnTo>
                      <a:pt x="1539" y="39"/>
                    </a:lnTo>
                    <a:lnTo>
                      <a:pt x="1523" y="39"/>
                    </a:lnTo>
                    <a:lnTo>
                      <a:pt x="1523" y="52"/>
                    </a:lnTo>
                    <a:lnTo>
                      <a:pt x="1434" y="52"/>
                    </a:lnTo>
                    <a:lnTo>
                      <a:pt x="1434" y="75"/>
                    </a:lnTo>
                    <a:lnTo>
                      <a:pt x="1383" y="75"/>
                    </a:lnTo>
                    <a:lnTo>
                      <a:pt x="1383" y="92"/>
                    </a:lnTo>
                    <a:lnTo>
                      <a:pt x="879" y="92"/>
                    </a:lnTo>
                    <a:lnTo>
                      <a:pt x="879" y="52"/>
                    </a:lnTo>
                    <a:lnTo>
                      <a:pt x="865" y="52"/>
                    </a:lnTo>
                    <a:lnTo>
                      <a:pt x="865" y="18"/>
                    </a:lnTo>
                    <a:lnTo>
                      <a:pt x="847" y="18"/>
                    </a:lnTo>
                    <a:lnTo>
                      <a:pt x="847" y="0"/>
                    </a:lnTo>
                    <a:lnTo>
                      <a:pt x="760" y="0"/>
                    </a:lnTo>
                    <a:lnTo>
                      <a:pt x="760" y="18"/>
                    </a:lnTo>
                    <a:lnTo>
                      <a:pt x="738" y="257"/>
                    </a:lnTo>
                    <a:lnTo>
                      <a:pt x="724" y="257"/>
                    </a:lnTo>
                    <a:lnTo>
                      <a:pt x="724" y="278"/>
                    </a:lnTo>
                    <a:lnTo>
                      <a:pt x="670" y="278"/>
                    </a:lnTo>
                    <a:lnTo>
                      <a:pt x="647" y="240"/>
                    </a:lnTo>
                    <a:lnTo>
                      <a:pt x="636" y="223"/>
                    </a:lnTo>
                    <a:lnTo>
                      <a:pt x="636" y="208"/>
                    </a:lnTo>
                    <a:lnTo>
                      <a:pt x="615" y="208"/>
                    </a:lnTo>
                    <a:lnTo>
                      <a:pt x="600" y="184"/>
                    </a:lnTo>
                    <a:lnTo>
                      <a:pt x="576" y="184"/>
                    </a:lnTo>
                    <a:lnTo>
                      <a:pt x="576" y="168"/>
                    </a:lnTo>
                    <a:lnTo>
                      <a:pt x="558" y="168"/>
                    </a:lnTo>
                    <a:lnTo>
                      <a:pt x="558" y="146"/>
                    </a:lnTo>
                    <a:lnTo>
                      <a:pt x="454" y="146"/>
                    </a:lnTo>
                    <a:lnTo>
                      <a:pt x="454" y="168"/>
                    </a:lnTo>
                    <a:lnTo>
                      <a:pt x="440" y="168"/>
                    </a:lnTo>
                    <a:lnTo>
                      <a:pt x="362" y="208"/>
                    </a:lnTo>
                    <a:lnTo>
                      <a:pt x="350" y="223"/>
                    </a:lnTo>
                    <a:lnTo>
                      <a:pt x="350" y="240"/>
                    </a:lnTo>
                    <a:lnTo>
                      <a:pt x="330" y="257"/>
                    </a:lnTo>
                    <a:lnTo>
                      <a:pt x="140" y="341"/>
                    </a:lnTo>
                    <a:lnTo>
                      <a:pt x="132" y="341"/>
                    </a:lnTo>
                    <a:lnTo>
                      <a:pt x="132" y="508"/>
                    </a:lnTo>
                    <a:lnTo>
                      <a:pt x="74" y="508"/>
                    </a:lnTo>
                    <a:lnTo>
                      <a:pt x="74" y="472"/>
                    </a:lnTo>
                    <a:lnTo>
                      <a:pt x="19" y="472"/>
                    </a:lnTo>
                    <a:lnTo>
                      <a:pt x="19" y="628"/>
                    </a:lnTo>
                    <a:lnTo>
                      <a:pt x="0" y="628"/>
                    </a:lnTo>
                    <a:lnTo>
                      <a:pt x="0" y="747"/>
                    </a:lnTo>
                    <a:lnTo>
                      <a:pt x="19" y="747"/>
                    </a:lnTo>
                    <a:lnTo>
                      <a:pt x="19" y="762"/>
                    </a:lnTo>
                    <a:lnTo>
                      <a:pt x="35" y="762"/>
                    </a:lnTo>
                    <a:lnTo>
                      <a:pt x="35" y="788"/>
                    </a:lnTo>
                    <a:lnTo>
                      <a:pt x="52" y="788"/>
                    </a:lnTo>
                    <a:lnTo>
                      <a:pt x="52" y="805"/>
                    </a:lnTo>
                    <a:lnTo>
                      <a:pt x="74" y="823"/>
                    </a:lnTo>
                    <a:lnTo>
                      <a:pt x="94" y="823"/>
                    </a:lnTo>
                    <a:lnTo>
                      <a:pt x="94" y="843"/>
                    </a:lnTo>
                    <a:lnTo>
                      <a:pt x="169" y="923"/>
                    </a:lnTo>
                    <a:lnTo>
                      <a:pt x="188" y="923"/>
                    </a:lnTo>
                    <a:lnTo>
                      <a:pt x="188" y="943"/>
                    </a:lnTo>
                    <a:lnTo>
                      <a:pt x="209" y="943"/>
                    </a:lnTo>
                    <a:lnTo>
                      <a:pt x="209" y="960"/>
                    </a:lnTo>
                    <a:lnTo>
                      <a:pt x="228" y="960"/>
                    </a:lnTo>
                    <a:lnTo>
                      <a:pt x="228" y="982"/>
                    </a:lnTo>
                    <a:lnTo>
                      <a:pt x="251" y="982"/>
                    </a:lnTo>
                    <a:lnTo>
                      <a:pt x="251" y="1000"/>
                    </a:lnTo>
                    <a:lnTo>
                      <a:pt x="282" y="1000"/>
                    </a:lnTo>
                    <a:lnTo>
                      <a:pt x="282" y="1017"/>
                    </a:lnTo>
                    <a:lnTo>
                      <a:pt x="324" y="1017"/>
                    </a:lnTo>
                    <a:lnTo>
                      <a:pt x="324" y="982"/>
                    </a:lnTo>
                    <a:lnTo>
                      <a:pt x="440" y="982"/>
                    </a:lnTo>
                    <a:lnTo>
                      <a:pt x="440" y="1017"/>
                    </a:lnTo>
                    <a:lnTo>
                      <a:pt x="478" y="1017"/>
                    </a:lnTo>
                    <a:lnTo>
                      <a:pt x="478" y="1041"/>
                    </a:lnTo>
                    <a:lnTo>
                      <a:pt x="515" y="1080"/>
                    </a:lnTo>
                    <a:lnTo>
                      <a:pt x="535" y="1080"/>
                    </a:lnTo>
                    <a:lnTo>
                      <a:pt x="535" y="1119"/>
                    </a:lnTo>
                    <a:lnTo>
                      <a:pt x="552" y="1119"/>
                    </a:lnTo>
                    <a:lnTo>
                      <a:pt x="552" y="1156"/>
                    </a:lnTo>
                    <a:lnTo>
                      <a:pt x="575" y="1178"/>
                    </a:lnTo>
                    <a:lnTo>
                      <a:pt x="575" y="1198"/>
                    </a:lnTo>
                    <a:lnTo>
                      <a:pt x="613" y="1198"/>
                    </a:lnTo>
                    <a:lnTo>
                      <a:pt x="636" y="1219"/>
                    </a:lnTo>
                    <a:lnTo>
                      <a:pt x="636" y="1235"/>
                    </a:lnTo>
                    <a:lnTo>
                      <a:pt x="647" y="1235"/>
                    </a:lnTo>
                    <a:lnTo>
                      <a:pt x="647" y="1258"/>
                    </a:lnTo>
                    <a:lnTo>
                      <a:pt x="670" y="1258"/>
                    </a:lnTo>
                    <a:lnTo>
                      <a:pt x="670" y="1280"/>
                    </a:lnTo>
                    <a:lnTo>
                      <a:pt x="684" y="1280"/>
                    </a:lnTo>
                    <a:lnTo>
                      <a:pt x="684" y="1295"/>
                    </a:lnTo>
                    <a:lnTo>
                      <a:pt x="747" y="1359"/>
                    </a:lnTo>
                    <a:lnTo>
                      <a:pt x="764" y="1359"/>
                    </a:lnTo>
                    <a:lnTo>
                      <a:pt x="764" y="1374"/>
                    </a:lnTo>
                    <a:lnTo>
                      <a:pt x="785" y="1374"/>
                    </a:lnTo>
                    <a:lnTo>
                      <a:pt x="785" y="1395"/>
                    </a:lnTo>
                    <a:lnTo>
                      <a:pt x="804" y="1395"/>
                    </a:lnTo>
                    <a:lnTo>
                      <a:pt x="844" y="1416"/>
                    </a:lnTo>
                    <a:lnTo>
                      <a:pt x="879" y="1416"/>
                    </a:lnTo>
                    <a:lnTo>
                      <a:pt x="879" y="1435"/>
                    </a:lnTo>
                    <a:lnTo>
                      <a:pt x="900" y="1435"/>
                    </a:lnTo>
                    <a:lnTo>
                      <a:pt x="900" y="1451"/>
                    </a:lnTo>
                    <a:lnTo>
                      <a:pt x="918" y="1473"/>
                    </a:lnTo>
                    <a:lnTo>
                      <a:pt x="918" y="1497"/>
                    </a:lnTo>
                    <a:lnTo>
                      <a:pt x="937" y="1497"/>
                    </a:lnTo>
                    <a:lnTo>
                      <a:pt x="937" y="1552"/>
                    </a:lnTo>
                    <a:lnTo>
                      <a:pt x="956" y="1552"/>
                    </a:lnTo>
                    <a:lnTo>
                      <a:pt x="956" y="1576"/>
                    </a:lnTo>
                    <a:lnTo>
                      <a:pt x="974" y="1576"/>
                    </a:lnTo>
                    <a:lnTo>
                      <a:pt x="974" y="1588"/>
                    </a:lnTo>
                    <a:lnTo>
                      <a:pt x="1071" y="1588"/>
                    </a:lnTo>
                    <a:lnTo>
                      <a:pt x="1091" y="1612"/>
                    </a:lnTo>
                    <a:lnTo>
                      <a:pt x="1129" y="1612"/>
                    </a:lnTo>
                    <a:lnTo>
                      <a:pt x="1129" y="1631"/>
                    </a:lnTo>
                    <a:lnTo>
                      <a:pt x="1147" y="1631"/>
                    </a:lnTo>
                    <a:lnTo>
                      <a:pt x="1147" y="1652"/>
                    </a:lnTo>
                    <a:lnTo>
                      <a:pt x="1183" y="1652"/>
                    </a:lnTo>
                    <a:lnTo>
                      <a:pt x="1183" y="1669"/>
                    </a:lnTo>
                    <a:lnTo>
                      <a:pt x="1316" y="1669"/>
                    </a:lnTo>
                    <a:lnTo>
                      <a:pt x="1316" y="1692"/>
                    </a:lnTo>
                    <a:lnTo>
                      <a:pt x="1532" y="1692"/>
                    </a:lnTo>
                    <a:lnTo>
                      <a:pt x="1532" y="1788"/>
                    </a:lnTo>
                    <a:lnTo>
                      <a:pt x="1664" y="1788"/>
                    </a:lnTo>
                    <a:lnTo>
                      <a:pt x="1626" y="1788"/>
                    </a:lnTo>
                    <a:lnTo>
                      <a:pt x="1645" y="1770"/>
                    </a:lnTo>
                    <a:lnTo>
                      <a:pt x="1664" y="1770"/>
                    </a:lnTo>
                    <a:lnTo>
                      <a:pt x="1701" y="1749"/>
                    </a:lnTo>
                    <a:lnTo>
                      <a:pt x="1761" y="1749"/>
                    </a:lnTo>
                    <a:lnTo>
                      <a:pt x="1761" y="1712"/>
                    </a:lnTo>
                    <a:lnTo>
                      <a:pt x="1781" y="1712"/>
                    </a:lnTo>
                    <a:lnTo>
                      <a:pt x="1781" y="1692"/>
                    </a:lnTo>
                    <a:lnTo>
                      <a:pt x="1801" y="1692"/>
                    </a:lnTo>
                    <a:lnTo>
                      <a:pt x="1801" y="1669"/>
                    </a:lnTo>
                    <a:lnTo>
                      <a:pt x="1820" y="1652"/>
                    </a:lnTo>
                    <a:lnTo>
                      <a:pt x="1895" y="1652"/>
                    </a:lnTo>
                    <a:lnTo>
                      <a:pt x="1895" y="1669"/>
                    </a:lnTo>
                    <a:lnTo>
                      <a:pt x="1915" y="1692"/>
                    </a:lnTo>
                    <a:lnTo>
                      <a:pt x="1915" y="1730"/>
                    </a:lnTo>
                    <a:lnTo>
                      <a:pt x="2032" y="1730"/>
                    </a:lnTo>
                    <a:lnTo>
                      <a:pt x="2032" y="1749"/>
                    </a:lnTo>
                    <a:lnTo>
                      <a:pt x="2050" y="1749"/>
                    </a:lnTo>
                    <a:lnTo>
                      <a:pt x="2050" y="1828"/>
                    </a:lnTo>
                    <a:lnTo>
                      <a:pt x="2071" y="1828"/>
                    </a:lnTo>
                    <a:lnTo>
                      <a:pt x="2085" y="1848"/>
                    </a:lnTo>
                    <a:lnTo>
                      <a:pt x="2106" y="1848"/>
                    </a:lnTo>
                    <a:lnTo>
                      <a:pt x="2106" y="1868"/>
                    </a:lnTo>
                    <a:lnTo>
                      <a:pt x="2125" y="1868"/>
                    </a:lnTo>
                    <a:lnTo>
                      <a:pt x="2125" y="1885"/>
                    </a:lnTo>
                    <a:lnTo>
                      <a:pt x="2148" y="1885"/>
                    </a:lnTo>
                    <a:lnTo>
                      <a:pt x="2148" y="2007"/>
                    </a:lnTo>
                    <a:lnTo>
                      <a:pt x="2489" y="2007"/>
                    </a:lnTo>
                    <a:lnTo>
                      <a:pt x="2489" y="1989"/>
                    </a:lnTo>
                    <a:lnTo>
                      <a:pt x="2507" y="1989"/>
                    </a:lnTo>
                    <a:lnTo>
                      <a:pt x="2507" y="1969"/>
                    </a:lnTo>
                    <a:lnTo>
                      <a:pt x="2529" y="1969"/>
                    </a:lnTo>
                    <a:lnTo>
                      <a:pt x="2529" y="1946"/>
                    </a:lnTo>
                    <a:lnTo>
                      <a:pt x="2566" y="1946"/>
                    </a:lnTo>
                    <a:lnTo>
                      <a:pt x="2566" y="1924"/>
                    </a:lnTo>
                    <a:lnTo>
                      <a:pt x="2643" y="1924"/>
                    </a:lnTo>
                    <a:lnTo>
                      <a:pt x="2643" y="1907"/>
                    </a:lnTo>
                    <a:lnTo>
                      <a:pt x="2662" y="1907"/>
                    </a:lnTo>
                    <a:lnTo>
                      <a:pt x="2662" y="1868"/>
                    </a:lnTo>
                    <a:lnTo>
                      <a:pt x="2680" y="1868"/>
                    </a:lnTo>
                    <a:lnTo>
                      <a:pt x="2680" y="1848"/>
                    </a:lnTo>
                    <a:lnTo>
                      <a:pt x="2718" y="1848"/>
                    </a:lnTo>
                    <a:lnTo>
                      <a:pt x="2718" y="1828"/>
                    </a:lnTo>
                    <a:lnTo>
                      <a:pt x="2817" y="1828"/>
                    </a:lnTo>
                    <a:lnTo>
                      <a:pt x="2870" y="1885"/>
                    </a:lnTo>
                    <a:lnTo>
                      <a:pt x="2889" y="1885"/>
                    </a:lnTo>
                    <a:lnTo>
                      <a:pt x="2889" y="1907"/>
                    </a:lnTo>
                    <a:lnTo>
                      <a:pt x="2931" y="1907"/>
                    </a:lnTo>
                    <a:lnTo>
                      <a:pt x="2931" y="1924"/>
                    </a:lnTo>
                    <a:lnTo>
                      <a:pt x="3087" y="1924"/>
                    </a:lnTo>
                    <a:lnTo>
                      <a:pt x="3087" y="1809"/>
                    </a:lnTo>
                    <a:lnTo>
                      <a:pt x="3141" y="1809"/>
                    </a:lnTo>
                    <a:lnTo>
                      <a:pt x="3141" y="1828"/>
                    </a:lnTo>
                    <a:lnTo>
                      <a:pt x="3159" y="1828"/>
                    </a:lnTo>
                    <a:lnTo>
                      <a:pt x="3159" y="1848"/>
                    </a:lnTo>
                    <a:lnTo>
                      <a:pt x="3176" y="1848"/>
                    </a:lnTo>
                    <a:lnTo>
                      <a:pt x="3196" y="1868"/>
                    </a:lnTo>
                    <a:lnTo>
                      <a:pt x="3219" y="1868"/>
                    </a:lnTo>
                    <a:lnTo>
                      <a:pt x="3219" y="1907"/>
                    </a:lnTo>
                    <a:lnTo>
                      <a:pt x="3235" y="1907"/>
                    </a:lnTo>
                    <a:lnTo>
                      <a:pt x="3235" y="1924"/>
                    </a:lnTo>
                    <a:lnTo>
                      <a:pt x="3274" y="1924"/>
                    </a:lnTo>
                    <a:lnTo>
                      <a:pt x="3274" y="1921"/>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8" name="Freeform 89">
                <a:extLst>
                  <a:ext uri="{FF2B5EF4-FFF2-40B4-BE49-F238E27FC236}">
                    <a16:creationId xmlns="" xmlns:a16="http://schemas.microsoft.com/office/drawing/2014/main" id="{EEF7F26A-F7B1-42AF-8F8C-F5DE2842495D}"/>
                  </a:ext>
                </a:extLst>
              </p:cNvPr>
              <p:cNvSpPr>
                <a:spLocks/>
              </p:cNvSpPr>
              <p:nvPr/>
            </p:nvSpPr>
            <p:spPr bwMode="auto">
              <a:xfrm>
                <a:off x="4379985" y="3112214"/>
                <a:ext cx="458925" cy="898850"/>
              </a:xfrm>
              <a:custGeom>
                <a:avLst/>
                <a:gdLst>
                  <a:gd name="T0" fmla="*/ 142 w 639"/>
                  <a:gd name="T1" fmla="*/ 192 h 1223"/>
                  <a:gd name="T2" fmla="*/ 156 w 639"/>
                  <a:gd name="T3" fmla="*/ 157 h 1223"/>
                  <a:gd name="T4" fmla="*/ 205 w 639"/>
                  <a:gd name="T5" fmla="*/ 136 h 1223"/>
                  <a:gd name="T6" fmla="*/ 300 w 639"/>
                  <a:gd name="T7" fmla="*/ 0 h 1223"/>
                  <a:gd name="T8" fmla="*/ 530 w 639"/>
                  <a:gd name="T9" fmla="*/ 27 h 1223"/>
                  <a:gd name="T10" fmla="*/ 512 w 639"/>
                  <a:gd name="T11" fmla="*/ 78 h 1223"/>
                  <a:gd name="T12" fmla="*/ 569 w 639"/>
                  <a:gd name="T13" fmla="*/ 102 h 1223"/>
                  <a:gd name="T14" fmla="*/ 586 w 639"/>
                  <a:gd name="T15" fmla="*/ 116 h 1223"/>
                  <a:gd name="T16" fmla="*/ 569 w 639"/>
                  <a:gd name="T17" fmla="*/ 214 h 1223"/>
                  <a:gd name="T18" fmla="*/ 498 w 639"/>
                  <a:gd name="T19" fmla="*/ 234 h 1223"/>
                  <a:gd name="T20" fmla="*/ 530 w 639"/>
                  <a:gd name="T21" fmla="*/ 251 h 1223"/>
                  <a:gd name="T22" fmla="*/ 512 w 639"/>
                  <a:gd name="T23" fmla="*/ 289 h 1223"/>
                  <a:gd name="T24" fmla="*/ 498 w 639"/>
                  <a:gd name="T25" fmla="*/ 311 h 1223"/>
                  <a:gd name="T26" fmla="*/ 512 w 639"/>
                  <a:gd name="T27" fmla="*/ 408 h 1223"/>
                  <a:gd name="T28" fmla="*/ 639 w 639"/>
                  <a:gd name="T29" fmla="*/ 422 h 1223"/>
                  <a:gd name="T30" fmla="*/ 620 w 639"/>
                  <a:gd name="T31" fmla="*/ 537 h 1223"/>
                  <a:gd name="T32" fmla="*/ 605 w 639"/>
                  <a:gd name="T33" fmla="*/ 555 h 1223"/>
                  <a:gd name="T34" fmla="*/ 586 w 639"/>
                  <a:gd name="T35" fmla="*/ 578 h 1223"/>
                  <a:gd name="T36" fmla="*/ 551 w 639"/>
                  <a:gd name="T37" fmla="*/ 590 h 1223"/>
                  <a:gd name="T38" fmla="*/ 530 w 639"/>
                  <a:gd name="T39" fmla="*/ 611 h 1223"/>
                  <a:gd name="T40" fmla="*/ 512 w 639"/>
                  <a:gd name="T41" fmla="*/ 654 h 1223"/>
                  <a:gd name="T42" fmla="*/ 569 w 639"/>
                  <a:gd name="T43" fmla="*/ 727 h 1223"/>
                  <a:gd name="T44" fmla="*/ 620 w 639"/>
                  <a:gd name="T45" fmla="*/ 748 h 1223"/>
                  <a:gd name="T46" fmla="*/ 617 w 639"/>
                  <a:gd name="T47" fmla="*/ 791 h 1223"/>
                  <a:gd name="T48" fmla="*/ 596 w 639"/>
                  <a:gd name="T49" fmla="*/ 885 h 1223"/>
                  <a:gd name="T50" fmla="*/ 586 w 639"/>
                  <a:gd name="T51" fmla="*/ 936 h 1223"/>
                  <a:gd name="T52" fmla="*/ 551 w 639"/>
                  <a:gd name="T53" fmla="*/ 962 h 1223"/>
                  <a:gd name="T54" fmla="*/ 530 w 639"/>
                  <a:gd name="T55" fmla="*/ 980 h 1223"/>
                  <a:gd name="T56" fmla="*/ 512 w 639"/>
                  <a:gd name="T57" fmla="*/ 995 h 1223"/>
                  <a:gd name="T58" fmla="*/ 498 w 639"/>
                  <a:gd name="T59" fmla="*/ 1015 h 1223"/>
                  <a:gd name="T60" fmla="*/ 477 w 639"/>
                  <a:gd name="T61" fmla="*/ 1074 h 1223"/>
                  <a:gd name="T62" fmla="*/ 465 w 639"/>
                  <a:gd name="T63" fmla="*/ 1089 h 1223"/>
                  <a:gd name="T64" fmla="*/ 423 w 639"/>
                  <a:gd name="T65" fmla="*/ 1112 h 1223"/>
                  <a:gd name="T66" fmla="*/ 385 w 639"/>
                  <a:gd name="T67" fmla="*/ 1129 h 1223"/>
                  <a:gd name="T68" fmla="*/ 315 w 639"/>
                  <a:gd name="T69" fmla="*/ 1150 h 1223"/>
                  <a:gd name="T70" fmla="*/ 300 w 639"/>
                  <a:gd name="T71" fmla="*/ 1188 h 1223"/>
                  <a:gd name="T72" fmla="*/ 281 w 639"/>
                  <a:gd name="T73" fmla="*/ 1206 h 1223"/>
                  <a:gd name="T74" fmla="*/ 125 w 639"/>
                  <a:gd name="T75" fmla="*/ 1213 h 1223"/>
                  <a:gd name="T76" fmla="*/ 104 w 639"/>
                  <a:gd name="T77" fmla="*/ 1214 h 1223"/>
                  <a:gd name="T78" fmla="*/ 81 w 639"/>
                  <a:gd name="T79" fmla="*/ 903 h 1223"/>
                  <a:gd name="T80" fmla="*/ 104 w 639"/>
                  <a:gd name="T81" fmla="*/ 661 h 1223"/>
                  <a:gd name="T82" fmla="*/ 125 w 639"/>
                  <a:gd name="T83" fmla="*/ 647 h 1223"/>
                  <a:gd name="T84" fmla="*/ 104 w 639"/>
                  <a:gd name="T85" fmla="*/ 550 h 1223"/>
                  <a:gd name="T86" fmla="*/ 125 w 639"/>
                  <a:gd name="T87" fmla="*/ 476 h 1223"/>
                  <a:gd name="T88" fmla="*/ 142 w 639"/>
                  <a:gd name="T89" fmla="*/ 438 h 1223"/>
                  <a:gd name="T90" fmla="*/ 0 w 639"/>
                  <a:gd name="T91" fmla="*/ 258 h 1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9"/>
                  <a:gd name="T139" fmla="*/ 0 h 1223"/>
                  <a:gd name="T140" fmla="*/ 639 w 639"/>
                  <a:gd name="T141" fmla="*/ 1223 h 1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9" h="1223">
                    <a:moveTo>
                      <a:pt x="0" y="252"/>
                    </a:moveTo>
                    <a:lnTo>
                      <a:pt x="142" y="192"/>
                    </a:lnTo>
                    <a:lnTo>
                      <a:pt x="142" y="157"/>
                    </a:lnTo>
                    <a:lnTo>
                      <a:pt x="156" y="157"/>
                    </a:lnTo>
                    <a:lnTo>
                      <a:pt x="156" y="136"/>
                    </a:lnTo>
                    <a:lnTo>
                      <a:pt x="205" y="136"/>
                    </a:lnTo>
                    <a:lnTo>
                      <a:pt x="205" y="0"/>
                    </a:lnTo>
                    <a:lnTo>
                      <a:pt x="300" y="0"/>
                    </a:lnTo>
                    <a:lnTo>
                      <a:pt x="315" y="27"/>
                    </a:lnTo>
                    <a:lnTo>
                      <a:pt x="530" y="27"/>
                    </a:lnTo>
                    <a:lnTo>
                      <a:pt x="530" y="78"/>
                    </a:lnTo>
                    <a:lnTo>
                      <a:pt x="512" y="78"/>
                    </a:lnTo>
                    <a:lnTo>
                      <a:pt x="512" y="102"/>
                    </a:lnTo>
                    <a:lnTo>
                      <a:pt x="569" y="102"/>
                    </a:lnTo>
                    <a:lnTo>
                      <a:pt x="569" y="116"/>
                    </a:lnTo>
                    <a:lnTo>
                      <a:pt x="586" y="116"/>
                    </a:lnTo>
                    <a:lnTo>
                      <a:pt x="586" y="214"/>
                    </a:lnTo>
                    <a:lnTo>
                      <a:pt x="569" y="214"/>
                    </a:lnTo>
                    <a:lnTo>
                      <a:pt x="569" y="234"/>
                    </a:lnTo>
                    <a:lnTo>
                      <a:pt x="498" y="234"/>
                    </a:lnTo>
                    <a:lnTo>
                      <a:pt x="498" y="251"/>
                    </a:lnTo>
                    <a:lnTo>
                      <a:pt x="530" y="251"/>
                    </a:lnTo>
                    <a:lnTo>
                      <a:pt x="530" y="289"/>
                    </a:lnTo>
                    <a:lnTo>
                      <a:pt x="512" y="289"/>
                    </a:lnTo>
                    <a:lnTo>
                      <a:pt x="512" y="311"/>
                    </a:lnTo>
                    <a:lnTo>
                      <a:pt x="498" y="311"/>
                    </a:lnTo>
                    <a:lnTo>
                      <a:pt x="498" y="408"/>
                    </a:lnTo>
                    <a:lnTo>
                      <a:pt x="512" y="408"/>
                    </a:lnTo>
                    <a:lnTo>
                      <a:pt x="512" y="422"/>
                    </a:lnTo>
                    <a:lnTo>
                      <a:pt x="639" y="422"/>
                    </a:lnTo>
                    <a:lnTo>
                      <a:pt x="639" y="537"/>
                    </a:lnTo>
                    <a:lnTo>
                      <a:pt x="620" y="537"/>
                    </a:lnTo>
                    <a:lnTo>
                      <a:pt x="620" y="555"/>
                    </a:lnTo>
                    <a:lnTo>
                      <a:pt x="605" y="555"/>
                    </a:lnTo>
                    <a:lnTo>
                      <a:pt x="605" y="578"/>
                    </a:lnTo>
                    <a:lnTo>
                      <a:pt x="586" y="578"/>
                    </a:lnTo>
                    <a:lnTo>
                      <a:pt x="569" y="590"/>
                    </a:lnTo>
                    <a:lnTo>
                      <a:pt x="551" y="590"/>
                    </a:lnTo>
                    <a:lnTo>
                      <a:pt x="551" y="611"/>
                    </a:lnTo>
                    <a:lnTo>
                      <a:pt x="530" y="611"/>
                    </a:lnTo>
                    <a:lnTo>
                      <a:pt x="530" y="634"/>
                    </a:lnTo>
                    <a:lnTo>
                      <a:pt x="512" y="654"/>
                    </a:lnTo>
                    <a:lnTo>
                      <a:pt x="512" y="727"/>
                    </a:lnTo>
                    <a:lnTo>
                      <a:pt x="569" y="727"/>
                    </a:lnTo>
                    <a:lnTo>
                      <a:pt x="586" y="748"/>
                    </a:lnTo>
                    <a:lnTo>
                      <a:pt x="620" y="748"/>
                    </a:lnTo>
                    <a:lnTo>
                      <a:pt x="617" y="787"/>
                    </a:lnTo>
                    <a:lnTo>
                      <a:pt x="617" y="791"/>
                    </a:lnTo>
                    <a:lnTo>
                      <a:pt x="605" y="847"/>
                    </a:lnTo>
                    <a:lnTo>
                      <a:pt x="596" y="885"/>
                    </a:lnTo>
                    <a:lnTo>
                      <a:pt x="605" y="936"/>
                    </a:lnTo>
                    <a:lnTo>
                      <a:pt x="586" y="936"/>
                    </a:lnTo>
                    <a:lnTo>
                      <a:pt x="569" y="962"/>
                    </a:lnTo>
                    <a:lnTo>
                      <a:pt x="551" y="962"/>
                    </a:lnTo>
                    <a:lnTo>
                      <a:pt x="551" y="980"/>
                    </a:lnTo>
                    <a:lnTo>
                      <a:pt x="530" y="980"/>
                    </a:lnTo>
                    <a:lnTo>
                      <a:pt x="530" y="995"/>
                    </a:lnTo>
                    <a:lnTo>
                      <a:pt x="512" y="995"/>
                    </a:lnTo>
                    <a:lnTo>
                      <a:pt x="512" y="1015"/>
                    </a:lnTo>
                    <a:lnTo>
                      <a:pt x="498" y="1015"/>
                    </a:lnTo>
                    <a:lnTo>
                      <a:pt x="498" y="1052"/>
                    </a:lnTo>
                    <a:lnTo>
                      <a:pt x="477" y="1074"/>
                    </a:lnTo>
                    <a:lnTo>
                      <a:pt x="477" y="1089"/>
                    </a:lnTo>
                    <a:lnTo>
                      <a:pt x="465" y="1089"/>
                    </a:lnTo>
                    <a:lnTo>
                      <a:pt x="441" y="1112"/>
                    </a:lnTo>
                    <a:lnTo>
                      <a:pt x="423" y="1112"/>
                    </a:lnTo>
                    <a:lnTo>
                      <a:pt x="423" y="1129"/>
                    </a:lnTo>
                    <a:lnTo>
                      <a:pt x="385" y="1129"/>
                    </a:lnTo>
                    <a:lnTo>
                      <a:pt x="385" y="1150"/>
                    </a:lnTo>
                    <a:lnTo>
                      <a:pt x="315" y="1150"/>
                    </a:lnTo>
                    <a:lnTo>
                      <a:pt x="315" y="1188"/>
                    </a:lnTo>
                    <a:lnTo>
                      <a:pt x="300" y="1188"/>
                    </a:lnTo>
                    <a:lnTo>
                      <a:pt x="300" y="1206"/>
                    </a:lnTo>
                    <a:lnTo>
                      <a:pt x="281" y="1206"/>
                    </a:lnTo>
                    <a:lnTo>
                      <a:pt x="281" y="1223"/>
                    </a:lnTo>
                    <a:lnTo>
                      <a:pt x="125" y="1213"/>
                    </a:lnTo>
                    <a:lnTo>
                      <a:pt x="125" y="1214"/>
                    </a:lnTo>
                    <a:lnTo>
                      <a:pt x="104" y="1214"/>
                    </a:lnTo>
                    <a:lnTo>
                      <a:pt x="104" y="903"/>
                    </a:lnTo>
                    <a:lnTo>
                      <a:pt x="81" y="903"/>
                    </a:lnTo>
                    <a:lnTo>
                      <a:pt x="81" y="684"/>
                    </a:lnTo>
                    <a:lnTo>
                      <a:pt x="104" y="661"/>
                    </a:lnTo>
                    <a:lnTo>
                      <a:pt x="104" y="647"/>
                    </a:lnTo>
                    <a:lnTo>
                      <a:pt x="125" y="647"/>
                    </a:lnTo>
                    <a:lnTo>
                      <a:pt x="125" y="550"/>
                    </a:lnTo>
                    <a:lnTo>
                      <a:pt x="104" y="550"/>
                    </a:lnTo>
                    <a:lnTo>
                      <a:pt x="104" y="476"/>
                    </a:lnTo>
                    <a:lnTo>
                      <a:pt x="125" y="476"/>
                    </a:lnTo>
                    <a:lnTo>
                      <a:pt x="125" y="460"/>
                    </a:lnTo>
                    <a:lnTo>
                      <a:pt x="142" y="438"/>
                    </a:lnTo>
                    <a:lnTo>
                      <a:pt x="142" y="258"/>
                    </a:lnTo>
                    <a:lnTo>
                      <a:pt x="0" y="258"/>
                    </a:lnTo>
                    <a:lnTo>
                      <a:pt x="0" y="252"/>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59" name="Freeform 90">
                <a:extLst>
                  <a:ext uri="{FF2B5EF4-FFF2-40B4-BE49-F238E27FC236}">
                    <a16:creationId xmlns="" xmlns:a16="http://schemas.microsoft.com/office/drawing/2014/main" id="{3F4A4074-7C47-4913-8EAD-F125546361AD}"/>
                  </a:ext>
                </a:extLst>
              </p:cNvPr>
              <p:cNvSpPr>
                <a:spLocks/>
              </p:cNvSpPr>
              <p:nvPr/>
            </p:nvSpPr>
            <p:spPr bwMode="auto">
              <a:xfrm>
                <a:off x="3044133" y="1207821"/>
                <a:ext cx="2886551" cy="2370626"/>
              </a:xfrm>
              <a:custGeom>
                <a:avLst/>
                <a:gdLst>
                  <a:gd name="T0" fmla="*/ 1029 w 4010"/>
                  <a:gd name="T1" fmla="*/ 3179 h 3228"/>
                  <a:gd name="T2" fmla="*/ 1120 w 4010"/>
                  <a:gd name="T3" fmla="*/ 2957 h 3228"/>
                  <a:gd name="T4" fmla="*/ 1254 w 4010"/>
                  <a:gd name="T5" fmla="*/ 3023 h 3228"/>
                  <a:gd name="T6" fmla="*/ 1356 w 4010"/>
                  <a:gd name="T7" fmla="*/ 3125 h 3228"/>
                  <a:gd name="T8" fmla="*/ 1620 w 4010"/>
                  <a:gd name="T9" fmla="*/ 3216 h 3228"/>
                  <a:gd name="T10" fmla="*/ 1747 w 4010"/>
                  <a:gd name="T11" fmla="*/ 2961 h 3228"/>
                  <a:gd name="T12" fmla="*/ 1817 w 4010"/>
                  <a:gd name="T13" fmla="*/ 2885 h 3228"/>
                  <a:gd name="T14" fmla="*/ 2061 w 4010"/>
                  <a:gd name="T15" fmla="*/ 2594 h 3228"/>
                  <a:gd name="T16" fmla="*/ 2521 w 4010"/>
                  <a:gd name="T17" fmla="*/ 2559 h 3228"/>
                  <a:gd name="T18" fmla="*/ 2631 w 4010"/>
                  <a:gd name="T19" fmla="*/ 2230 h 3228"/>
                  <a:gd name="T20" fmla="*/ 2847 w 4010"/>
                  <a:gd name="T21" fmla="*/ 2273 h 3228"/>
                  <a:gd name="T22" fmla="*/ 3115 w 4010"/>
                  <a:gd name="T23" fmla="*/ 2256 h 3228"/>
                  <a:gd name="T24" fmla="*/ 3204 w 4010"/>
                  <a:gd name="T25" fmla="*/ 2218 h 3228"/>
                  <a:gd name="T26" fmla="*/ 3594 w 4010"/>
                  <a:gd name="T27" fmla="*/ 2001 h 3228"/>
                  <a:gd name="T28" fmla="*/ 3878 w 4010"/>
                  <a:gd name="T29" fmla="*/ 1895 h 3228"/>
                  <a:gd name="T30" fmla="*/ 3878 w 4010"/>
                  <a:gd name="T31" fmla="*/ 1676 h 3228"/>
                  <a:gd name="T32" fmla="*/ 3919 w 4010"/>
                  <a:gd name="T33" fmla="*/ 1524 h 3228"/>
                  <a:gd name="T34" fmla="*/ 3809 w 4010"/>
                  <a:gd name="T35" fmla="*/ 1503 h 3228"/>
                  <a:gd name="T36" fmla="*/ 3748 w 4010"/>
                  <a:gd name="T37" fmla="*/ 1415 h 3228"/>
                  <a:gd name="T38" fmla="*/ 3680 w 4010"/>
                  <a:gd name="T39" fmla="*/ 1307 h 3228"/>
                  <a:gd name="T40" fmla="*/ 3705 w 4010"/>
                  <a:gd name="T41" fmla="*/ 1176 h 3228"/>
                  <a:gd name="T42" fmla="*/ 3902 w 4010"/>
                  <a:gd name="T43" fmla="*/ 1250 h 3228"/>
                  <a:gd name="T44" fmla="*/ 3878 w 4010"/>
                  <a:gd name="T45" fmla="*/ 916 h 3228"/>
                  <a:gd name="T46" fmla="*/ 3967 w 4010"/>
                  <a:gd name="T47" fmla="*/ 721 h 3228"/>
                  <a:gd name="T48" fmla="*/ 3967 w 4010"/>
                  <a:gd name="T49" fmla="*/ 333 h 3228"/>
                  <a:gd name="T50" fmla="*/ 3680 w 4010"/>
                  <a:gd name="T51" fmla="*/ 292 h 3228"/>
                  <a:gd name="T52" fmla="*/ 3642 w 4010"/>
                  <a:gd name="T53" fmla="*/ 134 h 3228"/>
                  <a:gd name="T54" fmla="*/ 3401 w 4010"/>
                  <a:gd name="T55" fmla="*/ 33 h 3228"/>
                  <a:gd name="T56" fmla="*/ 3348 w 4010"/>
                  <a:gd name="T57" fmla="*/ 185 h 3228"/>
                  <a:gd name="T58" fmla="*/ 3271 w 4010"/>
                  <a:gd name="T59" fmla="*/ 303 h 3228"/>
                  <a:gd name="T60" fmla="*/ 3174 w 4010"/>
                  <a:gd name="T61" fmla="*/ 636 h 3228"/>
                  <a:gd name="T62" fmla="*/ 2982 w 4010"/>
                  <a:gd name="T63" fmla="*/ 679 h 3228"/>
                  <a:gd name="T64" fmla="*/ 2867 w 4010"/>
                  <a:gd name="T65" fmla="*/ 1065 h 3228"/>
                  <a:gd name="T66" fmla="*/ 3039 w 4010"/>
                  <a:gd name="T67" fmla="*/ 1065 h 3228"/>
                  <a:gd name="T68" fmla="*/ 3141 w 4010"/>
                  <a:gd name="T69" fmla="*/ 972 h 3228"/>
                  <a:gd name="T70" fmla="*/ 3271 w 4010"/>
                  <a:gd name="T71" fmla="*/ 1088 h 3228"/>
                  <a:gd name="T72" fmla="*/ 3361 w 4010"/>
                  <a:gd name="T73" fmla="*/ 1168 h 3228"/>
                  <a:gd name="T74" fmla="*/ 2982 w 4010"/>
                  <a:gd name="T75" fmla="*/ 1327 h 3228"/>
                  <a:gd name="T76" fmla="*/ 2908 w 4010"/>
                  <a:gd name="T77" fmla="*/ 1462 h 3228"/>
                  <a:gd name="T78" fmla="*/ 2521 w 4010"/>
                  <a:gd name="T79" fmla="*/ 1621 h 3228"/>
                  <a:gd name="T80" fmla="*/ 2252 w 4010"/>
                  <a:gd name="T81" fmla="*/ 1839 h 3228"/>
                  <a:gd name="T82" fmla="*/ 2176 w 4010"/>
                  <a:gd name="T83" fmla="*/ 1994 h 3228"/>
                  <a:gd name="T84" fmla="*/ 2062 w 4010"/>
                  <a:gd name="T85" fmla="*/ 2072 h 3228"/>
                  <a:gd name="T86" fmla="*/ 1702 w 4010"/>
                  <a:gd name="T87" fmla="*/ 2154 h 3228"/>
                  <a:gd name="T88" fmla="*/ 1485 w 4010"/>
                  <a:gd name="T89" fmla="*/ 2230 h 3228"/>
                  <a:gd name="T90" fmla="*/ 1202 w 4010"/>
                  <a:gd name="T91" fmla="*/ 2313 h 3228"/>
                  <a:gd name="T92" fmla="*/ 1011 w 4010"/>
                  <a:gd name="T93" fmla="*/ 2230 h 3228"/>
                  <a:gd name="T94" fmla="*/ 817 w 4010"/>
                  <a:gd name="T95" fmla="*/ 2230 h 3228"/>
                  <a:gd name="T96" fmla="*/ 471 w 4010"/>
                  <a:gd name="T97" fmla="*/ 2154 h 3228"/>
                  <a:gd name="T98" fmla="*/ 103 w 4010"/>
                  <a:gd name="T99" fmla="*/ 2110 h 3228"/>
                  <a:gd name="T100" fmla="*/ 52 w 4010"/>
                  <a:gd name="T101" fmla="*/ 2280 h 3228"/>
                  <a:gd name="T102" fmla="*/ 246 w 4010"/>
                  <a:gd name="T103" fmla="*/ 2629 h 3228"/>
                  <a:gd name="T104" fmla="*/ 353 w 4010"/>
                  <a:gd name="T105" fmla="*/ 2878 h 3228"/>
                  <a:gd name="T106" fmla="*/ 518 w 4010"/>
                  <a:gd name="T107" fmla="*/ 2992 h 3228"/>
                  <a:gd name="T108" fmla="*/ 764 w 4010"/>
                  <a:gd name="T109" fmla="*/ 2858 h 3228"/>
                  <a:gd name="T110" fmla="*/ 922 w 4010"/>
                  <a:gd name="T111" fmla="*/ 2858 h 3228"/>
                  <a:gd name="T112" fmla="*/ 800 w 4010"/>
                  <a:gd name="T113" fmla="*/ 3060 h 3228"/>
                  <a:gd name="T114" fmla="*/ 964 w 4010"/>
                  <a:gd name="T115" fmla="*/ 3228 h 32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10"/>
                  <a:gd name="T175" fmla="*/ 0 h 3228"/>
                  <a:gd name="T176" fmla="*/ 4010 w 4010"/>
                  <a:gd name="T177" fmla="*/ 3228 h 32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10" h="3228">
                    <a:moveTo>
                      <a:pt x="946" y="3228"/>
                    </a:moveTo>
                    <a:lnTo>
                      <a:pt x="964" y="3228"/>
                    </a:lnTo>
                    <a:lnTo>
                      <a:pt x="964" y="3211"/>
                    </a:lnTo>
                    <a:lnTo>
                      <a:pt x="998" y="3211"/>
                    </a:lnTo>
                    <a:lnTo>
                      <a:pt x="998" y="3195"/>
                    </a:lnTo>
                    <a:lnTo>
                      <a:pt x="1014" y="3195"/>
                    </a:lnTo>
                    <a:lnTo>
                      <a:pt x="1014" y="3179"/>
                    </a:lnTo>
                    <a:lnTo>
                      <a:pt x="1029" y="3179"/>
                    </a:lnTo>
                    <a:lnTo>
                      <a:pt x="1029" y="3160"/>
                    </a:lnTo>
                    <a:lnTo>
                      <a:pt x="1050" y="3160"/>
                    </a:lnTo>
                    <a:lnTo>
                      <a:pt x="1050" y="3125"/>
                    </a:lnTo>
                    <a:lnTo>
                      <a:pt x="1067" y="3125"/>
                    </a:lnTo>
                    <a:lnTo>
                      <a:pt x="1096" y="3099"/>
                    </a:lnTo>
                    <a:lnTo>
                      <a:pt x="1100" y="3058"/>
                    </a:lnTo>
                    <a:lnTo>
                      <a:pt x="1100" y="2972"/>
                    </a:lnTo>
                    <a:lnTo>
                      <a:pt x="1120" y="2957"/>
                    </a:lnTo>
                    <a:lnTo>
                      <a:pt x="1154" y="2939"/>
                    </a:lnTo>
                    <a:lnTo>
                      <a:pt x="1169" y="2939"/>
                    </a:lnTo>
                    <a:lnTo>
                      <a:pt x="1189" y="2957"/>
                    </a:lnTo>
                    <a:lnTo>
                      <a:pt x="1218" y="2972"/>
                    </a:lnTo>
                    <a:lnTo>
                      <a:pt x="1239" y="2972"/>
                    </a:lnTo>
                    <a:lnTo>
                      <a:pt x="1239" y="2992"/>
                    </a:lnTo>
                    <a:lnTo>
                      <a:pt x="1254" y="2992"/>
                    </a:lnTo>
                    <a:lnTo>
                      <a:pt x="1254" y="3023"/>
                    </a:lnTo>
                    <a:lnTo>
                      <a:pt x="1271" y="3023"/>
                    </a:lnTo>
                    <a:lnTo>
                      <a:pt x="1271" y="3075"/>
                    </a:lnTo>
                    <a:lnTo>
                      <a:pt x="1290" y="3075"/>
                    </a:lnTo>
                    <a:lnTo>
                      <a:pt x="1290" y="3093"/>
                    </a:lnTo>
                    <a:lnTo>
                      <a:pt x="1322" y="3093"/>
                    </a:lnTo>
                    <a:lnTo>
                      <a:pt x="1322" y="3109"/>
                    </a:lnTo>
                    <a:lnTo>
                      <a:pt x="1356" y="3109"/>
                    </a:lnTo>
                    <a:lnTo>
                      <a:pt x="1356" y="3125"/>
                    </a:lnTo>
                    <a:lnTo>
                      <a:pt x="1391" y="3125"/>
                    </a:lnTo>
                    <a:lnTo>
                      <a:pt x="1391" y="3138"/>
                    </a:lnTo>
                    <a:lnTo>
                      <a:pt x="1407" y="3138"/>
                    </a:lnTo>
                    <a:lnTo>
                      <a:pt x="1407" y="3118"/>
                    </a:lnTo>
                    <a:lnTo>
                      <a:pt x="1422" y="3118"/>
                    </a:lnTo>
                    <a:lnTo>
                      <a:pt x="1426" y="3116"/>
                    </a:lnTo>
                    <a:lnTo>
                      <a:pt x="1479" y="3216"/>
                    </a:lnTo>
                    <a:lnTo>
                      <a:pt x="1620" y="3216"/>
                    </a:lnTo>
                    <a:lnTo>
                      <a:pt x="1620" y="3054"/>
                    </a:lnTo>
                    <a:lnTo>
                      <a:pt x="1636" y="3032"/>
                    </a:lnTo>
                    <a:lnTo>
                      <a:pt x="1659" y="3032"/>
                    </a:lnTo>
                    <a:lnTo>
                      <a:pt x="1677" y="3016"/>
                    </a:lnTo>
                    <a:lnTo>
                      <a:pt x="1695" y="3016"/>
                    </a:lnTo>
                    <a:lnTo>
                      <a:pt x="1727" y="3002"/>
                    </a:lnTo>
                    <a:lnTo>
                      <a:pt x="1747" y="3002"/>
                    </a:lnTo>
                    <a:lnTo>
                      <a:pt x="1747" y="2961"/>
                    </a:lnTo>
                    <a:lnTo>
                      <a:pt x="1764" y="2961"/>
                    </a:lnTo>
                    <a:lnTo>
                      <a:pt x="1764" y="2943"/>
                    </a:lnTo>
                    <a:lnTo>
                      <a:pt x="1783" y="2943"/>
                    </a:lnTo>
                    <a:lnTo>
                      <a:pt x="1783" y="2923"/>
                    </a:lnTo>
                    <a:lnTo>
                      <a:pt x="1797" y="2923"/>
                    </a:lnTo>
                    <a:lnTo>
                      <a:pt x="1797" y="2905"/>
                    </a:lnTo>
                    <a:lnTo>
                      <a:pt x="1817" y="2905"/>
                    </a:lnTo>
                    <a:lnTo>
                      <a:pt x="1817" y="2885"/>
                    </a:lnTo>
                    <a:lnTo>
                      <a:pt x="1856" y="2852"/>
                    </a:lnTo>
                    <a:lnTo>
                      <a:pt x="1856" y="2846"/>
                    </a:lnTo>
                    <a:lnTo>
                      <a:pt x="1998" y="2786"/>
                    </a:lnTo>
                    <a:lnTo>
                      <a:pt x="1998" y="2751"/>
                    </a:lnTo>
                    <a:lnTo>
                      <a:pt x="2012" y="2751"/>
                    </a:lnTo>
                    <a:lnTo>
                      <a:pt x="2012" y="2730"/>
                    </a:lnTo>
                    <a:lnTo>
                      <a:pt x="2061" y="2730"/>
                    </a:lnTo>
                    <a:lnTo>
                      <a:pt x="2061" y="2594"/>
                    </a:lnTo>
                    <a:lnTo>
                      <a:pt x="2156" y="2594"/>
                    </a:lnTo>
                    <a:lnTo>
                      <a:pt x="2171" y="2621"/>
                    </a:lnTo>
                    <a:lnTo>
                      <a:pt x="2386" y="2621"/>
                    </a:lnTo>
                    <a:lnTo>
                      <a:pt x="2386" y="2608"/>
                    </a:lnTo>
                    <a:lnTo>
                      <a:pt x="2468" y="2594"/>
                    </a:lnTo>
                    <a:lnTo>
                      <a:pt x="2501" y="2579"/>
                    </a:lnTo>
                    <a:lnTo>
                      <a:pt x="2521" y="2579"/>
                    </a:lnTo>
                    <a:lnTo>
                      <a:pt x="2521" y="2559"/>
                    </a:lnTo>
                    <a:lnTo>
                      <a:pt x="2538" y="2559"/>
                    </a:lnTo>
                    <a:lnTo>
                      <a:pt x="2538" y="2347"/>
                    </a:lnTo>
                    <a:lnTo>
                      <a:pt x="2557" y="2331"/>
                    </a:lnTo>
                    <a:lnTo>
                      <a:pt x="2557" y="2273"/>
                    </a:lnTo>
                    <a:lnTo>
                      <a:pt x="2572" y="2273"/>
                    </a:lnTo>
                    <a:lnTo>
                      <a:pt x="2572" y="2256"/>
                    </a:lnTo>
                    <a:lnTo>
                      <a:pt x="2594" y="2230"/>
                    </a:lnTo>
                    <a:lnTo>
                      <a:pt x="2631" y="2230"/>
                    </a:lnTo>
                    <a:lnTo>
                      <a:pt x="2631" y="2295"/>
                    </a:lnTo>
                    <a:lnTo>
                      <a:pt x="2648" y="2295"/>
                    </a:lnTo>
                    <a:lnTo>
                      <a:pt x="2648" y="2315"/>
                    </a:lnTo>
                    <a:lnTo>
                      <a:pt x="2719" y="2315"/>
                    </a:lnTo>
                    <a:lnTo>
                      <a:pt x="2719" y="2295"/>
                    </a:lnTo>
                    <a:lnTo>
                      <a:pt x="2737" y="2295"/>
                    </a:lnTo>
                    <a:lnTo>
                      <a:pt x="2737" y="2273"/>
                    </a:lnTo>
                    <a:lnTo>
                      <a:pt x="2847" y="2273"/>
                    </a:lnTo>
                    <a:lnTo>
                      <a:pt x="2847" y="2230"/>
                    </a:lnTo>
                    <a:lnTo>
                      <a:pt x="2876" y="2230"/>
                    </a:lnTo>
                    <a:lnTo>
                      <a:pt x="2876" y="2216"/>
                    </a:lnTo>
                    <a:lnTo>
                      <a:pt x="2896" y="2216"/>
                    </a:lnTo>
                    <a:lnTo>
                      <a:pt x="2896" y="2155"/>
                    </a:lnTo>
                    <a:lnTo>
                      <a:pt x="3096" y="2155"/>
                    </a:lnTo>
                    <a:lnTo>
                      <a:pt x="3096" y="2256"/>
                    </a:lnTo>
                    <a:lnTo>
                      <a:pt x="3115" y="2256"/>
                    </a:lnTo>
                    <a:lnTo>
                      <a:pt x="3115" y="2273"/>
                    </a:lnTo>
                    <a:lnTo>
                      <a:pt x="3199" y="2273"/>
                    </a:lnTo>
                    <a:lnTo>
                      <a:pt x="3199" y="2270"/>
                    </a:lnTo>
                    <a:lnTo>
                      <a:pt x="3204" y="2273"/>
                    </a:lnTo>
                    <a:lnTo>
                      <a:pt x="3204" y="2242"/>
                    </a:lnTo>
                    <a:lnTo>
                      <a:pt x="3180" y="2242"/>
                    </a:lnTo>
                    <a:lnTo>
                      <a:pt x="3180" y="2218"/>
                    </a:lnTo>
                    <a:lnTo>
                      <a:pt x="3204" y="2218"/>
                    </a:lnTo>
                    <a:lnTo>
                      <a:pt x="3204" y="1938"/>
                    </a:lnTo>
                    <a:lnTo>
                      <a:pt x="3271" y="1938"/>
                    </a:lnTo>
                    <a:lnTo>
                      <a:pt x="3289" y="1959"/>
                    </a:lnTo>
                    <a:lnTo>
                      <a:pt x="3289" y="1979"/>
                    </a:lnTo>
                    <a:lnTo>
                      <a:pt x="3334" y="2025"/>
                    </a:lnTo>
                    <a:lnTo>
                      <a:pt x="3462" y="2025"/>
                    </a:lnTo>
                    <a:lnTo>
                      <a:pt x="3462" y="2001"/>
                    </a:lnTo>
                    <a:lnTo>
                      <a:pt x="3594" y="2001"/>
                    </a:lnTo>
                    <a:lnTo>
                      <a:pt x="3616" y="2025"/>
                    </a:lnTo>
                    <a:lnTo>
                      <a:pt x="3790" y="2025"/>
                    </a:lnTo>
                    <a:lnTo>
                      <a:pt x="3790" y="1959"/>
                    </a:lnTo>
                    <a:lnTo>
                      <a:pt x="3809" y="1959"/>
                    </a:lnTo>
                    <a:lnTo>
                      <a:pt x="3809" y="1915"/>
                    </a:lnTo>
                    <a:lnTo>
                      <a:pt x="3832" y="1915"/>
                    </a:lnTo>
                    <a:lnTo>
                      <a:pt x="3832" y="1895"/>
                    </a:lnTo>
                    <a:lnTo>
                      <a:pt x="3878" y="1895"/>
                    </a:lnTo>
                    <a:lnTo>
                      <a:pt x="3878" y="1874"/>
                    </a:lnTo>
                    <a:lnTo>
                      <a:pt x="3897" y="1874"/>
                    </a:lnTo>
                    <a:lnTo>
                      <a:pt x="3897" y="1808"/>
                    </a:lnTo>
                    <a:lnTo>
                      <a:pt x="3878" y="1783"/>
                    </a:lnTo>
                    <a:lnTo>
                      <a:pt x="3878" y="1742"/>
                    </a:lnTo>
                    <a:lnTo>
                      <a:pt x="3856" y="1742"/>
                    </a:lnTo>
                    <a:lnTo>
                      <a:pt x="3856" y="1701"/>
                    </a:lnTo>
                    <a:lnTo>
                      <a:pt x="3878" y="1676"/>
                    </a:lnTo>
                    <a:lnTo>
                      <a:pt x="3875" y="1654"/>
                    </a:lnTo>
                    <a:lnTo>
                      <a:pt x="3879" y="1660"/>
                    </a:lnTo>
                    <a:lnTo>
                      <a:pt x="3878" y="1654"/>
                    </a:lnTo>
                    <a:lnTo>
                      <a:pt x="3919" y="1654"/>
                    </a:lnTo>
                    <a:lnTo>
                      <a:pt x="3919" y="1636"/>
                    </a:lnTo>
                    <a:lnTo>
                      <a:pt x="3940" y="1636"/>
                    </a:lnTo>
                    <a:lnTo>
                      <a:pt x="3940" y="1524"/>
                    </a:lnTo>
                    <a:lnTo>
                      <a:pt x="3919" y="1524"/>
                    </a:lnTo>
                    <a:lnTo>
                      <a:pt x="3919" y="1503"/>
                    </a:lnTo>
                    <a:lnTo>
                      <a:pt x="3897" y="1503"/>
                    </a:lnTo>
                    <a:lnTo>
                      <a:pt x="3897" y="1462"/>
                    </a:lnTo>
                    <a:lnTo>
                      <a:pt x="3856" y="1462"/>
                    </a:lnTo>
                    <a:lnTo>
                      <a:pt x="3856" y="1481"/>
                    </a:lnTo>
                    <a:lnTo>
                      <a:pt x="3832" y="1481"/>
                    </a:lnTo>
                    <a:lnTo>
                      <a:pt x="3832" y="1503"/>
                    </a:lnTo>
                    <a:lnTo>
                      <a:pt x="3809" y="1503"/>
                    </a:lnTo>
                    <a:lnTo>
                      <a:pt x="3790" y="1524"/>
                    </a:lnTo>
                    <a:lnTo>
                      <a:pt x="3705" y="1524"/>
                    </a:lnTo>
                    <a:lnTo>
                      <a:pt x="3705" y="1503"/>
                    </a:lnTo>
                    <a:lnTo>
                      <a:pt x="3724" y="1503"/>
                    </a:lnTo>
                    <a:lnTo>
                      <a:pt x="3724" y="1462"/>
                    </a:lnTo>
                    <a:lnTo>
                      <a:pt x="3764" y="1462"/>
                    </a:lnTo>
                    <a:lnTo>
                      <a:pt x="3764" y="1415"/>
                    </a:lnTo>
                    <a:lnTo>
                      <a:pt x="3748" y="1415"/>
                    </a:lnTo>
                    <a:lnTo>
                      <a:pt x="3748" y="1394"/>
                    </a:lnTo>
                    <a:lnTo>
                      <a:pt x="3705" y="1394"/>
                    </a:lnTo>
                    <a:lnTo>
                      <a:pt x="3705" y="1374"/>
                    </a:lnTo>
                    <a:lnTo>
                      <a:pt x="3642" y="1374"/>
                    </a:lnTo>
                    <a:lnTo>
                      <a:pt x="3642" y="1329"/>
                    </a:lnTo>
                    <a:lnTo>
                      <a:pt x="3657" y="1329"/>
                    </a:lnTo>
                    <a:lnTo>
                      <a:pt x="3657" y="1307"/>
                    </a:lnTo>
                    <a:lnTo>
                      <a:pt x="3680" y="1307"/>
                    </a:lnTo>
                    <a:lnTo>
                      <a:pt x="3657" y="1307"/>
                    </a:lnTo>
                    <a:lnTo>
                      <a:pt x="3657" y="1286"/>
                    </a:lnTo>
                    <a:lnTo>
                      <a:pt x="3642" y="1286"/>
                    </a:lnTo>
                    <a:lnTo>
                      <a:pt x="3642" y="1269"/>
                    </a:lnTo>
                    <a:lnTo>
                      <a:pt x="3616" y="1269"/>
                    </a:lnTo>
                    <a:lnTo>
                      <a:pt x="3616" y="1156"/>
                    </a:lnTo>
                    <a:lnTo>
                      <a:pt x="3705" y="1156"/>
                    </a:lnTo>
                    <a:lnTo>
                      <a:pt x="3705" y="1176"/>
                    </a:lnTo>
                    <a:lnTo>
                      <a:pt x="3724" y="1176"/>
                    </a:lnTo>
                    <a:lnTo>
                      <a:pt x="3724" y="1200"/>
                    </a:lnTo>
                    <a:lnTo>
                      <a:pt x="3748" y="1200"/>
                    </a:lnTo>
                    <a:lnTo>
                      <a:pt x="3748" y="1223"/>
                    </a:lnTo>
                    <a:lnTo>
                      <a:pt x="3764" y="1223"/>
                    </a:lnTo>
                    <a:lnTo>
                      <a:pt x="3832" y="1279"/>
                    </a:lnTo>
                    <a:lnTo>
                      <a:pt x="3878" y="1262"/>
                    </a:lnTo>
                    <a:lnTo>
                      <a:pt x="3902" y="1250"/>
                    </a:lnTo>
                    <a:lnTo>
                      <a:pt x="3856" y="1226"/>
                    </a:lnTo>
                    <a:lnTo>
                      <a:pt x="3859" y="1198"/>
                    </a:lnTo>
                    <a:lnTo>
                      <a:pt x="3832" y="1178"/>
                    </a:lnTo>
                    <a:lnTo>
                      <a:pt x="3832" y="1048"/>
                    </a:lnTo>
                    <a:lnTo>
                      <a:pt x="3856" y="1026"/>
                    </a:lnTo>
                    <a:lnTo>
                      <a:pt x="3856" y="1005"/>
                    </a:lnTo>
                    <a:lnTo>
                      <a:pt x="3878" y="1005"/>
                    </a:lnTo>
                    <a:lnTo>
                      <a:pt x="3878" y="916"/>
                    </a:lnTo>
                    <a:lnTo>
                      <a:pt x="3897" y="893"/>
                    </a:lnTo>
                    <a:lnTo>
                      <a:pt x="3897" y="852"/>
                    </a:lnTo>
                    <a:lnTo>
                      <a:pt x="3919" y="852"/>
                    </a:lnTo>
                    <a:lnTo>
                      <a:pt x="3919" y="808"/>
                    </a:lnTo>
                    <a:lnTo>
                      <a:pt x="3940" y="808"/>
                    </a:lnTo>
                    <a:lnTo>
                      <a:pt x="3940" y="764"/>
                    </a:lnTo>
                    <a:lnTo>
                      <a:pt x="3967" y="764"/>
                    </a:lnTo>
                    <a:lnTo>
                      <a:pt x="3967" y="721"/>
                    </a:lnTo>
                    <a:lnTo>
                      <a:pt x="3988" y="703"/>
                    </a:lnTo>
                    <a:lnTo>
                      <a:pt x="3988" y="657"/>
                    </a:lnTo>
                    <a:lnTo>
                      <a:pt x="4010" y="657"/>
                    </a:lnTo>
                    <a:lnTo>
                      <a:pt x="4010" y="567"/>
                    </a:lnTo>
                    <a:lnTo>
                      <a:pt x="3988" y="567"/>
                    </a:lnTo>
                    <a:lnTo>
                      <a:pt x="3988" y="528"/>
                    </a:lnTo>
                    <a:lnTo>
                      <a:pt x="3967" y="528"/>
                    </a:lnTo>
                    <a:lnTo>
                      <a:pt x="3967" y="333"/>
                    </a:lnTo>
                    <a:lnTo>
                      <a:pt x="3940" y="333"/>
                    </a:lnTo>
                    <a:lnTo>
                      <a:pt x="3940" y="312"/>
                    </a:lnTo>
                    <a:lnTo>
                      <a:pt x="3919" y="312"/>
                    </a:lnTo>
                    <a:lnTo>
                      <a:pt x="3919" y="292"/>
                    </a:lnTo>
                    <a:lnTo>
                      <a:pt x="3748" y="292"/>
                    </a:lnTo>
                    <a:lnTo>
                      <a:pt x="3748" y="312"/>
                    </a:lnTo>
                    <a:lnTo>
                      <a:pt x="3680" y="312"/>
                    </a:lnTo>
                    <a:lnTo>
                      <a:pt x="3680" y="292"/>
                    </a:lnTo>
                    <a:lnTo>
                      <a:pt x="3642" y="292"/>
                    </a:lnTo>
                    <a:lnTo>
                      <a:pt x="3642" y="244"/>
                    </a:lnTo>
                    <a:lnTo>
                      <a:pt x="3616" y="244"/>
                    </a:lnTo>
                    <a:lnTo>
                      <a:pt x="3616" y="202"/>
                    </a:lnTo>
                    <a:lnTo>
                      <a:pt x="3642" y="202"/>
                    </a:lnTo>
                    <a:lnTo>
                      <a:pt x="3657" y="181"/>
                    </a:lnTo>
                    <a:lnTo>
                      <a:pt x="3657" y="160"/>
                    </a:lnTo>
                    <a:lnTo>
                      <a:pt x="3642" y="134"/>
                    </a:lnTo>
                    <a:lnTo>
                      <a:pt x="3616" y="134"/>
                    </a:lnTo>
                    <a:lnTo>
                      <a:pt x="3616" y="115"/>
                    </a:lnTo>
                    <a:lnTo>
                      <a:pt x="3594" y="115"/>
                    </a:lnTo>
                    <a:lnTo>
                      <a:pt x="3594" y="94"/>
                    </a:lnTo>
                    <a:lnTo>
                      <a:pt x="3570" y="94"/>
                    </a:lnTo>
                    <a:lnTo>
                      <a:pt x="3549" y="70"/>
                    </a:lnTo>
                    <a:lnTo>
                      <a:pt x="3422" y="70"/>
                    </a:lnTo>
                    <a:lnTo>
                      <a:pt x="3401" y="33"/>
                    </a:lnTo>
                    <a:lnTo>
                      <a:pt x="3361" y="22"/>
                    </a:lnTo>
                    <a:lnTo>
                      <a:pt x="3340" y="0"/>
                    </a:lnTo>
                    <a:lnTo>
                      <a:pt x="3271" y="0"/>
                    </a:lnTo>
                    <a:lnTo>
                      <a:pt x="3271" y="62"/>
                    </a:lnTo>
                    <a:lnTo>
                      <a:pt x="3361" y="62"/>
                    </a:lnTo>
                    <a:lnTo>
                      <a:pt x="3361" y="161"/>
                    </a:lnTo>
                    <a:lnTo>
                      <a:pt x="3348" y="161"/>
                    </a:lnTo>
                    <a:lnTo>
                      <a:pt x="3348" y="185"/>
                    </a:lnTo>
                    <a:lnTo>
                      <a:pt x="3329" y="185"/>
                    </a:lnTo>
                    <a:lnTo>
                      <a:pt x="3329" y="202"/>
                    </a:lnTo>
                    <a:lnTo>
                      <a:pt x="3310" y="202"/>
                    </a:lnTo>
                    <a:lnTo>
                      <a:pt x="3310" y="225"/>
                    </a:lnTo>
                    <a:lnTo>
                      <a:pt x="3289" y="225"/>
                    </a:lnTo>
                    <a:lnTo>
                      <a:pt x="3289" y="240"/>
                    </a:lnTo>
                    <a:lnTo>
                      <a:pt x="3271" y="262"/>
                    </a:lnTo>
                    <a:lnTo>
                      <a:pt x="3271" y="303"/>
                    </a:lnTo>
                    <a:lnTo>
                      <a:pt x="3252" y="303"/>
                    </a:lnTo>
                    <a:lnTo>
                      <a:pt x="3252" y="342"/>
                    </a:lnTo>
                    <a:lnTo>
                      <a:pt x="3236" y="361"/>
                    </a:lnTo>
                    <a:lnTo>
                      <a:pt x="3236" y="381"/>
                    </a:lnTo>
                    <a:lnTo>
                      <a:pt x="3215" y="381"/>
                    </a:lnTo>
                    <a:lnTo>
                      <a:pt x="3215" y="622"/>
                    </a:lnTo>
                    <a:lnTo>
                      <a:pt x="3197" y="622"/>
                    </a:lnTo>
                    <a:lnTo>
                      <a:pt x="3174" y="636"/>
                    </a:lnTo>
                    <a:lnTo>
                      <a:pt x="3115" y="636"/>
                    </a:lnTo>
                    <a:lnTo>
                      <a:pt x="3115" y="652"/>
                    </a:lnTo>
                    <a:lnTo>
                      <a:pt x="3077" y="652"/>
                    </a:lnTo>
                    <a:lnTo>
                      <a:pt x="3077" y="679"/>
                    </a:lnTo>
                    <a:lnTo>
                      <a:pt x="3061" y="696"/>
                    </a:lnTo>
                    <a:lnTo>
                      <a:pt x="3061" y="715"/>
                    </a:lnTo>
                    <a:lnTo>
                      <a:pt x="2982" y="715"/>
                    </a:lnTo>
                    <a:lnTo>
                      <a:pt x="2982" y="679"/>
                    </a:lnTo>
                    <a:lnTo>
                      <a:pt x="2908" y="679"/>
                    </a:lnTo>
                    <a:lnTo>
                      <a:pt x="2908" y="715"/>
                    </a:lnTo>
                    <a:lnTo>
                      <a:pt x="2887" y="715"/>
                    </a:lnTo>
                    <a:lnTo>
                      <a:pt x="2779" y="872"/>
                    </a:lnTo>
                    <a:lnTo>
                      <a:pt x="2783" y="868"/>
                    </a:lnTo>
                    <a:lnTo>
                      <a:pt x="2810" y="933"/>
                    </a:lnTo>
                    <a:lnTo>
                      <a:pt x="2810" y="1065"/>
                    </a:lnTo>
                    <a:lnTo>
                      <a:pt x="2867" y="1065"/>
                    </a:lnTo>
                    <a:lnTo>
                      <a:pt x="2867" y="1049"/>
                    </a:lnTo>
                    <a:lnTo>
                      <a:pt x="2887" y="1049"/>
                    </a:lnTo>
                    <a:lnTo>
                      <a:pt x="2887" y="1028"/>
                    </a:lnTo>
                    <a:lnTo>
                      <a:pt x="3005" y="1028"/>
                    </a:lnTo>
                    <a:lnTo>
                      <a:pt x="3005" y="1049"/>
                    </a:lnTo>
                    <a:lnTo>
                      <a:pt x="3021" y="1049"/>
                    </a:lnTo>
                    <a:lnTo>
                      <a:pt x="3021" y="1065"/>
                    </a:lnTo>
                    <a:lnTo>
                      <a:pt x="3039" y="1065"/>
                    </a:lnTo>
                    <a:lnTo>
                      <a:pt x="3077" y="1088"/>
                    </a:lnTo>
                    <a:lnTo>
                      <a:pt x="3077" y="1065"/>
                    </a:lnTo>
                    <a:lnTo>
                      <a:pt x="3096" y="1065"/>
                    </a:lnTo>
                    <a:lnTo>
                      <a:pt x="3096" y="1028"/>
                    </a:lnTo>
                    <a:lnTo>
                      <a:pt x="3115" y="1028"/>
                    </a:lnTo>
                    <a:lnTo>
                      <a:pt x="3115" y="992"/>
                    </a:lnTo>
                    <a:lnTo>
                      <a:pt x="3141" y="992"/>
                    </a:lnTo>
                    <a:lnTo>
                      <a:pt x="3141" y="972"/>
                    </a:lnTo>
                    <a:lnTo>
                      <a:pt x="3174" y="972"/>
                    </a:lnTo>
                    <a:lnTo>
                      <a:pt x="3197" y="992"/>
                    </a:lnTo>
                    <a:lnTo>
                      <a:pt x="3215" y="992"/>
                    </a:lnTo>
                    <a:lnTo>
                      <a:pt x="3215" y="1010"/>
                    </a:lnTo>
                    <a:lnTo>
                      <a:pt x="3236" y="1010"/>
                    </a:lnTo>
                    <a:lnTo>
                      <a:pt x="3236" y="1028"/>
                    </a:lnTo>
                    <a:lnTo>
                      <a:pt x="3271" y="1065"/>
                    </a:lnTo>
                    <a:lnTo>
                      <a:pt x="3271" y="1088"/>
                    </a:lnTo>
                    <a:lnTo>
                      <a:pt x="3289" y="1088"/>
                    </a:lnTo>
                    <a:lnTo>
                      <a:pt x="3289" y="1109"/>
                    </a:lnTo>
                    <a:lnTo>
                      <a:pt x="3310" y="1109"/>
                    </a:lnTo>
                    <a:lnTo>
                      <a:pt x="3310" y="1130"/>
                    </a:lnTo>
                    <a:lnTo>
                      <a:pt x="3329" y="1130"/>
                    </a:lnTo>
                    <a:lnTo>
                      <a:pt x="3329" y="1148"/>
                    </a:lnTo>
                    <a:lnTo>
                      <a:pt x="3348" y="1148"/>
                    </a:lnTo>
                    <a:lnTo>
                      <a:pt x="3361" y="1168"/>
                    </a:lnTo>
                    <a:lnTo>
                      <a:pt x="3361" y="1203"/>
                    </a:lnTo>
                    <a:lnTo>
                      <a:pt x="3289" y="1203"/>
                    </a:lnTo>
                    <a:lnTo>
                      <a:pt x="3252" y="1234"/>
                    </a:lnTo>
                    <a:lnTo>
                      <a:pt x="3215" y="1234"/>
                    </a:lnTo>
                    <a:lnTo>
                      <a:pt x="3096" y="1269"/>
                    </a:lnTo>
                    <a:lnTo>
                      <a:pt x="3061" y="1286"/>
                    </a:lnTo>
                    <a:lnTo>
                      <a:pt x="3021" y="1327"/>
                    </a:lnTo>
                    <a:lnTo>
                      <a:pt x="2982" y="1327"/>
                    </a:lnTo>
                    <a:lnTo>
                      <a:pt x="2982" y="1342"/>
                    </a:lnTo>
                    <a:lnTo>
                      <a:pt x="2965" y="1342"/>
                    </a:lnTo>
                    <a:lnTo>
                      <a:pt x="2965" y="1364"/>
                    </a:lnTo>
                    <a:lnTo>
                      <a:pt x="2946" y="1381"/>
                    </a:lnTo>
                    <a:lnTo>
                      <a:pt x="2946" y="1424"/>
                    </a:lnTo>
                    <a:lnTo>
                      <a:pt x="2923" y="1424"/>
                    </a:lnTo>
                    <a:lnTo>
                      <a:pt x="2923" y="1462"/>
                    </a:lnTo>
                    <a:lnTo>
                      <a:pt x="2908" y="1462"/>
                    </a:lnTo>
                    <a:lnTo>
                      <a:pt x="2908" y="1483"/>
                    </a:lnTo>
                    <a:lnTo>
                      <a:pt x="2867" y="1499"/>
                    </a:lnTo>
                    <a:lnTo>
                      <a:pt x="2601" y="1499"/>
                    </a:lnTo>
                    <a:lnTo>
                      <a:pt x="2601" y="1548"/>
                    </a:lnTo>
                    <a:lnTo>
                      <a:pt x="2578" y="1548"/>
                    </a:lnTo>
                    <a:lnTo>
                      <a:pt x="2578" y="1581"/>
                    </a:lnTo>
                    <a:lnTo>
                      <a:pt x="2540" y="1621"/>
                    </a:lnTo>
                    <a:lnTo>
                      <a:pt x="2521" y="1621"/>
                    </a:lnTo>
                    <a:lnTo>
                      <a:pt x="2521" y="1639"/>
                    </a:lnTo>
                    <a:lnTo>
                      <a:pt x="2238" y="1639"/>
                    </a:lnTo>
                    <a:lnTo>
                      <a:pt x="2238" y="1662"/>
                    </a:lnTo>
                    <a:lnTo>
                      <a:pt x="2214" y="1662"/>
                    </a:lnTo>
                    <a:lnTo>
                      <a:pt x="2214" y="1820"/>
                    </a:lnTo>
                    <a:lnTo>
                      <a:pt x="2238" y="1820"/>
                    </a:lnTo>
                    <a:lnTo>
                      <a:pt x="2238" y="1839"/>
                    </a:lnTo>
                    <a:lnTo>
                      <a:pt x="2252" y="1839"/>
                    </a:lnTo>
                    <a:lnTo>
                      <a:pt x="2252" y="1915"/>
                    </a:lnTo>
                    <a:lnTo>
                      <a:pt x="2238" y="1915"/>
                    </a:lnTo>
                    <a:lnTo>
                      <a:pt x="2238" y="1937"/>
                    </a:lnTo>
                    <a:lnTo>
                      <a:pt x="2214" y="1937"/>
                    </a:lnTo>
                    <a:lnTo>
                      <a:pt x="2199" y="1957"/>
                    </a:lnTo>
                    <a:lnTo>
                      <a:pt x="2199" y="1976"/>
                    </a:lnTo>
                    <a:lnTo>
                      <a:pt x="2176" y="1976"/>
                    </a:lnTo>
                    <a:lnTo>
                      <a:pt x="2176" y="1994"/>
                    </a:lnTo>
                    <a:lnTo>
                      <a:pt x="2159" y="1994"/>
                    </a:lnTo>
                    <a:lnTo>
                      <a:pt x="2159" y="2015"/>
                    </a:lnTo>
                    <a:lnTo>
                      <a:pt x="2142" y="2015"/>
                    </a:lnTo>
                    <a:lnTo>
                      <a:pt x="2142" y="2032"/>
                    </a:lnTo>
                    <a:lnTo>
                      <a:pt x="2104" y="2032"/>
                    </a:lnTo>
                    <a:lnTo>
                      <a:pt x="2104" y="2055"/>
                    </a:lnTo>
                    <a:lnTo>
                      <a:pt x="2062" y="2055"/>
                    </a:lnTo>
                    <a:lnTo>
                      <a:pt x="2062" y="2072"/>
                    </a:lnTo>
                    <a:lnTo>
                      <a:pt x="2045" y="2095"/>
                    </a:lnTo>
                    <a:lnTo>
                      <a:pt x="2023" y="2095"/>
                    </a:lnTo>
                    <a:lnTo>
                      <a:pt x="2023" y="2110"/>
                    </a:lnTo>
                    <a:lnTo>
                      <a:pt x="2005" y="2110"/>
                    </a:lnTo>
                    <a:lnTo>
                      <a:pt x="2005" y="2134"/>
                    </a:lnTo>
                    <a:lnTo>
                      <a:pt x="1965" y="2134"/>
                    </a:lnTo>
                    <a:lnTo>
                      <a:pt x="1965" y="2154"/>
                    </a:lnTo>
                    <a:lnTo>
                      <a:pt x="1702" y="2154"/>
                    </a:lnTo>
                    <a:lnTo>
                      <a:pt x="1702" y="2176"/>
                    </a:lnTo>
                    <a:lnTo>
                      <a:pt x="1641" y="2176"/>
                    </a:lnTo>
                    <a:lnTo>
                      <a:pt x="1620" y="2191"/>
                    </a:lnTo>
                    <a:lnTo>
                      <a:pt x="1586" y="2191"/>
                    </a:lnTo>
                    <a:lnTo>
                      <a:pt x="1586" y="2208"/>
                    </a:lnTo>
                    <a:lnTo>
                      <a:pt x="1545" y="2208"/>
                    </a:lnTo>
                    <a:lnTo>
                      <a:pt x="1527" y="2230"/>
                    </a:lnTo>
                    <a:lnTo>
                      <a:pt x="1485" y="2230"/>
                    </a:lnTo>
                    <a:lnTo>
                      <a:pt x="1485" y="2248"/>
                    </a:lnTo>
                    <a:lnTo>
                      <a:pt x="1430" y="2248"/>
                    </a:lnTo>
                    <a:lnTo>
                      <a:pt x="1430" y="2272"/>
                    </a:lnTo>
                    <a:lnTo>
                      <a:pt x="1293" y="2272"/>
                    </a:lnTo>
                    <a:lnTo>
                      <a:pt x="1293" y="2289"/>
                    </a:lnTo>
                    <a:lnTo>
                      <a:pt x="1278" y="2289"/>
                    </a:lnTo>
                    <a:lnTo>
                      <a:pt x="1278" y="2313"/>
                    </a:lnTo>
                    <a:lnTo>
                      <a:pt x="1202" y="2313"/>
                    </a:lnTo>
                    <a:lnTo>
                      <a:pt x="1163" y="2289"/>
                    </a:lnTo>
                    <a:lnTo>
                      <a:pt x="1163" y="2272"/>
                    </a:lnTo>
                    <a:lnTo>
                      <a:pt x="1096" y="2272"/>
                    </a:lnTo>
                    <a:lnTo>
                      <a:pt x="1089" y="2272"/>
                    </a:lnTo>
                    <a:lnTo>
                      <a:pt x="1043" y="2272"/>
                    </a:lnTo>
                    <a:lnTo>
                      <a:pt x="1026" y="2248"/>
                    </a:lnTo>
                    <a:lnTo>
                      <a:pt x="1011" y="2248"/>
                    </a:lnTo>
                    <a:lnTo>
                      <a:pt x="1011" y="2230"/>
                    </a:lnTo>
                    <a:lnTo>
                      <a:pt x="969" y="2230"/>
                    </a:lnTo>
                    <a:lnTo>
                      <a:pt x="969" y="2208"/>
                    </a:lnTo>
                    <a:lnTo>
                      <a:pt x="950" y="2208"/>
                    </a:lnTo>
                    <a:lnTo>
                      <a:pt x="950" y="2191"/>
                    </a:lnTo>
                    <a:lnTo>
                      <a:pt x="873" y="2191"/>
                    </a:lnTo>
                    <a:lnTo>
                      <a:pt x="853" y="2208"/>
                    </a:lnTo>
                    <a:lnTo>
                      <a:pt x="853" y="2230"/>
                    </a:lnTo>
                    <a:lnTo>
                      <a:pt x="817" y="2230"/>
                    </a:lnTo>
                    <a:lnTo>
                      <a:pt x="817" y="2208"/>
                    </a:lnTo>
                    <a:lnTo>
                      <a:pt x="795" y="2208"/>
                    </a:lnTo>
                    <a:lnTo>
                      <a:pt x="795" y="2191"/>
                    </a:lnTo>
                    <a:lnTo>
                      <a:pt x="776" y="2191"/>
                    </a:lnTo>
                    <a:lnTo>
                      <a:pt x="760" y="2176"/>
                    </a:lnTo>
                    <a:lnTo>
                      <a:pt x="719" y="2176"/>
                    </a:lnTo>
                    <a:lnTo>
                      <a:pt x="719" y="2154"/>
                    </a:lnTo>
                    <a:lnTo>
                      <a:pt x="471" y="2154"/>
                    </a:lnTo>
                    <a:lnTo>
                      <a:pt x="471" y="2176"/>
                    </a:lnTo>
                    <a:lnTo>
                      <a:pt x="361" y="2176"/>
                    </a:lnTo>
                    <a:lnTo>
                      <a:pt x="361" y="2154"/>
                    </a:lnTo>
                    <a:lnTo>
                      <a:pt x="318" y="2154"/>
                    </a:lnTo>
                    <a:lnTo>
                      <a:pt x="318" y="2134"/>
                    </a:lnTo>
                    <a:lnTo>
                      <a:pt x="238" y="2134"/>
                    </a:lnTo>
                    <a:lnTo>
                      <a:pt x="200" y="2110"/>
                    </a:lnTo>
                    <a:lnTo>
                      <a:pt x="103" y="2110"/>
                    </a:lnTo>
                    <a:lnTo>
                      <a:pt x="103" y="2095"/>
                    </a:lnTo>
                    <a:lnTo>
                      <a:pt x="70" y="2095"/>
                    </a:lnTo>
                    <a:lnTo>
                      <a:pt x="70" y="2072"/>
                    </a:lnTo>
                    <a:lnTo>
                      <a:pt x="16" y="2072"/>
                    </a:lnTo>
                    <a:lnTo>
                      <a:pt x="13" y="2072"/>
                    </a:lnTo>
                    <a:lnTo>
                      <a:pt x="13" y="2071"/>
                    </a:lnTo>
                    <a:lnTo>
                      <a:pt x="0" y="2194"/>
                    </a:lnTo>
                    <a:lnTo>
                      <a:pt x="52" y="2280"/>
                    </a:lnTo>
                    <a:lnTo>
                      <a:pt x="99" y="2363"/>
                    </a:lnTo>
                    <a:lnTo>
                      <a:pt x="132" y="2440"/>
                    </a:lnTo>
                    <a:lnTo>
                      <a:pt x="158" y="2555"/>
                    </a:lnTo>
                    <a:lnTo>
                      <a:pt x="301" y="2555"/>
                    </a:lnTo>
                    <a:lnTo>
                      <a:pt x="301" y="2611"/>
                    </a:lnTo>
                    <a:lnTo>
                      <a:pt x="282" y="2611"/>
                    </a:lnTo>
                    <a:lnTo>
                      <a:pt x="282" y="2629"/>
                    </a:lnTo>
                    <a:lnTo>
                      <a:pt x="246" y="2629"/>
                    </a:lnTo>
                    <a:lnTo>
                      <a:pt x="246" y="2765"/>
                    </a:lnTo>
                    <a:lnTo>
                      <a:pt x="282" y="2765"/>
                    </a:lnTo>
                    <a:lnTo>
                      <a:pt x="282" y="2782"/>
                    </a:lnTo>
                    <a:lnTo>
                      <a:pt x="316" y="2782"/>
                    </a:lnTo>
                    <a:lnTo>
                      <a:pt x="316" y="2806"/>
                    </a:lnTo>
                    <a:lnTo>
                      <a:pt x="334" y="2806"/>
                    </a:lnTo>
                    <a:lnTo>
                      <a:pt x="334" y="2878"/>
                    </a:lnTo>
                    <a:lnTo>
                      <a:pt x="353" y="2878"/>
                    </a:lnTo>
                    <a:lnTo>
                      <a:pt x="353" y="2917"/>
                    </a:lnTo>
                    <a:lnTo>
                      <a:pt x="368" y="2917"/>
                    </a:lnTo>
                    <a:lnTo>
                      <a:pt x="368" y="2934"/>
                    </a:lnTo>
                    <a:lnTo>
                      <a:pt x="370" y="2934"/>
                    </a:lnTo>
                    <a:lnTo>
                      <a:pt x="392" y="2934"/>
                    </a:lnTo>
                    <a:lnTo>
                      <a:pt x="499" y="2968"/>
                    </a:lnTo>
                    <a:lnTo>
                      <a:pt x="518" y="2968"/>
                    </a:lnTo>
                    <a:lnTo>
                      <a:pt x="518" y="2992"/>
                    </a:lnTo>
                    <a:lnTo>
                      <a:pt x="531" y="3008"/>
                    </a:lnTo>
                    <a:lnTo>
                      <a:pt x="602" y="3008"/>
                    </a:lnTo>
                    <a:lnTo>
                      <a:pt x="602" y="2914"/>
                    </a:lnTo>
                    <a:lnTo>
                      <a:pt x="727" y="2914"/>
                    </a:lnTo>
                    <a:lnTo>
                      <a:pt x="727" y="2894"/>
                    </a:lnTo>
                    <a:lnTo>
                      <a:pt x="749" y="2894"/>
                    </a:lnTo>
                    <a:lnTo>
                      <a:pt x="749" y="2858"/>
                    </a:lnTo>
                    <a:lnTo>
                      <a:pt x="764" y="2858"/>
                    </a:lnTo>
                    <a:lnTo>
                      <a:pt x="780" y="2841"/>
                    </a:lnTo>
                    <a:lnTo>
                      <a:pt x="853" y="2841"/>
                    </a:lnTo>
                    <a:lnTo>
                      <a:pt x="853" y="2821"/>
                    </a:lnTo>
                    <a:lnTo>
                      <a:pt x="873" y="2806"/>
                    </a:lnTo>
                    <a:lnTo>
                      <a:pt x="888" y="2841"/>
                    </a:lnTo>
                    <a:lnTo>
                      <a:pt x="906" y="2841"/>
                    </a:lnTo>
                    <a:lnTo>
                      <a:pt x="906" y="2858"/>
                    </a:lnTo>
                    <a:lnTo>
                      <a:pt x="922" y="2858"/>
                    </a:lnTo>
                    <a:lnTo>
                      <a:pt x="922" y="2968"/>
                    </a:lnTo>
                    <a:lnTo>
                      <a:pt x="906" y="2968"/>
                    </a:lnTo>
                    <a:lnTo>
                      <a:pt x="888" y="2992"/>
                    </a:lnTo>
                    <a:lnTo>
                      <a:pt x="873" y="2992"/>
                    </a:lnTo>
                    <a:lnTo>
                      <a:pt x="873" y="3008"/>
                    </a:lnTo>
                    <a:lnTo>
                      <a:pt x="853" y="3027"/>
                    </a:lnTo>
                    <a:lnTo>
                      <a:pt x="853" y="3060"/>
                    </a:lnTo>
                    <a:lnTo>
                      <a:pt x="800" y="3060"/>
                    </a:lnTo>
                    <a:lnTo>
                      <a:pt x="800" y="3084"/>
                    </a:lnTo>
                    <a:lnTo>
                      <a:pt x="800" y="3138"/>
                    </a:lnTo>
                    <a:lnTo>
                      <a:pt x="818" y="3138"/>
                    </a:lnTo>
                    <a:lnTo>
                      <a:pt x="853" y="3157"/>
                    </a:lnTo>
                    <a:lnTo>
                      <a:pt x="853" y="3188"/>
                    </a:lnTo>
                    <a:lnTo>
                      <a:pt x="873" y="3188"/>
                    </a:lnTo>
                    <a:lnTo>
                      <a:pt x="873" y="3228"/>
                    </a:lnTo>
                    <a:lnTo>
                      <a:pt x="964" y="3228"/>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0" name="Freeform 91">
                <a:extLst>
                  <a:ext uri="{FF2B5EF4-FFF2-40B4-BE49-F238E27FC236}">
                    <a16:creationId xmlns="" xmlns:a16="http://schemas.microsoft.com/office/drawing/2014/main" id="{29418E28-557E-4900-840E-327970D170AF}"/>
                  </a:ext>
                </a:extLst>
              </p:cNvPr>
              <p:cNvSpPr>
                <a:spLocks/>
              </p:cNvSpPr>
              <p:nvPr/>
            </p:nvSpPr>
            <p:spPr bwMode="auto">
              <a:xfrm>
                <a:off x="4739525" y="2792136"/>
                <a:ext cx="776080" cy="926619"/>
              </a:xfrm>
              <a:custGeom>
                <a:avLst/>
                <a:gdLst>
                  <a:gd name="T0" fmla="*/ 493 w 1078"/>
                  <a:gd name="T1" fmla="*/ 1242 h 1263"/>
                  <a:gd name="T2" fmla="*/ 566 w 1078"/>
                  <a:gd name="T3" fmla="*/ 1220 h 1263"/>
                  <a:gd name="T4" fmla="*/ 587 w 1078"/>
                  <a:gd name="T5" fmla="*/ 1166 h 1263"/>
                  <a:gd name="T6" fmla="*/ 618 w 1078"/>
                  <a:gd name="T7" fmla="*/ 1125 h 1263"/>
                  <a:gd name="T8" fmla="*/ 598 w 1078"/>
                  <a:gd name="T9" fmla="*/ 994 h 1263"/>
                  <a:gd name="T10" fmla="*/ 673 w 1078"/>
                  <a:gd name="T11" fmla="*/ 954 h 1263"/>
                  <a:gd name="T12" fmla="*/ 742 w 1078"/>
                  <a:gd name="T13" fmla="*/ 899 h 1263"/>
                  <a:gd name="T14" fmla="*/ 752 w 1078"/>
                  <a:gd name="T15" fmla="*/ 768 h 1263"/>
                  <a:gd name="T16" fmla="*/ 637 w 1078"/>
                  <a:gd name="T17" fmla="*/ 767 h 1263"/>
                  <a:gd name="T18" fmla="*/ 618 w 1078"/>
                  <a:gd name="T19" fmla="*/ 728 h 1263"/>
                  <a:gd name="T20" fmla="*/ 587 w 1078"/>
                  <a:gd name="T21" fmla="*/ 673 h 1263"/>
                  <a:gd name="T22" fmla="*/ 542 w 1078"/>
                  <a:gd name="T23" fmla="*/ 653 h 1263"/>
                  <a:gd name="T24" fmla="*/ 509 w 1078"/>
                  <a:gd name="T25" fmla="*/ 614 h 1263"/>
                  <a:gd name="T26" fmla="*/ 475 w 1078"/>
                  <a:gd name="T27" fmla="*/ 575 h 1263"/>
                  <a:gd name="T28" fmla="*/ 403 w 1078"/>
                  <a:gd name="T29" fmla="*/ 541 h 1263"/>
                  <a:gd name="T30" fmla="*/ 383 w 1078"/>
                  <a:gd name="T31" fmla="*/ 466 h 1263"/>
                  <a:gd name="T32" fmla="*/ 440 w 1078"/>
                  <a:gd name="T33" fmla="*/ 424 h 1263"/>
                  <a:gd name="T34" fmla="*/ 493 w 1078"/>
                  <a:gd name="T35" fmla="*/ 404 h 1263"/>
                  <a:gd name="T36" fmla="*/ 509 w 1078"/>
                  <a:gd name="T37" fmla="*/ 365 h 1263"/>
                  <a:gd name="T38" fmla="*/ 587 w 1078"/>
                  <a:gd name="T39" fmla="*/ 310 h 1263"/>
                  <a:gd name="T40" fmla="*/ 637 w 1078"/>
                  <a:gd name="T41" fmla="*/ 383 h 1263"/>
                  <a:gd name="T42" fmla="*/ 673 w 1078"/>
                  <a:gd name="T43" fmla="*/ 404 h 1263"/>
                  <a:gd name="T44" fmla="*/ 742 w 1078"/>
                  <a:gd name="T45" fmla="*/ 439 h 1263"/>
                  <a:gd name="T46" fmla="*/ 782 w 1078"/>
                  <a:gd name="T47" fmla="*/ 466 h 1263"/>
                  <a:gd name="T48" fmla="*/ 798 w 1078"/>
                  <a:gd name="T49" fmla="*/ 502 h 1263"/>
                  <a:gd name="T50" fmla="*/ 855 w 1078"/>
                  <a:gd name="T51" fmla="*/ 542 h 1263"/>
                  <a:gd name="T52" fmla="*/ 893 w 1078"/>
                  <a:gd name="T53" fmla="*/ 590 h 1263"/>
                  <a:gd name="T54" fmla="*/ 1002 w 1078"/>
                  <a:gd name="T55" fmla="*/ 591 h 1263"/>
                  <a:gd name="T56" fmla="*/ 1078 w 1078"/>
                  <a:gd name="T57" fmla="*/ 529 h 1263"/>
                  <a:gd name="T58" fmla="*/ 1034 w 1078"/>
                  <a:gd name="T59" fmla="*/ 439 h 1263"/>
                  <a:gd name="T60" fmla="*/ 975 w 1078"/>
                  <a:gd name="T61" fmla="*/ 383 h 1263"/>
                  <a:gd name="T62" fmla="*/ 907 w 1078"/>
                  <a:gd name="T63" fmla="*/ 287 h 1263"/>
                  <a:gd name="T64" fmla="*/ 922 w 1078"/>
                  <a:gd name="T65" fmla="*/ 160 h 1263"/>
                  <a:gd name="T66" fmla="*/ 870 w 1078"/>
                  <a:gd name="T67" fmla="*/ 118 h 1263"/>
                  <a:gd name="T68" fmla="*/ 742 w 1078"/>
                  <a:gd name="T69" fmla="*/ 101 h 1263"/>
                  <a:gd name="T70" fmla="*/ 542 w 1078"/>
                  <a:gd name="T71" fmla="*/ 61 h 1263"/>
                  <a:gd name="T72" fmla="*/ 493 w 1078"/>
                  <a:gd name="T73" fmla="*/ 75 h 1263"/>
                  <a:gd name="T74" fmla="*/ 383 w 1078"/>
                  <a:gd name="T75" fmla="*/ 140 h 1263"/>
                  <a:gd name="T76" fmla="*/ 294 w 1078"/>
                  <a:gd name="T77" fmla="*/ 160 h 1263"/>
                  <a:gd name="T78" fmla="*/ 277 w 1078"/>
                  <a:gd name="T79" fmla="*/ 75 h 1263"/>
                  <a:gd name="T80" fmla="*/ 218 w 1078"/>
                  <a:gd name="T81" fmla="*/ 118 h 1263"/>
                  <a:gd name="T82" fmla="*/ 184 w 1078"/>
                  <a:gd name="T83" fmla="*/ 192 h 1263"/>
                  <a:gd name="T84" fmla="*/ 167 w 1078"/>
                  <a:gd name="T85" fmla="*/ 424 h 1263"/>
                  <a:gd name="T86" fmla="*/ 32 w 1078"/>
                  <a:gd name="T87" fmla="*/ 453 h 1263"/>
                  <a:gd name="T88" fmla="*/ 14 w 1078"/>
                  <a:gd name="T89" fmla="*/ 517 h 1263"/>
                  <a:gd name="T90" fmla="*/ 71 w 1078"/>
                  <a:gd name="T91" fmla="*/ 555 h 1263"/>
                  <a:gd name="T92" fmla="*/ 71 w 1078"/>
                  <a:gd name="T93" fmla="*/ 653 h 1263"/>
                  <a:gd name="T94" fmla="*/ 0 w 1078"/>
                  <a:gd name="T95" fmla="*/ 690 h 1263"/>
                  <a:gd name="T96" fmla="*/ 14 w 1078"/>
                  <a:gd name="T97" fmla="*/ 728 h 1263"/>
                  <a:gd name="T98" fmla="*/ 0 w 1078"/>
                  <a:gd name="T99" fmla="*/ 847 h 1263"/>
                  <a:gd name="T100" fmla="*/ 141 w 1078"/>
                  <a:gd name="T101" fmla="*/ 861 h 1263"/>
                  <a:gd name="T102" fmla="*/ 122 w 1078"/>
                  <a:gd name="T103" fmla="*/ 994 h 1263"/>
                  <a:gd name="T104" fmla="*/ 88 w 1078"/>
                  <a:gd name="T105" fmla="*/ 1017 h 1263"/>
                  <a:gd name="T106" fmla="*/ 53 w 1078"/>
                  <a:gd name="T107" fmla="*/ 1050 h 1263"/>
                  <a:gd name="T108" fmla="*/ 14 w 1078"/>
                  <a:gd name="T109" fmla="*/ 1093 h 1263"/>
                  <a:gd name="T110" fmla="*/ 88 w 1078"/>
                  <a:gd name="T111" fmla="*/ 1187 h 1263"/>
                  <a:gd name="T112" fmla="*/ 119 w 1078"/>
                  <a:gd name="T113" fmla="*/ 1230 h 1263"/>
                  <a:gd name="T114" fmla="*/ 375 w 1078"/>
                  <a:gd name="T115" fmla="*/ 1230 h 1263"/>
                  <a:gd name="T116" fmla="*/ 475 w 1078"/>
                  <a:gd name="T117" fmla="*/ 1263 h 12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8"/>
                  <a:gd name="T178" fmla="*/ 0 h 1263"/>
                  <a:gd name="T179" fmla="*/ 1078 w 1078"/>
                  <a:gd name="T180" fmla="*/ 1263 h 12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8" h="1263">
                    <a:moveTo>
                      <a:pt x="475" y="1263"/>
                    </a:moveTo>
                    <a:lnTo>
                      <a:pt x="493" y="1263"/>
                    </a:lnTo>
                    <a:lnTo>
                      <a:pt x="493" y="1242"/>
                    </a:lnTo>
                    <a:lnTo>
                      <a:pt x="522" y="1242"/>
                    </a:lnTo>
                    <a:lnTo>
                      <a:pt x="522" y="1220"/>
                    </a:lnTo>
                    <a:lnTo>
                      <a:pt x="566" y="1220"/>
                    </a:lnTo>
                    <a:lnTo>
                      <a:pt x="566" y="1208"/>
                    </a:lnTo>
                    <a:lnTo>
                      <a:pt x="587" y="1208"/>
                    </a:lnTo>
                    <a:lnTo>
                      <a:pt x="587" y="1166"/>
                    </a:lnTo>
                    <a:lnTo>
                      <a:pt x="598" y="1148"/>
                    </a:lnTo>
                    <a:lnTo>
                      <a:pt x="618" y="1148"/>
                    </a:lnTo>
                    <a:lnTo>
                      <a:pt x="618" y="1125"/>
                    </a:lnTo>
                    <a:lnTo>
                      <a:pt x="637" y="1125"/>
                    </a:lnTo>
                    <a:lnTo>
                      <a:pt x="637" y="1112"/>
                    </a:lnTo>
                    <a:lnTo>
                      <a:pt x="598" y="994"/>
                    </a:lnTo>
                    <a:lnTo>
                      <a:pt x="618" y="976"/>
                    </a:lnTo>
                    <a:lnTo>
                      <a:pt x="673" y="976"/>
                    </a:lnTo>
                    <a:lnTo>
                      <a:pt x="673" y="954"/>
                    </a:lnTo>
                    <a:lnTo>
                      <a:pt x="707" y="915"/>
                    </a:lnTo>
                    <a:lnTo>
                      <a:pt x="726" y="915"/>
                    </a:lnTo>
                    <a:lnTo>
                      <a:pt x="742" y="899"/>
                    </a:lnTo>
                    <a:lnTo>
                      <a:pt x="862" y="775"/>
                    </a:lnTo>
                    <a:lnTo>
                      <a:pt x="804" y="762"/>
                    </a:lnTo>
                    <a:lnTo>
                      <a:pt x="752" y="768"/>
                    </a:lnTo>
                    <a:lnTo>
                      <a:pt x="707" y="762"/>
                    </a:lnTo>
                    <a:lnTo>
                      <a:pt x="654" y="767"/>
                    </a:lnTo>
                    <a:lnTo>
                      <a:pt x="637" y="767"/>
                    </a:lnTo>
                    <a:lnTo>
                      <a:pt x="637" y="750"/>
                    </a:lnTo>
                    <a:lnTo>
                      <a:pt x="618" y="750"/>
                    </a:lnTo>
                    <a:lnTo>
                      <a:pt x="618" y="728"/>
                    </a:lnTo>
                    <a:lnTo>
                      <a:pt x="598" y="728"/>
                    </a:lnTo>
                    <a:lnTo>
                      <a:pt x="598" y="690"/>
                    </a:lnTo>
                    <a:lnTo>
                      <a:pt x="587" y="673"/>
                    </a:lnTo>
                    <a:lnTo>
                      <a:pt x="566" y="673"/>
                    </a:lnTo>
                    <a:lnTo>
                      <a:pt x="566" y="653"/>
                    </a:lnTo>
                    <a:lnTo>
                      <a:pt x="542" y="653"/>
                    </a:lnTo>
                    <a:lnTo>
                      <a:pt x="542" y="631"/>
                    </a:lnTo>
                    <a:lnTo>
                      <a:pt x="509" y="631"/>
                    </a:lnTo>
                    <a:lnTo>
                      <a:pt x="509" y="614"/>
                    </a:lnTo>
                    <a:lnTo>
                      <a:pt x="493" y="614"/>
                    </a:lnTo>
                    <a:lnTo>
                      <a:pt x="493" y="575"/>
                    </a:lnTo>
                    <a:lnTo>
                      <a:pt x="475" y="575"/>
                    </a:lnTo>
                    <a:lnTo>
                      <a:pt x="475" y="555"/>
                    </a:lnTo>
                    <a:lnTo>
                      <a:pt x="403" y="555"/>
                    </a:lnTo>
                    <a:lnTo>
                      <a:pt x="403" y="541"/>
                    </a:lnTo>
                    <a:lnTo>
                      <a:pt x="365" y="541"/>
                    </a:lnTo>
                    <a:lnTo>
                      <a:pt x="365" y="466"/>
                    </a:lnTo>
                    <a:lnTo>
                      <a:pt x="383" y="466"/>
                    </a:lnTo>
                    <a:lnTo>
                      <a:pt x="383" y="439"/>
                    </a:lnTo>
                    <a:lnTo>
                      <a:pt x="440" y="439"/>
                    </a:lnTo>
                    <a:lnTo>
                      <a:pt x="440" y="424"/>
                    </a:lnTo>
                    <a:lnTo>
                      <a:pt x="456" y="424"/>
                    </a:lnTo>
                    <a:lnTo>
                      <a:pt x="456" y="404"/>
                    </a:lnTo>
                    <a:lnTo>
                      <a:pt x="493" y="404"/>
                    </a:lnTo>
                    <a:lnTo>
                      <a:pt x="493" y="383"/>
                    </a:lnTo>
                    <a:lnTo>
                      <a:pt x="509" y="383"/>
                    </a:lnTo>
                    <a:lnTo>
                      <a:pt x="509" y="365"/>
                    </a:lnTo>
                    <a:lnTo>
                      <a:pt x="522" y="365"/>
                    </a:lnTo>
                    <a:lnTo>
                      <a:pt x="522" y="310"/>
                    </a:lnTo>
                    <a:lnTo>
                      <a:pt x="587" y="310"/>
                    </a:lnTo>
                    <a:lnTo>
                      <a:pt x="587" y="350"/>
                    </a:lnTo>
                    <a:lnTo>
                      <a:pt x="598" y="350"/>
                    </a:lnTo>
                    <a:lnTo>
                      <a:pt x="637" y="383"/>
                    </a:lnTo>
                    <a:lnTo>
                      <a:pt x="654" y="383"/>
                    </a:lnTo>
                    <a:lnTo>
                      <a:pt x="654" y="404"/>
                    </a:lnTo>
                    <a:lnTo>
                      <a:pt x="673" y="404"/>
                    </a:lnTo>
                    <a:lnTo>
                      <a:pt x="673" y="424"/>
                    </a:lnTo>
                    <a:lnTo>
                      <a:pt x="742" y="424"/>
                    </a:lnTo>
                    <a:lnTo>
                      <a:pt x="742" y="439"/>
                    </a:lnTo>
                    <a:lnTo>
                      <a:pt x="761" y="439"/>
                    </a:lnTo>
                    <a:lnTo>
                      <a:pt x="761" y="466"/>
                    </a:lnTo>
                    <a:lnTo>
                      <a:pt x="782" y="466"/>
                    </a:lnTo>
                    <a:lnTo>
                      <a:pt x="782" y="481"/>
                    </a:lnTo>
                    <a:lnTo>
                      <a:pt x="798" y="481"/>
                    </a:lnTo>
                    <a:lnTo>
                      <a:pt x="798" y="502"/>
                    </a:lnTo>
                    <a:lnTo>
                      <a:pt x="843" y="511"/>
                    </a:lnTo>
                    <a:lnTo>
                      <a:pt x="843" y="542"/>
                    </a:lnTo>
                    <a:lnTo>
                      <a:pt x="855" y="542"/>
                    </a:lnTo>
                    <a:lnTo>
                      <a:pt x="876" y="558"/>
                    </a:lnTo>
                    <a:lnTo>
                      <a:pt x="876" y="579"/>
                    </a:lnTo>
                    <a:lnTo>
                      <a:pt x="893" y="590"/>
                    </a:lnTo>
                    <a:lnTo>
                      <a:pt x="885" y="591"/>
                    </a:lnTo>
                    <a:lnTo>
                      <a:pt x="889" y="591"/>
                    </a:lnTo>
                    <a:lnTo>
                      <a:pt x="1002" y="591"/>
                    </a:lnTo>
                    <a:lnTo>
                      <a:pt x="1002" y="568"/>
                    </a:lnTo>
                    <a:lnTo>
                      <a:pt x="1038" y="568"/>
                    </a:lnTo>
                    <a:lnTo>
                      <a:pt x="1078" y="529"/>
                    </a:lnTo>
                    <a:lnTo>
                      <a:pt x="1078" y="512"/>
                    </a:lnTo>
                    <a:lnTo>
                      <a:pt x="1077" y="513"/>
                    </a:lnTo>
                    <a:lnTo>
                      <a:pt x="1034" y="439"/>
                    </a:lnTo>
                    <a:lnTo>
                      <a:pt x="998" y="404"/>
                    </a:lnTo>
                    <a:lnTo>
                      <a:pt x="975" y="404"/>
                    </a:lnTo>
                    <a:lnTo>
                      <a:pt x="975" y="383"/>
                    </a:lnTo>
                    <a:lnTo>
                      <a:pt x="889" y="383"/>
                    </a:lnTo>
                    <a:lnTo>
                      <a:pt x="889" y="287"/>
                    </a:lnTo>
                    <a:lnTo>
                      <a:pt x="907" y="287"/>
                    </a:lnTo>
                    <a:lnTo>
                      <a:pt x="907" y="267"/>
                    </a:lnTo>
                    <a:lnTo>
                      <a:pt x="922" y="250"/>
                    </a:lnTo>
                    <a:lnTo>
                      <a:pt x="922" y="160"/>
                    </a:lnTo>
                    <a:lnTo>
                      <a:pt x="907" y="140"/>
                    </a:lnTo>
                    <a:lnTo>
                      <a:pt x="870" y="140"/>
                    </a:lnTo>
                    <a:lnTo>
                      <a:pt x="870" y="118"/>
                    </a:lnTo>
                    <a:lnTo>
                      <a:pt x="761" y="118"/>
                    </a:lnTo>
                    <a:lnTo>
                      <a:pt x="761" y="101"/>
                    </a:lnTo>
                    <a:lnTo>
                      <a:pt x="742" y="101"/>
                    </a:lnTo>
                    <a:lnTo>
                      <a:pt x="742" y="0"/>
                    </a:lnTo>
                    <a:lnTo>
                      <a:pt x="542" y="0"/>
                    </a:lnTo>
                    <a:lnTo>
                      <a:pt x="542" y="61"/>
                    </a:lnTo>
                    <a:lnTo>
                      <a:pt x="522" y="61"/>
                    </a:lnTo>
                    <a:lnTo>
                      <a:pt x="522" y="75"/>
                    </a:lnTo>
                    <a:lnTo>
                      <a:pt x="493" y="75"/>
                    </a:lnTo>
                    <a:lnTo>
                      <a:pt x="493" y="118"/>
                    </a:lnTo>
                    <a:lnTo>
                      <a:pt x="383" y="118"/>
                    </a:lnTo>
                    <a:lnTo>
                      <a:pt x="383" y="140"/>
                    </a:lnTo>
                    <a:lnTo>
                      <a:pt x="365" y="140"/>
                    </a:lnTo>
                    <a:lnTo>
                      <a:pt x="365" y="160"/>
                    </a:lnTo>
                    <a:lnTo>
                      <a:pt x="294" y="160"/>
                    </a:lnTo>
                    <a:lnTo>
                      <a:pt x="294" y="140"/>
                    </a:lnTo>
                    <a:lnTo>
                      <a:pt x="277" y="140"/>
                    </a:lnTo>
                    <a:lnTo>
                      <a:pt x="277" y="75"/>
                    </a:lnTo>
                    <a:lnTo>
                      <a:pt x="240" y="75"/>
                    </a:lnTo>
                    <a:lnTo>
                      <a:pt x="218" y="101"/>
                    </a:lnTo>
                    <a:lnTo>
                      <a:pt x="218" y="118"/>
                    </a:lnTo>
                    <a:lnTo>
                      <a:pt x="203" y="118"/>
                    </a:lnTo>
                    <a:lnTo>
                      <a:pt x="203" y="176"/>
                    </a:lnTo>
                    <a:lnTo>
                      <a:pt x="184" y="192"/>
                    </a:lnTo>
                    <a:lnTo>
                      <a:pt x="184" y="404"/>
                    </a:lnTo>
                    <a:lnTo>
                      <a:pt x="167" y="404"/>
                    </a:lnTo>
                    <a:lnTo>
                      <a:pt x="167" y="424"/>
                    </a:lnTo>
                    <a:lnTo>
                      <a:pt x="147" y="424"/>
                    </a:lnTo>
                    <a:lnTo>
                      <a:pt x="114" y="439"/>
                    </a:lnTo>
                    <a:lnTo>
                      <a:pt x="32" y="453"/>
                    </a:lnTo>
                    <a:lnTo>
                      <a:pt x="32" y="466"/>
                    </a:lnTo>
                    <a:lnTo>
                      <a:pt x="32" y="517"/>
                    </a:lnTo>
                    <a:lnTo>
                      <a:pt x="14" y="517"/>
                    </a:lnTo>
                    <a:lnTo>
                      <a:pt x="14" y="541"/>
                    </a:lnTo>
                    <a:lnTo>
                      <a:pt x="71" y="541"/>
                    </a:lnTo>
                    <a:lnTo>
                      <a:pt x="71" y="555"/>
                    </a:lnTo>
                    <a:lnTo>
                      <a:pt x="88" y="555"/>
                    </a:lnTo>
                    <a:lnTo>
                      <a:pt x="88" y="653"/>
                    </a:lnTo>
                    <a:lnTo>
                      <a:pt x="71" y="653"/>
                    </a:lnTo>
                    <a:lnTo>
                      <a:pt x="71" y="673"/>
                    </a:lnTo>
                    <a:lnTo>
                      <a:pt x="0" y="673"/>
                    </a:lnTo>
                    <a:lnTo>
                      <a:pt x="0" y="690"/>
                    </a:lnTo>
                    <a:lnTo>
                      <a:pt x="32" y="690"/>
                    </a:lnTo>
                    <a:lnTo>
                      <a:pt x="32" y="728"/>
                    </a:lnTo>
                    <a:lnTo>
                      <a:pt x="14" y="728"/>
                    </a:lnTo>
                    <a:lnTo>
                      <a:pt x="14" y="750"/>
                    </a:lnTo>
                    <a:lnTo>
                      <a:pt x="0" y="750"/>
                    </a:lnTo>
                    <a:lnTo>
                      <a:pt x="0" y="847"/>
                    </a:lnTo>
                    <a:lnTo>
                      <a:pt x="14" y="847"/>
                    </a:lnTo>
                    <a:lnTo>
                      <a:pt x="14" y="861"/>
                    </a:lnTo>
                    <a:lnTo>
                      <a:pt x="141" y="861"/>
                    </a:lnTo>
                    <a:lnTo>
                      <a:pt x="141" y="976"/>
                    </a:lnTo>
                    <a:lnTo>
                      <a:pt x="122" y="976"/>
                    </a:lnTo>
                    <a:lnTo>
                      <a:pt x="122" y="994"/>
                    </a:lnTo>
                    <a:lnTo>
                      <a:pt x="107" y="994"/>
                    </a:lnTo>
                    <a:lnTo>
                      <a:pt x="107" y="1017"/>
                    </a:lnTo>
                    <a:lnTo>
                      <a:pt x="88" y="1017"/>
                    </a:lnTo>
                    <a:lnTo>
                      <a:pt x="71" y="1029"/>
                    </a:lnTo>
                    <a:lnTo>
                      <a:pt x="53" y="1029"/>
                    </a:lnTo>
                    <a:lnTo>
                      <a:pt x="53" y="1050"/>
                    </a:lnTo>
                    <a:lnTo>
                      <a:pt x="32" y="1050"/>
                    </a:lnTo>
                    <a:lnTo>
                      <a:pt x="32" y="1073"/>
                    </a:lnTo>
                    <a:lnTo>
                      <a:pt x="14" y="1093"/>
                    </a:lnTo>
                    <a:lnTo>
                      <a:pt x="14" y="1166"/>
                    </a:lnTo>
                    <a:lnTo>
                      <a:pt x="71" y="1166"/>
                    </a:lnTo>
                    <a:lnTo>
                      <a:pt x="88" y="1187"/>
                    </a:lnTo>
                    <a:lnTo>
                      <a:pt x="122" y="1187"/>
                    </a:lnTo>
                    <a:lnTo>
                      <a:pt x="119" y="1226"/>
                    </a:lnTo>
                    <a:lnTo>
                      <a:pt x="119" y="1230"/>
                    </a:lnTo>
                    <a:lnTo>
                      <a:pt x="122" y="1230"/>
                    </a:lnTo>
                    <a:lnTo>
                      <a:pt x="287" y="1257"/>
                    </a:lnTo>
                    <a:lnTo>
                      <a:pt x="375" y="1230"/>
                    </a:lnTo>
                    <a:lnTo>
                      <a:pt x="467" y="1230"/>
                    </a:lnTo>
                    <a:lnTo>
                      <a:pt x="467" y="1257"/>
                    </a:lnTo>
                    <a:lnTo>
                      <a:pt x="475" y="1263"/>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1" name="Freeform 92">
                <a:extLst>
                  <a:ext uri="{FF2B5EF4-FFF2-40B4-BE49-F238E27FC236}">
                    <a16:creationId xmlns="" xmlns:a16="http://schemas.microsoft.com/office/drawing/2014/main" id="{3C7ABF81-054A-49E0-A5D0-76EDA8148341}"/>
                  </a:ext>
                </a:extLst>
              </p:cNvPr>
              <p:cNvSpPr>
                <a:spLocks/>
              </p:cNvSpPr>
              <p:nvPr/>
            </p:nvSpPr>
            <p:spPr bwMode="auto">
              <a:xfrm>
                <a:off x="5394297" y="1073359"/>
                <a:ext cx="1506853" cy="1379698"/>
              </a:xfrm>
              <a:custGeom>
                <a:avLst/>
                <a:gdLst>
                  <a:gd name="T0" fmla="*/ 137 w 2092"/>
                  <a:gd name="T1" fmla="*/ 216 h 1878"/>
                  <a:gd name="T2" fmla="*/ 330 w 2092"/>
                  <a:gd name="T3" fmla="*/ 277 h 1878"/>
                  <a:gd name="T4" fmla="*/ 378 w 2092"/>
                  <a:gd name="T5" fmla="*/ 317 h 1878"/>
                  <a:gd name="T6" fmla="*/ 352 w 2092"/>
                  <a:gd name="T7" fmla="*/ 385 h 1878"/>
                  <a:gd name="T8" fmla="*/ 416 w 2092"/>
                  <a:gd name="T9" fmla="*/ 475 h 1878"/>
                  <a:gd name="T10" fmla="*/ 655 w 2092"/>
                  <a:gd name="T11" fmla="*/ 475 h 1878"/>
                  <a:gd name="T12" fmla="*/ 703 w 2092"/>
                  <a:gd name="T13" fmla="*/ 516 h 1878"/>
                  <a:gd name="T14" fmla="*/ 746 w 2092"/>
                  <a:gd name="T15" fmla="*/ 750 h 1878"/>
                  <a:gd name="T16" fmla="*/ 703 w 2092"/>
                  <a:gd name="T17" fmla="*/ 904 h 1878"/>
                  <a:gd name="T18" fmla="*/ 655 w 2092"/>
                  <a:gd name="T19" fmla="*/ 991 h 1878"/>
                  <a:gd name="T20" fmla="*/ 614 w 2092"/>
                  <a:gd name="T21" fmla="*/ 1099 h 1878"/>
                  <a:gd name="T22" fmla="*/ 568 w 2092"/>
                  <a:gd name="T23" fmla="*/ 1231 h 1878"/>
                  <a:gd name="T24" fmla="*/ 638 w 2092"/>
                  <a:gd name="T25" fmla="*/ 1433 h 1878"/>
                  <a:gd name="T26" fmla="*/ 746 w 2092"/>
                  <a:gd name="T27" fmla="*/ 1452 h 1878"/>
                  <a:gd name="T28" fmla="*/ 808 w 2092"/>
                  <a:gd name="T29" fmla="*/ 1512 h 1878"/>
                  <a:gd name="T30" fmla="*/ 1004 w 2092"/>
                  <a:gd name="T31" fmla="*/ 1557 h 1878"/>
                  <a:gd name="T32" fmla="*/ 1221 w 2092"/>
                  <a:gd name="T33" fmla="*/ 1624 h 1878"/>
                  <a:gd name="T34" fmla="*/ 1309 w 2092"/>
                  <a:gd name="T35" fmla="*/ 1686 h 1878"/>
                  <a:gd name="T36" fmla="*/ 1461 w 2092"/>
                  <a:gd name="T37" fmla="*/ 1731 h 1878"/>
                  <a:gd name="T38" fmla="*/ 1591 w 2092"/>
                  <a:gd name="T39" fmla="*/ 1773 h 1878"/>
                  <a:gd name="T40" fmla="*/ 1743 w 2092"/>
                  <a:gd name="T41" fmla="*/ 1837 h 1878"/>
                  <a:gd name="T42" fmla="*/ 1806 w 2092"/>
                  <a:gd name="T43" fmla="*/ 1863 h 1878"/>
                  <a:gd name="T44" fmla="*/ 1806 w 2092"/>
                  <a:gd name="T45" fmla="*/ 1607 h 1878"/>
                  <a:gd name="T46" fmla="*/ 1768 w 2092"/>
                  <a:gd name="T47" fmla="*/ 1525 h 1878"/>
                  <a:gd name="T48" fmla="*/ 1768 w 2092"/>
                  <a:gd name="T49" fmla="*/ 1370 h 1878"/>
                  <a:gd name="T50" fmla="*/ 1983 w 2092"/>
                  <a:gd name="T51" fmla="*/ 1331 h 1878"/>
                  <a:gd name="T52" fmla="*/ 2021 w 2092"/>
                  <a:gd name="T53" fmla="*/ 936 h 1878"/>
                  <a:gd name="T54" fmla="*/ 2057 w 2092"/>
                  <a:gd name="T55" fmla="*/ 898 h 1878"/>
                  <a:gd name="T56" fmla="*/ 2092 w 2092"/>
                  <a:gd name="T57" fmla="*/ 761 h 1878"/>
                  <a:gd name="T58" fmla="*/ 2057 w 2092"/>
                  <a:gd name="T59" fmla="*/ 681 h 1878"/>
                  <a:gd name="T60" fmla="*/ 2021 w 2092"/>
                  <a:gd name="T61" fmla="*/ 640 h 1878"/>
                  <a:gd name="T62" fmla="*/ 1983 w 2092"/>
                  <a:gd name="T63" fmla="*/ 681 h 1878"/>
                  <a:gd name="T64" fmla="*/ 1904 w 2092"/>
                  <a:gd name="T65" fmla="*/ 721 h 1878"/>
                  <a:gd name="T66" fmla="*/ 1826 w 2092"/>
                  <a:gd name="T67" fmla="*/ 761 h 1878"/>
                  <a:gd name="T68" fmla="*/ 1793 w 2092"/>
                  <a:gd name="T69" fmla="*/ 805 h 1878"/>
                  <a:gd name="T70" fmla="*/ 1732 w 2092"/>
                  <a:gd name="T71" fmla="*/ 835 h 1878"/>
                  <a:gd name="T72" fmla="*/ 1676 w 2092"/>
                  <a:gd name="T73" fmla="*/ 879 h 1878"/>
                  <a:gd name="T74" fmla="*/ 1503 w 2092"/>
                  <a:gd name="T75" fmla="*/ 761 h 1878"/>
                  <a:gd name="T76" fmla="*/ 1441 w 2092"/>
                  <a:gd name="T77" fmla="*/ 721 h 1878"/>
                  <a:gd name="T78" fmla="*/ 1386 w 2092"/>
                  <a:gd name="T79" fmla="*/ 681 h 1878"/>
                  <a:gd name="T80" fmla="*/ 982 w 2092"/>
                  <a:gd name="T81" fmla="*/ 640 h 1878"/>
                  <a:gd name="T82" fmla="*/ 944 w 2092"/>
                  <a:gd name="T83" fmla="*/ 486 h 1878"/>
                  <a:gd name="T84" fmla="*/ 906 w 2092"/>
                  <a:gd name="T85" fmla="*/ 385 h 1878"/>
                  <a:gd name="T86" fmla="*/ 864 w 2092"/>
                  <a:gd name="T87" fmla="*/ 307 h 1878"/>
                  <a:gd name="T88" fmla="*/ 832 w 2092"/>
                  <a:gd name="T89" fmla="*/ 245 h 1878"/>
                  <a:gd name="T90" fmla="*/ 793 w 2092"/>
                  <a:gd name="T91" fmla="*/ 205 h 1878"/>
                  <a:gd name="T92" fmla="*/ 737 w 2092"/>
                  <a:gd name="T93" fmla="*/ 130 h 1878"/>
                  <a:gd name="T94" fmla="*/ 696 w 2092"/>
                  <a:gd name="T95" fmla="*/ 93 h 1878"/>
                  <a:gd name="T96" fmla="*/ 656 w 2092"/>
                  <a:gd name="T97" fmla="*/ 53 h 1878"/>
                  <a:gd name="T98" fmla="*/ 526 w 2092"/>
                  <a:gd name="T99" fmla="*/ 11 h 1878"/>
                  <a:gd name="T100" fmla="*/ 234 w 2092"/>
                  <a:gd name="T101" fmla="*/ 11 h 1878"/>
                  <a:gd name="T102" fmla="*/ 160 w 2092"/>
                  <a:gd name="T103" fmla="*/ 53 h 1878"/>
                  <a:gd name="T104" fmla="*/ 84 w 2092"/>
                  <a:gd name="T105" fmla="*/ 130 h 18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2"/>
                  <a:gd name="T160" fmla="*/ 0 h 1878"/>
                  <a:gd name="T161" fmla="*/ 2092 w 2092"/>
                  <a:gd name="T162" fmla="*/ 1878 h 18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2" h="1878">
                    <a:moveTo>
                      <a:pt x="7" y="183"/>
                    </a:moveTo>
                    <a:lnTo>
                      <a:pt x="76" y="183"/>
                    </a:lnTo>
                    <a:lnTo>
                      <a:pt x="97" y="205"/>
                    </a:lnTo>
                    <a:lnTo>
                      <a:pt x="137" y="216"/>
                    </a:lnTo>
                    <a:lnTo>
                      <a:pt x="158" y="253"/>
                    </a:lnTo>
                    <a:lnTo>
                      <a:pt x="285" y="253"/>
                    </a:lnTo>
                    <a:lnTo>
                      <a:pt x="306" y="277"/>
                    </a:lnTo>
                    <a:lnTo>
                      <a:pt x="330" y="277"/>
                    </a:lnTo>
                    <a:lnTo>
                      <a:pt x="330" y="298"/>
                    </a:lnTo>
                    <a:lnTo>
                      <a:pt x="352" y="298"/>
                    </a:lnTo>
                    <a:lnTo>
                      <a:pt x="352" y="317"/>
                    </a:lnTo>
                    <a:lnTo>
                      <a:pt x="378" y="317"/>
                    </a:lnTo>
                    <a:lnTo>
                      <a:pt x="393" y="343"/>
                    </a:lnTo>
                    <a:lnTo>
                      <a:pt x="393" y="364"/>
                    </a:lnTo>
                    <a:lnTo>
                      <a:pt x="378" y="385"/>
                    </a:lnTo>
                    <a:lnTo>
                      <a:pt x="352" y="385"/>
                    </a:lnTo>
                    <a:lnTo>
                      <a:pt x="352" y="427"/>
                    </a:lnTo>
                    <a:lnTo>
                      <a:pt x="378" y="427"/>
                    </a:lnTo>
                    <a:lnTo>
                      <a:pt x="378" y="475"/>
                    </a:lnTo>
                    <a:lnTo>
                      <a:pt x="416" y="475"/>
                    </a:lnTo>
                    <a:lnTo>
                      <a:pt x="416" y="495"/>
                    </a:lnTo>
                    <a:lnTo>
                      <a:pt x="484" y="495"/>
                    </a:lnTo>
                    <a:lnTo>
                      <a:pt x="484" y="475"/>
                    </a:lnTo>
                    <a:lnTo>
                      <a:pt x="655" y="475"/>
                    </a:lnTo>
                    <a:lnTo>
                      <a:pt x="655" y="495"/>
                    </a:lnTo>
                    <a:lnTo>
                      <a:pt x="676" y="495"/>
                    </a:lnTo>
                    <a:lnTo>
                      <a:pt x="676" y="516"/>
                    </a:lnTo>
                    <a:lnTo>
                      <a:pt x="703" y="516"/>
                    </a:lnTo>
                    <a:lnTo>
                      <a:pt x="703" y="711"/>
                    </a:lnTo>
                    <a:lnTo>
                      <a:pt x="724" y="711"/>
                    </a:lnTo>
                    <a:lnTo>
                      <a:pt x="724" y="750"/>
                    </a:lnTo>
                    <a:lnTo>
                      <a:pt x="746" y="750"/>
                    </a:lnTo>
                    <a:lnTo>
                      <a:pt x="746" y="840"/>
                    </a:lnTo>
                    <a:lnTo>
                      <a:pt x="724" y="840"/>
                    </a:lnTo>
                    <a:lnTo>
                      <a:pt x="724" y="886"/>
                    </a:lnTo>
                    <a:lnTo>
                      <a:pt x="703" y="904"/>
                    </a:lnTo>
                    <a:lnTo>
                      <a:pt x="703" y="947"/>
                    </a:lnTo>
                    <a:lnTo>
                      <a:pt x="676" y="947"/>
                    </a:lnTo>
                    <a:lnTo>
                      <a:pt x="676" y="991"/>
                    </a:lnTo>
                    <a:lnTo>
                      <a:pt x="655" y="991"/>
                    </a:lnTo>
                    <a:lnTo>
                      <a:pt x="655" y="1035"/>
                    </a:lnTo>
                    <a:lnTo>
                      <a:pt x="633" y="1035"/>
                    </a:lnTo>
                    <a:lnTo>
                      <a:pt x="633" y="1076"/>
                    </a:lnTo>
                    <a:lnTo>
                      <a:pt x="614" y="1099"/>
                    </a:lnTo>
                    <a:lnTo>
                      <a:pt x="614" y="1188"/>
                    </a:lnTo>
                    <a:lnTo>
                      <a:pt x="592" y="1188"/>
                    </a:lnTo>
                    <a:lnTo>
                      <a:pt x="592" y="1209"/>
                    </a:lnTo>
                    <a:lnTo>
                      <a:pt x="568" y="1231"/>
                    </a:lnTo>
                    <a:lnTo>
                      <a:pt x="568" y="1359"/>
                    </a:lnTo>
                    <a:lnTo>
                      <a:pt x="592" y="1383"/>
                    </a:lnTo>
                    <a:lnTo>
                      <a:pt x="592" y="1406"/>
                    </a:lnTo>
                    <a:lnTo>
                      <a:pt x="638" y="1433"/>
                    </a:lnTo>
                    <a:lnTo>
                      <a:pt x="642" y="1338"/>
                    </a:lnTo>
                    <a:lnTo>
                      <a:pt x="704" y="1329"/>
                    </a:lnTo>
                    <a:lnTo>
                      <a:pt x="708" y="1383"/>
                    </a:lnTo>
                    <a:lnTo>
                      <a:pt x="746" y="1452"/>
                    </a:lnTo>
                    <a:lnTo>
                      <a:pt x="746" y="1490"/>
                    </a:lnTo>
                    <a:lnTo>
                      <a:pt x="764" y="1490"/>
                    </a:lnTo>
                    <a:lnTo>
                      <a:pt x="787" y="1512"/>
                    </a:lnTo>
                    <a:lnTo>
                      <a:pt x="808" y="1512"/>
                    </a:lnTo>
                    <a:lnTo>
                      <a:pt x="808" y="1533"/>
                    </a:lnTo>
                    <a:lnTo>
                      <a:pt x="980" y="1533"/>
                    </a:lnTo>
                    <a:lnTo>
                      <a:pt x="980" y="1557"/>
                    </a:lnTo>
                    <a:lnTo>
                      <a:pt x="1004" y="1557"/>
                    </a:lnTo>
                    <a:lnTo>
                      <a:pt x="1004" y="1598"/>
                    </a:lnTo>
                    <a:lnTo>
                      <a:pt x="1180" y="1598"/>
                    </a:lnTo>
                    <a:lnTo>
                      <a:pt x="1180" y="1624"/>
                    </a:lnTo>
                    <a:lnTo>
                      <a:pt x="1221" y="1624"/>
                    </a:lnTo>
                    <a:lnTo>
                      <a:pt x="1221" y="1645"/>
                    </a:lnTo>
                    <a:lnTo>
                      <a:pt x="1261" y="1645"/>
                    </a:lnTo>
                    <a:lnTo>
                      <a:pt x="1261" y="1686"/>
                    </a:lnTo>
                    <a:lnTo>
                      <a:pt x="1309" y="1686"/>
                    </a:lnTo>
                    <a:lnTo>
                      <a:pt x="1309" y="1707"/>
                    </a:lnTo>
                    <a:lnTo>
                      <a:pt x="1439" y="1707"/>
                    </a:lnTo>
                    <a:lnTo>
                      <a:pt x="1439" y="1731"/>
                    </a:lnTo>
                    <a:lnTo>
                      <a:pt x="1461" y="1731"/>
                    </a:lnTo>
                    <a:lnTo>
                      <a:pt x="1461" y="1749"/>
                    </a:lnTo>
                    <a:lnTo>
                      <a:pt x="1523" y="1749"/>
                    </a:lnTo>
                    <a:lnTo>
                      <a:pt x="1547" y="1773"/>
                    </a:lnTo>
                    <a:lnTo>
                      <a:pt x="1591" y="1773"/>
                    </a:lnTo>
                    <a:lnTo>
                      <a:pt x="1591" y="1796"/>
                    </a:lnTo>
                    <a:lnTo>
                      <a:pt x="1612" y="1796"/>
                    </a:lnTo>
                    <a:lnTo>
                      <a:pt x="1612" y="1837"/>
                    </a:lnTo>
                    <a:lnTo>
                      <a:pt x="1743" y="1837"/>
                    </a:lnTo>
                    <a:lnTo>
                      <a:pt x="1743" y="1859"/>
                    </a:lnTo>
                    <a:lnTo>
                      <a:pt x="1798" y="1871"/>
                    </a:lnTo>
                    <a:lnTo>
                      <a:pt x="1793" y="1878"/>
                    </a:lnTo>
                    <a:lnTo>
                      <a:pt x="1806" y="1863"/>
                    </a:lnTo>
                    <a:lnTo>
                      <a:pt x="1826" y="1863"/>
                    </a:lnTo>
                    <a:lnTo>
                      <a:pt x="1826" y="1645"/>
                    </a:lnTo>
                    <a:lnTo>
                      <a:pt x="1806" y="1630"/>
                    </a:lnTo>
                    <a:lnTo>
                      <a:pt x="1806" y="1607"/>
                    </a:lnTo>
                    <a:lnTo>
                      <a:pt x="1793" y="1588"/>
                    </a:lnTo>
                    <a:lnTo>
                      <a:pt x="1793" y="1547"/>
                    </a:lnTo>
                    <a:lnTo>
                      <a:pt x="1768" y="1547"/>
                    </a:lnTo>
                    <a:lnTo>
                      <a:pt x="1768" y="1525"/>
                    </a:lnTo>
                    <a:lnTo>
                      <a:pt x="1749" y="1510"/>
                    </a:lnTo>
                    <a:lnTo>
                      <a:pt x="1749" y="1417"/>
                    </a:lnTo>
                    <a:lnTo>
                      <a:pt x="1768" y="1417"/>
                    </a:lnTo>
                    <a:lnTo>
                      <a:pt x="1768" y="1370"/>
                    </a:lnTo>
                    <a:lnTo>
                      <a:pt x="1793" y="1370"/>
                    </a:lnTo>
                    <a:lnTo>
                      <a:pt x="1793" y="1351"/>
                    </a:lnTo>
                    <a:lnTo>
                      <a:pt x="1983" y="1351"/>
                    </a:lnTo>
                    <a:lnTo>
                      <a:pt x="1983" y="1331"/>
                    </a:lnTo>
                    <a:lnTo>
                      <a:pt x="1999" y="1331"/>
                    </a:lnTo>
                    <a:lnTo>
                      <a:pt x="1999" y="997"/>
                    </a:lnTo>
                    <a:lnTo>
                      <a:pt x="2021" y="978"/>
                    </a:lnTo>
                    <a:lnTo>
                      <a:pt x="2021" y="936"/>
                    </a:lnTo>
                    <a:lnTo>
                      <a:pt x="2037" y="936"/>
                    </a:lnTo>
                    <a:lnTo>
                      <a:pt x="2037" y="918"/>
                    </a:lnTo>
                    <a:lnTo>
                      <a:pt x="2057" y="918"/>
                    </a:lnTo>
                    <a:lnTo>
                      <a:pt x="2057" y="898"/>
                    </a:lnTo>
                    <a:lnTo>
                      <a:pt x="2074" y="898"/>
                    </a:lnTo>
                    <a:lnTo>
                      <a:pt x="2074" y="862"/>
                    </a:lnTo>
                    <a:lnTo>
                      <a:pt x="2092" y="862"/>
                    </a:lnTo>
                    <a:lnTo>
                      <a:pt x="2092" y="761"/>
                    </a:lnTo>
                    <a:lnTo>
                      <a:pt x="2074" y="761"/>
                    </a:lnTo>
                    <a:lnTo>
                      <a:pt x="2074" y="741"/>
                    </a:lnTo>
                    <a:lnTo>
                      <a:pt x="2057" y="741"/>
                    </a:lnTo>
                    <a:lnTo>
                      <a:pt x="2057" y="681"/>
                    </a:lnTo>
                    <a:lnTo>
                      <a:pt x="2037" y="681"/>
                    </a:lnTo>
                    <a:lnTo>
                      <a:pt x="2037" y="623"/>
                    </a:lnTo>
                    <a:lnTo>
                      <a:pt x="2021" y="623"/>
                    </a:lnTo>
                    <a:lnTo>
                      <a:pt x="2021" y="640"/>
                    </a:lnTo>
                    <a:lnTo>
                      <a:pt x="1999" y="640"/>
                    </a:lnTo>
                    <a:lnTo>
                      <a:pt x="1999" y="661"/>
                    </a:lnTo>
                    <a:lnTo>
                      <a:pt x="1983" y="661"/>
                    </a:lnTo>
                    <a:lnTo>
                      <a:pt x="1983" y="681"/>
                    </a:lnTo>
                    <a:lnTo>
                      <a:pt x="1962" y="681"/>
                    </a:lnTo>
                    <a:lnTo>
                      <a:pt x="1962" y="705"/>
                    </a:lnTo>
                    <a:lnTo>
                      <a:pt x="1904" y="705"/>
                    </a:lnTo>
                    <a:lnTo>
                      <a:pt x="1904" y="721"/>
                    </a:lnTo>
                    <a:lnTo>
                      <a:pt x="1864" y="721"/>
                    </a:lnTo>
                    <a:lnTo>
                      <a:pt x="1850" y="741"/>
                    </a:lnTo>
                    <a:lnTo>
                      <a:pt x="1826" y="741"/>
                    </a:lnTo>
                    <a:lnTo>
                      <a:pt x="1826" y="761"/>
                    </a:lnTo>
                    <a:lnTo>
                      <a:pt x="1806" y="761"/>
                    </a:lnTo>
                    <a:lnTo>
                      <a:pt x="1806" y="781"/>
                    </a:lnTo>
                    <a:lnTo>
                      <a:pt x="1793" y="781"/>
                    </a:lnTo>
                    <a:lnTo>
                      <a:pt x="1793" y="805"/>
                    </a:lnTo>
                    <a:lnTo>
                      <a:pt x="1768" y="805"/>
                    </a:lnTo>
                    <a:lnTo>
                      <a:pt x="1768" y="819"/>
                    </a:lnTo>
                    <a:lnTo>
                      <a:pt x="1749" y="819"/>
                    </a:lnTo>
                    <a:lnTo>
                      <a:pt x="1732" y="835"/>
                    </a:lnTo>
                    <a:lnTo>
                      <a:pt x="1716" y="835"/>
                    </a:lnTo>
                    <a:lnTo>
                      <a:pt x="1716" y="862"/>
                    </a:lnTo>
                    <a:lnTo>
                      <a:pt x="1676" y="862"/>
                    </a:lnTo>
                    <a:lnTo>
                      <a:pt x="1676" y="879"/>
                    </a:lnTo>
                    <a:lnTo>
                      <a:pt x="1519" y="879"/>
                    </a:lnTo>
                    <a:lnTo>
                      <a:pt x="1519" y="835"/>
                    </a:lnTo>
                    <a:lnTo>
                      <a:pt x="1503" y="835"/>
                    </a:lnTo>
                    <a:lnTo>
                      <a:pt x="1503" y="761"/>
                    </a:lnTo>
                    <a:lnTo>
                      <a:pt x="1484" y="741"/>
                    </a:lnTo>
                    <a:lnTo>
                      <a:pt x="1461" y="741"/>
                    </a:lnTo>
                    <a:lnTo>
                      <a:pt x="1461" y="721"/>
                    </a:lnTo>
                    <a:lnTo>
                      <a:pt x="1441" y="721"/>
                    </a:lnTo>
                    <a:lnTo>
                      <a:pt x="1441" y="705"/>
                    </a:lnTo>
                    <a:lnTo>
                      <a:pt x="1406" y="705"/>
                    </a:lnTo>
                    <a:lnTo>
                      <a:pt x="1406" y="681"/>
                    </a:lnTo>
                    <a:lnTo>
                      <a:pt x="1386" y="681"/>
                    </a:lnTo>
                    <a:lnTo>
                      <a:pt x="1368" y="661"/>
                    </a:lnTo>
                    <a:lnTo>
                      <a:pt x="1347" y="661"/>
                    </a:lnTo>
                    <a:lnTo>
                      <a:pt x="1347" y="640"/>
                    </a:lnTo>
                    <a:lnTo>
                      <a:pt x="982" y="640"/>
                    </a:lnTo>
                    <a:lnTo>
                      <a:pt x="982" y="544"/>
                    </a:lnTo>
                    <a:lnTo>
                      <a:pt x="964" y="544"/>
                    </a:lnTo>
                    <a:lnTo>
                      <a:pt x="964" y="486"/>
                    </a:lnTo>
                    <a:lnTo>
                      <a:pt x="944" y="486"/>
                    </a:lnTo>
                    <a:lnTo>
                      <a:pt x="944" y="423"/>
                    </a:lnTo>
                    <a:lnTo>
                      <a:pt x="925" y="408"/>
                    </a:lnTo>
                    <a:lnTo>
                      <a:pt x="925" y="385"/>
                    </a:lnTo>
                    <a:lnTo>
                      <a:pt x="906" y="385"/>
                    </a:lnTo>
                    <a:lnTo>
                      <a:pt x="906" y="368"/>
                    </a:lnTo>
                    <a:lnTo>
                      <a:pt x="890" y="344"/>
                    </a:lnTo>
                    <a:lnTo>
                      <a:pt x="890" y="328"/>
                    </a:lnTo>
                    <a:lnTo>
                      <a:pt x="864" y="307"/>
                    </a:lnTo>
                    <a:lnTo>
                      <a:pt x="864" y="287"/>
                    </a:lnTo>
                    <a:lnTo>
                      <a:pt x="849" y="268"/>
                    </a:lnTo>
                    <a:lnTo>
                      <a:pt x="849" y="245"/>
                    </a:lnTo>
                    <a:lnTo>
                      <a:pt x="832" y="245"/>
                    </a:lnTo>
                    <a:lnTo>
                      <a:pt x="832" y="228"/>
                    </a:lnTo>
                    <a:lnTo>
                      <a:pt x="809" y="228"/>
                    </a:lnTo>
                    <a:lnTo>
                      <a:pt x="809" y="205"/>
                    </a:lnTo>
                    <a:lnTo>
                      <a:pt x="793" y="205"/>
                    </a:lnTo>
                    <a:lnTo>
                      <a:pt x="793" y="195"/>
                    </a:lnTo>
                    <a:lnTo>
                      <a:pt x="754" y="151"/>
                    </a:lnTo>
                    <a:lnTo>
                      <a:pt x="754" y="130"/>
                    </a:lnTo>
                    <a:lnTo>
                      <a:pt x="737" y="130"/>
                    </a:lnTo>
                    <a:lnTo>
                      <a:pt x="737" y="111"/>
                    </a:lnTo>
                    <a:lnTo>
                      <a:pt x="717" y="111"/>
                    </a:lnTo>
                    <a:lnTo>
                      <a:pt x="717" y="93"/>
                    </a:lnTo>
                    <a:lnTo>
                      <a:pt x="696" y="93"/>
                    </a:lnTo>
                    <a:lnTo>
                      <a:pt x="696" y="68"/>
                    </a:lnTo>
                    <a:lnTo>
                      <a:pt x="676" y="68"/>
                    </a:lnTo>
                    <a:lnTo>
                      <a:pt x="676" y="53"/>
                    </a:lnTo>
                    <a:lnTo>
                      <a:pt x="656" y="53"/>
                    </a:lnTo>
                    <a:lnTo>
                      <a:pt x="656" y="30"/>
                    </a:lnTo>
                    <a:lnTo>
                      <a:pt x="638" y="30"/>
                    </a:lnTo>
                    <a:lnTo>
                      <a:pt x="638" y="11"/>
                    </a:lnTo>
                    <a:lnTo>
                      <a:pt x="526" y="11"/>
                    </a:lnTo>
                    <a:lnTo>
                      <a:pt x="507" y="0"/>
                    </a:lnTo>
                    <a:lnTo>
                      <a:pt x="252" y="0"/>
                    </a:lnTo>
                    <a:lnTo>
                      <a:pt x="252" y="11"/>
                    </a:lnTo>
                    <a:lnTo>
                      <a:pt x="234" y="11"/>
                    </a:lnTo>
                    <a:lnTo>
                      <a:pt x="221" y="30"/>
                    </a:lnTo>
                    <a:lnTo>
                      <a:pt x="194" y="30"/>
                    </a:lnTo>
                    <a:lnTo>
                      <a:pt x="194" y="53"/>
                    </a:lnTo>
                    <a:lnTo>
                      <a:pt x="160" y="53"/>
                    </a:lnTo>
                    <a:lnTo>
                      <a:pt x="141" y="68"/>
                    </a:lnTo>
                    <a:lnTo>
                      <a:pt x="141" y="93"/>
                    </a:lnTo>
                    <a:lnTo>
                      <a:pt x="121" y="93"/>
                    </a:lnTo>
                    <a:lnTo>
                      <a:pt x="84" y="130"/>
                    </a:lnTo>
                    <a:lnTo>
                      <a:pt x="7" y="130"/>
                    </a:lnTo>
                    <a:lnTo>
                      <a:pt x="0" y="178"/>
                    </a:lnTo>
                    <a:lnTo>
                      <a:pt x="7" y="183"/>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2" name="Freeform 93">
                <a:extLst>
                  <a:ext uri="{FF2B5EF4-FFF2-40B4-BE49-F238E27FC236}">
                    <a16:creationId xmlns="" xmlns:a16="http://schemas.microsoft.com/office/drawing/2014/main" id="{7862FA89-BA6F-4E71-B10A-1B77FC6C3146}"/>
                  </a:ext>
                </a:extLst>
              </p:cNvPr>
              <p:cNvSpPr>
                <a:spLocks/>
              </p:cNvSpPr>
              <p:nvPr/>
            </p:nvSpPr>
            <p:spPr bwMode="auto">
              <a:xfrm>
                <a:off x="5647145" y="2049671"/>
                <a:ext cx="1047928" cy="767311"/>
              </a:xfrm>
              <a:custGeom>
                <a:avLst/>
                <a:gdLst>
                  <a:gd name="T0" fmla="*/ 628 w 1454"/>
                  <a:gd name="T1" fmla="*/ 964 h 1045"/>
                  <a:gd name="T2" fmla="*/ 564 w 1454"/>
                  <a:gd name="T3" fmla="*/ 944 h 1045"/>
                  <a:gd name="T4" fmla="*/ 480 w 1454"/>
                  <a:gd name="T5" fmla="*/ 879 h 1045"/>
                  <a:gd name="T6" fmla="*/ 480 w 1454"/>
                  <a:gd name="T7" fmla="*/ 813 h 1045"/>
                  <a:gd name="T8" fmla="*/ 499 w 1454"/>
                  <a:gd name="T9" fmla="*/ 682 h 1045"/>
                  <a:gd name="T10" fmla="*/ 499 w 1454"/>
                  <a:gd name="T11" fmla="*/ 662 h 1045"/>
                  <a:gd name="T12" fmla="*/ 456 w 1454"/>
                  <a:gd name="T13" fmla="*/ 596 h 1045"/>
                  <a:gd name="T14" fmla="*/ 412 w 1454"/>
                  <a:gd name="T15" fmla="*/ 574 h 1045"/>
                  <a:gd name="T16" fmla="*/ 263 w 1454"/>
                  <a:gd name="T17" fmla="*/ 514 h 1045"/>
                  <a:gd name="T18" fmla="*/ 303 w 1454"/>
                  <a:gd name="T19" fmla="*/ 490 h 1045"/>
                  <a:gd name="T20" fmla="*/ 303 w 1454"/>
                  <a:gd name="T21" fmla="*/ 378 h 1045"/>
                  <a:gd name="T22" fmla="*/ 281 w 1454"/>
                  <a:gd name="T23" fmla="*/ 316 h 1045"/>
                  <a:gd name="T24" fmla="*/ 216 w 1454"/>
                  <a:gd name="T25" fmla="*/ 335 h 1045"/>
                  <a:gd name="T26" fmla="*/ 174 w 1454"/>
                  <a:gd name="T27" fmla="*/ 378 h 1045"/>
                  <a:gd name="T28" fmla="*/ 108 w 1454"/>
                  <a:gd name="T29" fmla="*/ 357 h 1045"/>
                  <a:gd name="T30" fmla="*/ 148 w 1454"/>
                  <a:gd name="T31" fmla="*/ 269 h 1045"/>
                  <a:gd name="T32" fmla="*/ 89 w 1454"/>
                  <a:gd name="T33" fmla="*/ 248 h 1045"/>
                  <a:gd name="T34" fmla="*/ 26 w 1454"/>
                  <a:gd name="T35" fmla="*/ 183 h 1045"/>
                  <a:gd name="T36" fmla="*/ 64 w 1454"/>
                  <a:gd name="T37" fmla="*/ 161 h 1045"/>
                  <a:gd name="T38" fmla="*/ 26 w 1454"/>
                  <a:gd name="T39" fmla="*/ 140 h 1045"/>
                  <a:gd name="T40" fmla="*/ 0 w 1454"/>
                  <a:gd name="T41" fmla="*/ 10 h 1045"/>
                  <a:gd name="T42" fmla="*/ 108 w 1454"/>
                  <a:gd name="T43" fmla="*/ 30 h 1045"/>
                  <a:gd name="T44" fmla="*/ 132 w 1454"/>
                  <a:gd name="T45" fmla="*/ 77 h 1045"/>
                  <a:gd name="T46" fmla="*/ 290 w 1454"/>
                  <a:gd name="T47" fmla="*/ 104 h 1045"/>
                  <a:gd name="T48" fmla="*/ 356 w 1454"/>
                  <a:gd name="T49" fmla="*/ 54 h 1045"/>
                  <a:gd name="T50" fmla="*/ 412 w 1454"/>
                  <a:gd name="T51" fmla="*/ 161 h 1045"/>
                  <a:gd name="T52" fmla="*/ 456 w 1454"/>
                  <a:gd name="T53" fmla="*/ 204 h 1045"/>
                  <a:gd name="T54" fmla="*/ 652 w 1454"/>
                  <a:gd name="T55" fmla="*/ 228 h 1045"/>
                  <a:gd name="T56" fmla="*/ 828 w 1454"/>
                  <a:gd name="T57" fmla="*/ 295 h 1045"/>
                  <a:gd name="T58" fmla="*/ 909 w 1454"/>
                  <a:gd name="T59" fmla="*/ 316 h 1045"/>
                  <a:gd name="T60" fmla="*/ 957 w 1454"/>
                  <a:gd name="T61" fmla="*/ 378 h 1045"/>
                  <a:gd name="T62" fmla="*/ 1109 w 1454"/>
                  <a:gd name="T63" fmla="*/ 402 h 1045"/>
                  <a:gd name="T64" fmla="*/ 1195 w 1454"/>
                  <a:gd name="T65" fmla="*/ 444 h 1045"/>
                  <a:gd name="T66" fmla="*/ 1260 w 1454"/>
                  <a:gd name="T67" fmla="*/ 467 h 1045"/>
                  <a:gd name="T68" fmla="*/ 1391 w 1454"/>
                  <a:gd name="T69" fmla="*/ 530 h 1045"/>
                  <a:gd name="T70" fmla="*/ 1441 w 1454"/>
                  <a:gd name="T71" fmla="*/ 555 h 1045"/>
                  <a:gd name="T72" fmla="*/ 1324 w 1454"/>
                  <a:gd name="T73" fmla="*/ 631 h 1045"/>
                  <a:gd name="T74" fmla="*/ 1308 w 1454"/>
                  <a:gd name="T75" fmla="*/ 596 h 1045"/>
                  <a:gd name="T76" fmla="*/ 1244 w 1454"/>
                  <a:gd name="T77" fmla="*/ 650 h 1045"/>
                  <a:gd name="T78" fmla="*/ 1226 w 1454"/>
                  <a:gd name="T79" fmla="*/ 749 h 1045"/>
                  <a:gd name="T80" fmla="*/ 1054 w 1454"/>
                  <a:gd name="T81" fmla="*/ 769 h 1045"/>
                  <a:gd name="T82" fmla="*/ 936 w 1454"/>
                  <a:gd name="T83" fmla="*/ 886 h 1045"/>
                  <a:gd name="T84" fmla="*/ 878 w 1454"/>
                  <a:gd name="T85" fmla="*/ 869 h 1045"/>
                  <a:gd name="T86" fmla="*/ 777 w 1454"/>
                  <a:gd name="T87" fmla="*/ 1008 h 1045"/>
                  <a:gd name="T88" fmla="*/ 741 w 1454"/>
                  <a:gd name="T89" fmla="*/ 1045 h 10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54"/>
                  <a:gd name="T136" fmla="*/ 0 h 1045"/>
                  <a:gd name="T137" fmla="*/ 1454 w 1454"/>
                  <a:gd name="T138" fmla="*/ 1045 h 10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54" h="1045">
                    <a:moveTo>
                      <a:pt x="758" y="1004"/>
                    </a:moveTo>
                    <a:lnTo>
                      <a:pt x="652" y="988"/>
                    </a:lnTo>
                    <a:lnTo>
                      <a:pt x="628" y="964"/>
                    </a:lnTo>
                    <a:lnTo>
                      <a:pt x="586" y="964"/>
                    </a:lnTo>
                    <a:lnTo>
                      <a:pt x="586" y="944"/>
                    </a:lnTo>
                    <a:lnTo>
                      <a:pt x="564" y="944"/>
                    </a:lnTo>
                    <a:lnTo>
                      <a:pt x="564" y="900"/>
                    </a:lnTo>
                    <a:lnTo>
                      <a:pt x="480" y="900"/>
                    </a:lnTo>
                    <a:lnTo>
                      <a:pt x="480" y="879"/>
                    </a:lnTo>
                    <a:lnTo>
                      <a:pt x="456" y="879"/>
                    </a:lnTo>
                    <a:lnTo>
                      <a:pt x="456" y="833"/>
                    </a:lnTo>
                    <a:lnTo>
                      <a:pt x="480" y="813"/>
                    </a:lnTo>
                    <a:lnTo>
                      <a:pt x="480" y="728"/>
                    </a:lnTo>
                    <a:lnTo>
                      <a:pt x="499" y="728"/>
                    </a:lnTo>
                    <a:lnTo>
                      <a:pt x="499" y="682"/>
                    </a:lnTo>
                    <a:lnTo>
                      <a:pt x="522" y="682"/>
                    </a:lnTo>
                    <a:lnTo>
                      <a:pt x="522" y="662"/>
                    </a:lnTo>
                    <a:lnTo>
                      <a:pt x="499" y="662"/>
                    </a:lnTo>
                    <a:lnTo>
                      <a:pt x="499" y="620"/>
                    </a:lnTo>
                    <a:lnTo>
                      <a:pt x="456" y="620"/>
                    </a:lnTo>
                    <a:lnTo>
                      <a:pt x="456" y="596"/>
                    </a:lnTo>
                    <a:lnTo>
                      <a:pt x="435" y="596"/>
                    </a:lnTo>
                    <a:lnTo>
                      <a:pt x="435" y="574"/>
                    </a:lnTo>
                    <a:lnTo>
                      <a:pt x="412" y="574"/>
                    </a:lnTo>
                    <a:lnTo>
                      <a:pt x="372" y="530"/>
                    </a:lnTo>
                    <a:lnTo>
                      <a:pt x="303" y="530"/>
                    </a:lnTo>
                    <a:lnTo>
                      <a:pt x="263" y="514"/>
                    </a:lnTo>
                    <a:lnTo>
                      <a:pt x="262" y="508"/>
                    </a:lnTo>
                    <a:lnTo>
                      <a:pt x="303" y="508"/>
                    </a:lnTo>
                    <a:lnTo>
                      <a:pt x="303" y="490"/>
                    </a:lnTo>
                    <a:lnTo>
                      <a:pt x="324" y="490"/>
                    </a:lnTo>
                    <a:lnTo>
                      <a:pt x="324" y="378"/>
                    </a:lnTo>
                    <a:lnTo>
                      <a:pt x="303" y="378"/>
                    </a:lnTo>
                    <a:lnTo>
                      <a:pt x="303" y="357"/>
                    </a:lnTo>
                    <a:lnTo>
                      <a:pt x="281" y="357"/>
                    </a:lnTo>
                    <a:lnTo>
                      <a:pt x="281" y="316"/>
                    </a:lnTo>
                    <a:lnTo>
                      <a:pt x="240" y="316"/>
                    </a:lnTo>
                    <a:lnTo>
                      <a:pt x="240" y="335"/>
                    </a:lnTo>
                    <a:lnTo>
                      <a:pt x="216" y="335"/>
                    </a:lnTo>
                    <a:lnTo>
                      <a:pt x="216" y="357"/>
                    </a:lnTo>
                    <a:lnTo>
                      <a:pt x="193" y="357"/>
                    </a:lnTo>
                    <a:lnTo>
                      <a:pt x="174" y="378"/>
                    </a:lnTo>
                    <a:lnTo>
                      <a:pt x="89" y="378"/>
                    </a:lnTo>
                    <a:lnTo>
                      <a:pt x="89" y="357"/>
                    </a:lnTo>
                    <a:lnTo>
                      <a:pt x="108" y="357"/>
                    </a:lnTo>
                    <a:lnTo>
                      <a:pt x="108" y="316"/>
                    </a:lnTo>
                    <a:lnTo>
                      <a:pt x="148" y="316"/>
                    </a:lnTo>
                    <a:lnTo>
                      <a:pt x="148" y="269"/>
                    </a:lnTo>
                    <a:lnTo>
                      <a:pt x="132" y="269"/>
                    </a:lnTo>
                    <a:lnTo>
                      <a:pt x="132" y="248"/>
                    </a:lnTo>
                    <a:lnTo>
                      <a:pt x="89" y="248"/>
                    </a:lnTo>
                    <a:lnTo>
                      <a:pt x="89" y="228"/>
                    </a:lnTo>
                    <a:lnTo>
                      <a:pt x="26" y="228"/>
                    </a:lnTo>
                    <a:lnTo>
                      <a:pt x="26" y="183"/>
                    </a:lnTo>
                    <a:lnTo>
                      <a:pt x="41" y="183"/>
                    </a:lnTo>
                    <a:lnTo>
                      <a:pt x="41" y="161"/>
                    </a:lnTo>
                    <a:lnTo>
                      <a:pt x="64" y="161"/>
                    </a:lnTo>
                    <a:lnTo>
                      <a:pt x="41" y="161"/>
                    </a:lnTo>
                    <a:lnTo>
                      <a:pt x="41" y="140"/>
                    </a:lnTo>
                    <a:lnTo>
                      <a:pt x="26" y="140"/>
                    </a:lnTo>
                    <a:lnTo>
                      <a:pt x="26" y="123"/>
                    </a:lnTo>
                    <a:lnTo>
                      <a:pt x="0" y="123"/>
                    </a:lnTo>
                    <a:lnTo>
                      <a:pt x="0" y="10"/>
                    </a:lnTo>
                    <a:lnTo>
                      <a:pt x="89" y="10"/>
                    </a:lnTo>
                    <a:lnTo>
                      <a:pt x="89" y="30"/>
                    </a:lnTo>
                    <a:lnTo>
                      <a:pt x="108" y="30"/>
                    </a:lnTo>
                    <a:lnTo>
                      <a:pt x="108" y="54"/>
                    </a:lnTo>
                    <a:lnTo>
                      <a:pt x="132" y="54"/>
                    </a:lnTo>
                    <a:lnTo>
                      <a:pt x="132" y="77"/>
                    </a:lnTo>
                    <a:lnTo>
                      <a:pt x="148" y="77"/>
                    </a:lnTo>
                    <a:lnTo>
                      <a:pt x="216" y="133"/>
                    </a:lnTo>
                    <a:lnTo>
                      <a:pt x="290" y="104"/>
                    </a:lnTo>
                    <a:lnTo>
                      <a:pt x="290" y="9"/>
                    </a:lnTo>
                    <a:lnTo>
                      <a:pt x="352" y="0"/>
                    </a:lnTo>
                    <a:lnTo>
                      <a:pt x="356" y="54"/>
                    </a:lnTo>
                    <a:lnTo>
                      <a:pt x="394" y="123"/>
                    </a:lnTo>
                    <a:lnTo>
                      <a:pt x="394" y="161"/>
                    </a:lnTo>
                    <a:lnTo>
                      <a:pt x="412" y="161"/>
                    </a:lnTo>
                    <a:lnTo>
                      <a:pt x="435" y="183"/>
                    </a:lnTo>
                    <a:lnTo>
                      <a:pt x="456" y="183"/>
                    </a:lnTo>
                    <a:lnTo>
                      <a:pt x="456" y="204"/>
                    </a:lnTo>
                    <a:lnTo>
                      <a:pt x="628" y="204"/>
                    </a:lnTo>
                    <a:lnTo>
                      <a:pt x="628" y="228"/>
                    </a:lnTo>
                    <a:lnTo>
                      <a:pt x="652" y="228"/>
                    </a:lnTo>
                    <a:lnTo>
                      <a:pt x="652" y="269"/>
                    </a:lnTo>
                    <a:lnTo>
                      <a:pt x="828" y="269"/>
                    </a:lnTo>
                    <a:lnTo>
                      <a:pt x="828" y="295"/>
                    </a:lnTo>
                    <a:lnTo>
                      <a:pt x="869" y="295"/>
                    </a:lnTo>
                    <a:lnTo>
                      <a:pt x="869" y="316"/>
                    </a:lnTo>
                    <a:lnTo>
                      <a:pt x="909" y="316"/>
                    </a:lnTo>
                    <a:lnTo>
                      <a:pt x="909" y="357"/>
                    </a:lnTo>
                    <a:lnTo>
                      <a:pt x="957" y="357"/>
                    </a:lnTo>
                    <a:lnTo>
                      <a:pt x="957" y="378"/>
                    </a:lnTo>
                    <a:lnTo>
                      <a:pt x="1087" y="378"/>
                    </a:lnTo>
                    <a:lnTo>
                      <a:pt x="1087" y="402"/>
                    </a:lnTo>
                    <a:lnTo>
                      <a:pt x="1109" y="402"/>
                    </a:lnTo>
                    <a:lnTo>
                      <a:pt x="1109" y="420"/>
                    </a:lnTo>
                    <a:lnTo>
                      <a:pt x="1171" y="420"/>
                    </a:lnTo>
                    <a:lnTo>
                      <a:pt x="1195" y="444"/>
                    </a:lnTo>
                    <a:lnTo>
                      <a:pt x="1239" y="444"/>
                    </a:lnTo>
                    <a:lnTo>
                      <a:pt x="1239" y="467"/>
                    </a:lnTo>
                    <a:lnTo>
                      <a:pt x="1260" y="467"/>
                    </a:lnTo>
                    <a:lnTo>
                      <a:pt x="1260" y="508"/>
                    </a:lnTo>
                    <a:lnTo>
                      <a:pt x="1391" y="508"/>
                    </a:lnTo>
                    <a:lnTo>
                      <a:pt x="1391" y="530"/>
                    </a:lnTo>
                    <a:lnTo>
                      <a:pt x="1446" y="542"/>
                    </a:lnTo>
                    <a:lnTo>
                      <a:pt x="1454" y="549"/>
                    </a:lnTo>
                    <a:lnTo>
                      <a:pt x="1441" y="555"/>
                    </a:lnTo>
                    <a:lnTo>
                      <a:pt x="1416" y="555"/>
                    </a:lnTo>
                    <a:lnTo>
                      <a:pt x="1416" y="631"/>
                    </a:lnTo>
                    <a:lnTo>
                      <a:pt x="1324" y="631"/>
                    </a:lnTo>
                    <a:lnTo>
                      <a:pt x="1324" y="609"/>
                    </a:lnTo>
                    <a:lnTo>
                      <a:pt x="1308" y="609"/>
                    </a:lnTo>
                    <a:lnTo>
                      <a:pt x="1308" y="596"/>
                    </a:lnTo>
                    <a:lnTo>
                      <a:pt x="1268" y="596"/>
                    </a:lnTo>
                    <a:lnTo>
                      <a:pt x="1268" y="650"/>
                    </a:lnTo>
                    <a:lnTo>
                      <a:pt x="1244" y="650"/>
                    </a:lnTo>
                    <a:lnTo>
                      <a:pt x="1244" y="709"/>
                    </a:lnTo>
                    <a:lnTo>
                      <a:pt x="1226" y="709"/>
                    </a:lnTo>
                    <a:lnTo>
                      <a:pt x="1226" y="749"/>
                    </a:lnTo>
                    <a:lnTo>
                      <a:pt x="1208" y="749"/>
                    </a:lnTo>
                    <a:lnTo>
                      <a:pt x="1208" y="769"/>
                    </a:lnTo>
                    <a:lnTo>
                      <a:pt x="1054" y="769"/>
                    </a:lnTo>
                    <a:lnTo>
                      <a:pt x="1054" y="909"/>
                    </a:lnTo>
                    <a:lnTo>
                      <a:pt x="936" y="909"/>
                    </a:lnTo>
                    <a:lnTo>
                      <a:pt x="936" y="886"/>
                    </a:lnTo>
                    <a:lnTo>
                      <a:pt x="921" y="886"/>
                    </a:lnTo>
                    <a:lnTo>
                      <a:pt x="921" y="869"/>
                    </a:lnTo>
                    <a:lnTo>
                      <a:pt x="878" y="869"/>
                    </a:lnTo>
                    <a:lnTo>
                      <a:pt x="878" y="848"/>
                    </a:lnTo>
                    <a:lnTo>
                      <a:pt x="842" y="848"/>
                    </a:lnTo>
                    <a:lnTo>
                      <a:pt x="777" y="1008"/>
                    </a:lnTo>
                    <a:lnTo>
                      <a:pt x="758" y="1008"/>
                    </a:lnTo>
                    <a:lnTo>
                      <a:pt x="758" y="1030"/>
                    </a:lnTo>
                    <a:lnTo>
                      <a:pt x="741" y="1045"/>
                    </a:lnTo>
                    <a:lnTo>
                      <a:pt x="758" y="1004"/>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3" name="Freeform 94">
                <a:extLst>
                  <a:ext uri="{FF2B5EF4-FFF2-40B4-BE49-F238E27FC236}">
                    <a16:creationId xmlns="" xmlns:a16="http://schemas.microsoft.com/office/drawing/2014/main" id="{79AB8D4D-609B-4E0F-9F45-E3FDFF866395}"/>
                  </a:ext>
                </a:extLst>
              </p:cNvPr>
              <p:cNvSpPr>
                <a:spLocks/>
              </p:cNvSpPr>
              <p:nvPr/>
            </p:nvSpPr>
            <p:spPr bwMode="auto">
              <a:xfrm>
                <a:off x="1965513" y="3245215"/>
                <a:ext cx="1559468" cy="1132697"/>
              </a:xfrm>
              <a:custGeom>
                <a:avLst/>
                <a:gdLst>
                  <a:gd name="T0" fmla="*/ 922 w 2163"/>
                  <a:gd name="T1" fmla="*/ 33 h 1543"/>
                  <a:gd name="T2" fmla="*/ 959 w 2163"/>
                  <a:gd name="T3" fmla="*/ 70 h 1543"/>
                  <a:gd name="T4" fmla="*/ 994 w 2163"/>
                  <a:gd name="T5" fmla="*/ 126 h 1543"/>
                  <a:gd name="T6" fmla="*/ 1031 w 2163"/>
                  <a:gd name="T7" fmla="*/ 166 h 1543"/>
                  <a:gd name="T8" fmla="*/ 1099 w 2163"/>
                  <a:gd name="T9" fmla="*/ 205 h 1543"/>
                  <a:gd name="T10" fmla="*/ 1242 w 2163"/>
                  <a:gd name="T11" fmla="*/ 144 h 1543"/>
                  <a:gd name="T12" fmla="*/ 1295 w 2163"/>
                  <a:gd name="T13" fmla="*/ 110 h 1543"/>
                  <a:gd name="T14" fmla="*/ 1421 w 2163"/>
                  <a:gd name="T15" fmla="*/ 144 h 1543"/>
                  <a:gd name="T16" fmla="*/ 1534 w 2163"/>
                  <a:gd name="T17" fmla="*/ 110 h 1543"/>
                  <a:gd name="T18" fmla="*/ 1601 w 2163"/>
                  <a:gd name="T19" fmla="*/ 144 h 1543"/>
                  <a:gd name="T20" fmla="*/ 1642 w 2163"/>
                  <a:gd name="T21" fmla="*/ 186 h 1543"/>
                  <a:gd name="T22" fmla="*/ 1675 w 2163"/>
                  <a:gd name="T23" fmla="*/ 223 h 1543"/>
                  <a:gd name="T24" fmla="*/ 1783 w 2163"/>
                  <a:gd name="T25" fmla="*/ 259 h 1543"/>
                  <a:gd name="T26" fmla="*/ 1820 w 2163"/>
                  <a:gd name="T27" fmla="*/ 320 h 1543"/>
                  <a:gd name="T28" fmla="*/ 1875 w 2163"/>
                  <a:gd name="T29" fmla="*/ 374 h 1543"/>
                  <a:gd name="T30" fmla="*/ 1948 w 2163"/>
                  <a:gd name="T31" fmla="*/ 411 h 1543"/>
                  <a:gd name="T32" fmla="*/ 2002 w 2163"/>
                  <a:gd name="T33" fmla="*/ 490 h 1543"/>
                  <a:gd name="T34" fmla="*/ 2108 w 2163"/>
                  <a:gd name="T35" fmla="*/ 562 h 1543"/>
                  <a:gd name="T36" fmla="*/ 2145 w 2163"/>
                  <a:gd name="T37" fmla="*/ 851 h 1543"/>
                  <a:gd name="T38" fmla="*/ 2145 w 2163"/>
                  <a:gd name="T39" fmla="*/ 950 h 1543"/>
                  <a:gd name="T40" fmla="*/ 2090 w 2163"/>
                  <a:gd name="T41" fmla="*/ 1021 h 1543"/>
                  <a:gd name="T42" fmla="*/ 2053 w 2163"/>
                  <a:gd name="T43" fmla="*/ 1064 h 1543"/>
                  <a:gd name="T44" fmla="*/ 2021 w 2163"/>
                  <a:gd name="T45" fmla="*/ 1101 h 1543"/>
                  <a:gd name="T46" fmla="*/ 1962 w 2163"/>
                  <a:gd name="T47" fmla="*/ 1158 h 1543"/>
                  <a:gd name="T48" fmla="*/ 1875 w 2163"/>
                  <a:gd name="T49" fmla="*/ 1235 h 1543"/>
                  <a:gd name="T50" fmla="*/ 1931 w 2163"/>
                  <a:gd name="T51" fmla="*/ 1271 h 1543"/>
                  <a:gd name="T52" fmla="*/ 1846 w 2163"/>
                  <a:gd name="T53" fmla="*/ 1418 h 1543"/>
                  <a:gd name="T54" fmla="*/ 1810 w 2163"/>
                  <a:gd name="T55" fmla="*/ 1451 h 1543"/>
                  <a:gd name="T56" fmla="*/ 1668 w 2163"/>
                  <a:gd name="T57" fmla="*/ 1418 h 1543"/>
                  <a:gd name="T58" fmla="*/ 1633 w 2163"/>
                  <a:gd name="T59" fmla="*/ 1362 h 1543"/>
                  <a:gd name="T60" fmla="*/ 1597 w 2163"/>
                  <a:gd name="T61" fmla="*/ 1327 h 1543"/>
                  <a:gd name="T62" fmla="*/ 1561 w 2163"/>
                  <a:gd name="T63" fmla="*/ 1266 h 1543"/>
                  <a:gd name="T64" fmla="*/ 1488 w 2163"/>
                  <a:gd name="T65" fmla="*/ 1227 h 1543"/>
                  <a:gd name="T66" fmla="*/ 1382 w 2163"/>
                  <a:gd name="T67" fmla="*/ 1194 h 1543"/>
                  <a:gd name="T68" fmla="*/ 1168 w 2163"/>
                  <a:gd name="T69" fmla="*/ 1140 h 1543"/>
                  <a:gd name="T70" fmla="*/ 1257 w 2163"/>
                  <a:gd name="T71" fmla="*/ 1342 h 1543"/>
                  <a:gd name="T72" fmla="*/ 1247 w 2163"/>
                  <a:gd name="T73" fmla="*/ 1375 h 1543"/>
                  <a:gd name="T74" fmla="*/ 1053 w 2163"/>
                  <a:gd name="T75" fmla="*/ 1490 h 1543"/>
                  <a:gd name="T76" fmla="*/ 928 w 2163"/>
                  <a:gd name="T77" fmla="*/ 1527 h 1543"/>
                  <a:gd name="T78" fmla="*/ 876 w 2163"/>
                  <a:gd name="T79" fmla="*/ 1490 h 1543"/>
                  <a:gd name="T80" fmla="*/ 783 w 2163"/>
                  <a:gd name="T81" fmla="*/ 1327 h 1543"/>
                  <a:gd name="T82" fmla="*/ 515 w 2163"/>
                  <a:gd name="T83" fmla="*/ 1287 h 1543"/>
                  <a:gd name="T84" fmla="*/ 324 w 2163"/>
                  <a:gd name="T85" fmla="*/ 1252 h 1543"/>
                  <a:gd name="T86" fmla="*/ 233 w 2163"/>
                  <a:gd name="T87" fmla="*/ 1194 h 1543"/>
                  <a:gd name="T88" fmla="*/ 200 w 2163"/>
                  <a:gd name="T89" fmla="*/ 1158 h 1543"/>
                  <a:gd name="T90" fmla="*/ 89 w 2163"/>
                  <a:gd name="T91" fmla="*/ 1119 h 1543"/>
                  <a:gd name="T92" fmla="*/ 55 w 2163"/>
                  <a:gd name="T93" fmla="*/ 989 h 1543"/>
                  <a:gd name="T94" fmla="*/ 0 w 2163"/>
                  <a:gd name="T95" fmla="*/ 860 h 1543"/>
                  <a:gd name="T96" fmla="*/ 37 w 2163"/>
                  <a:gd name="T97" fmla="*/ 623 h 1543"/>
                  <a:gd name="T98" fmla="*/ 89 w 2163"/>
                  <a:gd name="T99" fmla="*/ 586 h 1543"/>
                  <a:gd name="T100" fmla="*/ 150 w 2163"/>
                  <a:gd name="T101" fmla="*/ 498 h 1543"/>
                  <a:gd name="T102" fmla="*/ 273 w 2163"/>
                  <a:gd name="T103" fmla="*/ 535 h 1543"/>
                  <a:gd name="T104" fmla="*/ 452 w 2163"/>
                  <a:gd name="T105" fmla="*/ 459 h 1543"/>
                  <a:gd name="T106" fmla="*/ 452 w 2163"/>
                  <a:gd name="T107" fmla="*/ 297 h 1543"/>
                  <a:gd name="T108" fmla="*/ 418 w 2163"/>
                  <a:gd name="T109" fmla="*/ 205 h 1543"/>
                  <a:gd name="T110" fmla="*/ 468 w 2163"/>
                  <a:gd name="T111" fmla="*/ 94 h 1543"/>
                  <a:gd name="T112" fmla="*/ 702 w 2163"/>
                  <a:gd name="T113" fmla="*/ 55 h 1543"/>
                  <a:gd name="T114" fmla="*/ 739 w 2163"/>
                  <a:gd name="T115" fmla="*/ 18 h 15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63"/>
                  <a:gd name="T175" fmla="*/ 0 h 1543"/>
                  <a:gd name="T176" fmla="*/ 2163 w 2163"/>
                  <a:gd name="T177" fmla="*/ 1543 h 154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63" h="1543">
                    <a:moveTo>
                      <a:pt x="768" y="4"/>
                    </a:moveTo>
                    <a:lnTo>
                      <a:pt x="906" y="12"/>
                    </a:lnTo>
                    <a:lnTo>
                      <a:pt x="906" y="33"/>
                    </a:lnTo>
                    <a:lnTo>
                      <a:pt x="922" y="33"/>
                    </a:lnTo>
                    <a:lnTo>
                      <a:pt x="922" y="48"/>
                    </a:lnTo>
                    <a:lnTo>
                      <a:pt x="940" y="48"/>
                    </a:lnTo>
                    <a:lnTo>
                      <a:pt x="940" y="70"/>
                    </a:lnTo>
                    <a:lnTo>
                      <a:pt x="959" y="70"/>
                    </a:lnTo>
                    <a:lnTo>
                      <a:pt x="959" y="110"/>
                    </a:lnTo>
                    <a:lnTo>
                      <a:pt x="976" y="110"/>
                    </a:lnTo>
                    <a:lnTo>
                      <a:pt x="976" y="126"/>
                    </a:lnTo>
                    <a:lnTo>
                      <a:pt x="994" y="126"/>
                    </a:lnTo>
                    <a:lnTo>
                      <a:pt x="994" y="144"/>
                    </a:lnTo>
                    <a:lnTo>
                      <a:pt x="1012" y="144"/>
                    </a:lnTo>
                    <a:lnTo>
                      <a:pt x="1012" y="166"/>
                    </a:lnTo>
                    <a:lnTo>
                      <a:pt x="1031" y="166"/>
                    </a:lnTo>
                    <a:lnTo>
                      <a:pt x="1031" y="186"/>
                    </a:lnTo>
                    <a:lnTo>
                      <a:pt x="1068" y="186"/>
                    </a:lnTo>
                    <a:lnTo>
                      <a:pt x="1079" y="205"/>
                    </a:lnTo>
                    <a:lnTo>
                      <a:pt x="1099" y="205"/>
                    </a:lnTo>
                    <a:lnTo>
                      <a:pt x="1120" y="223"/>
                    </a:lnTo>
                    <a:lnTo>
                      <a:pt x="1228" y="223"/>
                    </a:lnTo>
                    <a:lnTo>
                      <a:pt x="1228" y="166"/>
                    </a:lnTo>
                    <a:lnTo>
                      <a:pt x="1242" y="144"/>
                    </a:lnTo>
                    <a:lnTo>
                      <a:pt x="1242" y="126"/>
                    </a:lnTo>
                    <a:lnTo>
                      <a:pt x="1265" y="126"/>
                    </a:lnTo>
                    <a:lnTo>
                      <a:pt x="1265" y="110"/>
                    </a:lnTo>
                    <a:lnTo>
                      <a:pt x="1295" y="110"/>
                    </a:lnTo>
                    <a:lnTo>
                      <a:pt x="1295" y="126"/>
                    </a:lnTo>
                    <a:lnTo>
                      <a:pt x="1316" y="126"/>
                    </a:lnTo>
                    <a:lnTo>
                      <a:pt x="1316" y="144"/>
                    </a:lnTo>
                    <a:lnTo>
                      <a:pt x="1421" y="144"/>
                    </a:lnTo>
                    <a:lnTo>
                      <a:pt x="1421" y="126"/>
                    </a:lnTo>
                    <a:lnTo>
                      <a:pt x="1442" y="126"/>
                    </a:lnTo>
                    <a:lnTo>
                      <a:pt x="1442" y="110"/>
                    </a:lnTo>
                    <a:lnTo>
                      <a:pt x="1534" y="110"/>
                    </a:lnTo>
                    <a:lnTo>
                      <a:pt x="1552" y="126"/>
                    </a:lnTo>
                    <a:lnTo>
                      <a:pt x="1587" y="126"/>
                    </a:lnTo>
                    <a:lnTo>
                      <a:pt x="1587" y="144"/>
                    </a:lnTo>
                    <a:lnTo>
                      <a:pt x="1601" y="144"/>
                    </a:lnTo>
                    <a:lnTo>
                      <a:pt x="1601" y="166"/>
                    </a:lnTo>
                    <a:lnTo>
                      <a:pt x="1620" y="166"/>
                    </a:lnTo>
                    <a:lnTo>
                      <a:pt x="1620" y="186"/>
                    </a:lnTo>
                    <a:lnTo>
                      <a:pt x="1642" y="186"/>
                    </a:lnTo>
                    <a:lnTo>
                      <a:pt x="1642" y="205"/>
                    </a:lnTo>
                    <a:lnTo>
                      <a:pt x="1662" y="205"/>
                    </a:lnTo>
                    <a:lnTo>
                      <a:pt x="1662" y="223"/>
                    </a:lnTo>
                    <a:lnTo>
                      <a:pt x="1675" y="223"/>
                    </a:lnTo>
                    <a:lnTo>
                      <a:pt x="1675" y="242"/>
                    </a:lnTo>
                    <a:lnTo>
                      <a:pt x="1770" y="242"/>
                    </a:lnTo>
                    <a:lnTo>
                      <a:pt x="1770" y="259"/>
                    </a:lnTo>
                    <a:lnTo>
                      <a:pt x="1783" y="259"/>
                    </a:lnTo>
                    <a:lnTo>
                      <a:pt x="1783" y="297"/>
                    </a:lnTo>
                    <a:lnTo>
                      <a:pt x="1802" y="297"/>
                    </a:lnTo>
                    <a:lnTo>
                      <a:pt x="1802" y="320"/>
                    </a:lnTo>
                    <a:lnTo>
                      <a:pt x="1820" y="320"/>
                    </a:lnTo>
                    <a:lnTo>
                      <a:pt x="1838" y="335"/>
                    </a:lnTo>
                    <a:lnTo>
                      <a:pt x="1838" y="358"/>
                    </a:lnTo>
                    <a:lnTo>
                      <a:pt x="1875" y="358"/>
                    </a:lnTo>
                    <a:lnTo>
                      <a:pt x="1875" y="374"/>
                    </a:lnTo>
                    <a:lnTo>
                      <a:pt x="1912" y="374"/>
                    </a:lnTo>
                    <a:lnTo>
                      <a:pt x="1912" y="392"/>
                    </a:lnTo>
                    <a:lnTo>
                      <a:pt x="1948" y="392"/>
                    </a:lnTo>
                    <a:lnTo>
                      <a:pt x="1948" y="411"/>
                    </a:lnTo>
                    <a:lnTo>
                      <a:pt x="1962" y="411"/>
                    </a:lnTo>
                    <a:lnTo>
                      <a:pt x="1962" y="432"/>
                    </a:lnTo>
                    <a:lnTo>
                      <a:pt x="1985" y="446"/>
                    </a:lnTo>
                    <a:lnTo>
                      <a:pt x="2002" y="490"/>
                    </a:lnTo>
                    <a:lnTo>
                      <a:pt x="2075" y="490"/>
                    </a:lnTo>
                    <a:lnTo>
                      <a:pt x="2075" y="507"/>
                    </a:lnTo>
                    <a:lnTo>
                      <a:pt x="2090" y="530"/>
                    </a:lnTo>
                    <a:lnTo>
                      <a:pt x="2108" y="562"/>
                    </a:lnTo>
                    <a:lnTo>
                      <a:pt x="2125" y="586"/>
                    </a:lnTo>
                    <a:lnTo>
                      <a:pt x="2125" y="680"/>
                    </a:lnTo>
                    <a:lnTo>
                      <a:pt x="2145" y="696"/>
                    </a:lnTo>
                    <a:lnTo>
                      <a:pt x="2145" y="851"/>
                    </a:lnTo>
                    <a:lnTo>
                      <a:pt x="2163" y="851"/>
                    </a:lnTo>
                    <a:lnTo>
                      <a:pt x="2163" y="931"/>
                    </a:lnTo>
                    <a:lnTo>
                      <a:pt x="2145" y="931"/>
                    </a:lnTo>
                    <a:lnTo>
                      <a:pt x="2145" y="950"/>
                    </a:lnTo>
                    <a:lnTo>
                      <a:pt x="2108" y="950"/>
                    </a:lnTo>
                    <a:lnTo>
                      <a:pt x="2108" y="986"/>
                    </a:lnTo>
                    <a:lnTo>
                      <a:pt x="2090" y="986"/>
                    </a:lnTo>
                    <a:lnTo>
                      <a:pt x="2090" y="1021"/>
                    </a:lnTo>
                    <a:lnTo>
                      <a:pt x="2075" y="1021"/>
                    </a:lnTo>
                    <a:lnTo>
                      <a:pt x="2075" y="1042"/>
                    </a:lnTo>
                    <a:lnTo>
                      <a:pt x="2053" y="1042"/>
                    </a:lnTo>
                    <a:lnTo>
                      <a:pt x="2053" y="1064"/>
                    </a:lnTo>
                    <a:lnTo>
                      <a:pt x="2036" y="1064"/>
                    </a:lnTo>
                    <a:lnTo>
                      <a:pt x="2036" y="1082"/>
                    </a:lnTo>
                    <a:lnTo>
                      <a:pt x="2021" y="1082"/>
                    </a:lnTo>
                    <a:lnTo>
                      <a:pt x="2021" y="1101"/>
                    </a:lnTo>
                    <a:lnTo>
                      <a:pt x="2002" y="1119"/>
                    </a:lnTo>
                    <a:lnTo>
                      <a:pt x="2002" y="1140"/>
                    </a:lnTo>
                    <a:lnTo>
                      <a:pt x="1985" y="1140"/>
                    </a:lnTo>
                    <a:lnTo>
                      <a:pt x="1962" y="1158"/>
                    </a:lnTo>
                    <a:lnTo>
                      <a:pt x="1893" y="1158"/>
                    </a:lnTo>
                    <a:lnTo>
                      <a:pt x="1893" y="1175"/>
                    </a:lnTo>
                    <a:lnTo>
                      <a:pt x="1875" y="1194"/>
                    </a:lnTo>
                    <a:lnTo>
                      <a:pt x="1875" y="1235"/>
                    </a:lnTo>
                    <a:lnTo>
                      <a:pt x="1893" y="1253"/>
                    </a:lnTo>
                    <a:lnTo>
                      <a:pt x="1912" y="1253"/>
                    </a:lnTo>
                    <a:lnTo>
                      <a:pt x="1912" y="1271"/>
                    </a:lnTo>
                    <a:lnTo>
                      <a:pt x="1931" y="1271"/>
                    </a:lnTo>
                    <a:lnTo>
                      <a:pt x="1931" y="1292"/>
                    </a:lnTo>
                    <a:lnTo>
                      <a:pt x="1931" y="1302"/>
                    </a:lnTo>
                    <a:lnTo>
                      <a:pt x="1846" y="1342"/>
                    </a:lnTo>
                    <a:lnTo>
                      <a:pt x="1846" y="1418"/>
                    </a:lnTo>
                    <a:lnTo>
                      <a:pt x="1863" y="1418"/>
                    </a:lnTo>
                    <a:lnTo>
                      <a:pt x="1863" y="1472"/>
                    </a:lnTo>
                    <a:lnTo>
                      <a:pt x="1810" y="1472"/>
                    </a:lnTo>
                    <a:lnTo>
                      <a:pt x="1810" y="1451"/>
                    </a:lnTo>
                    <a:lnTo>
                      <a:pt x="1790" y="1451"/>
                    </a:lnTo>
                    <a:lnTo>
                      <a:pt x="1790" y="1436"/>
                    </a:lnTo>
                    <a:lnTo>
                      <a:pt x="1758" y="1418"/>
                    </a:lnTo>
                    <a:lnTo>
                      <a:pt x="1668" y="1418"/>
                    </a:lnTo>
                    <a:lnTo>
                      <a:pt x="1668" y="1399"/>
                    </a:lnTo>
                    <a:lnTo>
                      <a:pt x="1650" y="1375"/>
                    </a:lnTo>
                    <a:lnTo>
                      <a:pt x="1650" y="1362"/>
                    </a:lnTo>
                    <a:lnTo>
                      <a:pt x="1633" y="1362"/>
                    </a:lnTo>
                    <a:lnTo>
                      <a:pt x="1633" y="1342"/>
                    </a:lnTo>
                    <a:lnTo>
                      <a:pt x="1613" y="1342"/>
                    </a:lnTo>
                    <a:lnTo>
                      <a:pt x="1613" y="1327"/>
                    </a:lnTo>
                    <a:lnTo>
                      <a:pt x="1597" y="1327"/>
                    </a:lnTo>
                    <a:lnTo>
                      <a:pt x="1597" y="1303"/>
                    </a:lnTo>
                    <a:lnTo>
                      <a:pt x="1580" y="1303"/>
                    </a:lnTo>
                    <a:lnTo>
                      <a:pt x="1580" y="1287"/>
                    </a:lnTo>
                    <a:lnTo>
                      <a:pt x="1561" y="1266"/>
                    </a:lnTo>
                    <a:lnTo>
                      <a:pt x="1561" y="1252"/>
                    </a:lnTo>
                    <a:lnTo>
                      <a:pt x="1527" y="1252"/>
                    </a:lnTo>
                    <a:lnTo>
                      <a:pt x="1527" y="1227"/>
                    </a:lnTo>
                    <a:lnTo>
                      <a:pt x="1488" y="1227"/>
                    </a:lnTo>
                    <a:lnTo>
                      <a:pt x="1472" y="1212"/>
                    </a:lnTo>
                    <a:lnTo>
                      <a:pt x="1438" y="1212"/>
                    </a:lnTo>
                    <a:lnTo>
                      <a:pt x="1438" y="1194"/>
                    </a:lnTo>
                    <a:lnTo>
                      <a:pt x="1382" y="1194"/>
                    </a:lnTo>
                    <a:lnTo>
                      <a:pt x="1382" y="1173"/>
                    </a:lnTo>
                    <a:lnTo>
                      <a:pt x="1367" y="1173"/>
                    </a:lnTo>
                    <a:lnTo>
                      <a:pt x="1367" y="1140"/>
                    </a:lnTo>
                    <a:lnTo>
                      <a:pt x="1168" y="1140"/>
                    </a:lnTo>
                    <a:lnTo>
                      <a:pt x="1168" y="1227"/>
                    </a:lnTo>
                    <a:lnTo>
                      <a:pt x="1240" y="1227"/>
                    </a:lnTo>
                    <a:lnTo>
                      <a:pt x="1240" y="1342"/>
                    </a:lnTo>
                    <a:lnTo>
                      <a:pt x="1257" y="1342"/>
                    </a:lnTo>
                    <a:lnTo>
                      <a:pt x="1257" y="1399"/>
                    </a:lnTo>
                    <a:lnTo>
                      <a:pt x="1265" y="1399"/>
                    </a:lnTo>
                    <a:lnTo>
                      <a:pt x="1265" y="1375"/>
                    </a:lnTo>
                    <a:lnTo>
                      <a:pt x="1247" y="1375"/>
                    </a:lnTo>
                    <a:lnTo>
                      <a:pt x="1211" y="1418"/>
                    </a:lnTo>
                    <a:lnTo>
                      <a:pt x="1211" y="1472"/>
                    </a:lnTo>
                    <a:lnTo>
                      <a:pt x="1070" y="1472"/>
                    </a:lnTo>
                    <a:lnTo>
                      <a:pt x="1053" y="1490"/>
                    </a:lnTo>
                    <a:lnTo>
                      <a:pt x="1053" y="1543"/>
                    </a:lnTo>
                    <a:lnTo>
                      <a:pt x="946" y="1543"/>
                    </a:lnTo>
                    <a:lnTo>
                      <a:pt x="946" y="1527"/>
                    </a:lnTo>
                    <a:lnTo>
                      <a:pt x="928" y="1527"/>
                    </a:lnTo>
                    <a:lnTo>
                      <a:pt x="928" y="1508"/>
                    </a:lnTo>
                    <a:lnTo>
                      <a:pt x="909" y="1508"/>
                    </a:lnTo>
                    <a:lnTo>
                      <a:pt x="891" y="1490"/>
                    </a:lnTo>
                    <a:lnTo>
                      <a:pt x="876" y="1490"/>
                    </a:lnTo>
                    <a:lnTo>
                      <a:pt x="876" y="1362"/>
                    </a:lnTo>
                    <a:lnTo>
                      <a:pt x="800" y="1362"/>
                    </a:lnTo>
                    <a:lnTo>
                      <a:pt x="800" y="1342"/>
                    </a:lnTo>
                    <a:lnTo>
                      <a:pt x="783" y="1327"/>
                    </a:lnTo>
                    <a:lnTo>
                      <a:pt x="656" y="1327"/>
                    </a:lnTo>
                    <a:lnTo>
                      <a:pt x="656" y="1303"/>
                    </a:lnTo>
                    <a:lnTo>
                      <a:pt x="538" y="1303"/>
                    </a:lnTo>
                    <a:lnTo>
                      <a:pt x="515" y="1287"/>
                    </a:lnTo>
                    <a:lnTo>
                      <a:pt x="515" y="1266"/>
                    </a:lnTo>
                    <a:lnTo>
                      <a:pt x="501" y="1266"/>
                    </a:lnTo>
                    <a:lnTo>
                      <a:pt x="478" y="1252"/>
                    </a:lnTo>
                    <a:lnTo>
                      <a:pt x="324" y="1252"/>
                    </a:lnTo>
                    <a:lnTo>
                      <a:pt x="324" y="1227"/>
                    </a:lnTo>
                    <a:lnTo>
                      <a:pt x="285" y="1227"/>
                    </a:lnTo>
                    <a:lnTo>
                      <a:pt x="248" y="1194"/>
                    </a:lnTo>
                    <a:lnTo>
                      <a:pt x="233" y="1194"/>
                    </a:lnTo>
                    <a:lnTo>
                      <a:pt x="233" y="1173"/>
                    </a:lnTo>
                    <a:lnTo>
                      <a:pt x="218" y="1173"/>
                    </a:lnTo>
                    <a:lnTo>
                      <a:pt x="218" y="1158"/>
                    </a:lnTo>
                    <a:lnTo>
                      <a:pt x="200" y="1158"/>
                    </a:lnTo>
                    <a:lnTo>
                      <a:pt x="201" y="1154"/>
                    </a:lnTo>
                    <a:lnTo>
                      <a:pt x="183" y="1158"/>
                    </a:lnTo>
                    <a:lnTo>
                      <a:pt x="127" y="1158"/>
                    </a:lnTo>
                    <a:lnTo>
                      <a:pt x="89" y="1119"/>
                    </a:lnTo>
                    <a:lnTo>
                      <a:pt x="89" y="1027"/>
                    </a:lnTo>
                    <a:lnTo>
                      <a:pt x="73" y="1012"/>
                    </a:lnTo>
                    <a:lnTo>
                      <a:pt x="55" y="1012"/>
                    </a:lnTo>
                    <a:lnTo>
                      <a:pt x="55" y="989"/>
                    </a:lnTo>
                    <a:lnTo>
                      <a:pt x="37" y="974"/>
                    </a:lnTo>
                    <a:lnTo>
                      <a:pt x="37" y="877"/>
                    </a:lnTo>
                    <a:lnTo>
                      <a:pt x="21" y="877"/>
                    </a:lnTo>
                    <a:lnTo>
                      <a:pt x="0" y="860"/>
                    </a:lnTo>
                    <a:lnTo>
                      <a:pt x="0" y="659"/>
                    </a:lnTo>
                    <a:lnTo>
                      <a:pt x="21" y="640"/>
                    </a:lnTo>
                    <a:lnTo>
                      <a:pt x="21" y="623"/>
                    </a:lnTo>
                    <a:lnTo>
                      <a:pt x="37" y="623"/>
                    </a:lnTo>
                    <a:lnTo>
                      <a:pt x="55" y="601"/>
                    </a:lnTo>
                    <a:lnTo>
                      <a:pt x="73" y="601"/>
                    </a:lnTo>
                    <a:lnTo>
                      <a:pt x="73" y="586"/>
                    </a:lnTo>
                    <a:lnTo>
                      <a:pt x="89" y="586"/>
                    </a:lnTo>
                    <a:lnTo>
                      <a:pt x="122" y="459"/>
                    </a:lnTo>
                    <a:lnTo>
                      <a:pt x="131" y="459"/>
                    </a:lnTo>
                    <a:lnTo>
                      <a:pt x="150" y="480"/>
                    </a:lnTo>
                    <a:lnTo>
                      <a:pt x="150" y="498"/>
                    </a:lnTo>
                    <a:lnTo>
                      <a:pt x="168" y="498"/>
                    </a:lnTo>
                    <a:lnTo>
                      <a:pt x="168" y="513"/>
                    </a:lnTo>
                    <a:lnTo>
                      <a:pt x="273" y="513"/>
                    </a:lnTo>
                    <a:lnTo>
                      <a:pt x="273" y="535"/>
                    </a:lnTo>
                    <a:lnTo>
                      <a:pt x="401" y="535"/>
                    </a:lnTo>
                    <a:lnTo>
                      <a:pt x="401" y="513"/>
                    </a:lnTo>
                    <a:lnTo>
                      <a:pt x="452" y="513"/>
                    </a:lnTo>
                    <a:lnTo>
                      <a:pt x="452" y="459"/>
                    </a:lnTo>
                    <a:lnTo>
                      <a:pt x="437" y="459"/>
                    </a:lnTo>
                    <a:lnTo>
                      <a:pt x="437" y="385"/>
                    </a:lnTo>
                    <a:lnTo>
                      <a:pt x="452" y="385"/>
                    </a:lnTo>
                    <a:lnTo>
                      <a:pt x="452" y="297"/>
                    </a:lnTo>
                    <a:lnTo>
                      <a:pt x="437" y="297"/>
                    </a:lnTo>
                    <a:lnTo>
                      <a:pt x="437" y="274"/>
                    </a:lnTo>
                    <a:lnTo>
                      <a:pt x="418" y="274"/>
                    </a:lnTo>
                    <a:lnTo>
                      <a:pt x="418" y="205"/>
                    </a:lnTo>
                    <a:lnTo>
                      <a:pt x="401" y="186"/>
                    </a:lnTo>
                    <a:lnTo>
                      <a:pt x="342" y="186"/>
                    </a:lnTo>
                    <a:lnTo>
                      <a:pt x="342" y="94"/>
                    </a:lnTo>
                    <a:lnTo>
                      <a:pt x="468" y="94"/>
                    </a:lnTo>
                    <a:lnTo>
                      <a:pt x="488" y="72"/>
                    </a:lnTo>
                    <a:lnTo>
                      <a:pt x="659" y="72"/>
                    </a:lnTo>
                    <a:lnTo>
                      <a:pt x="683" y="55"/>
                    </a:lnTo>
                    <a:lnTo>
                      <a:pt x="702" y="55"/>
                    </a:lnTo>
                    <a:lnTo>
                      <a:pt x="702" y="36"/>
                    </a:lnTo>
                    <a:lnTo>
                      <a:pt x="720" y="36"/>
                    </a:lnTo>
                    <a:lnTo>
                      <a:pt x="720" y="18"/>
                    </a:lnTo>
                    <a:lnTo>
                      <a:pt x="739" y="18"/>
                    </a:lnTo>
                    <a:lnTo>
                      <a:pt x="739" y="0"/>
                    </a:lnTo>
                    <a:lnTo>
                      <a:pt x="754" y="0"/>
                    </a:lnTo>
                    <a:lnTo>
                      <a:pt x="768" y="4"/>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4" name="Freeform 95">
                <a:extLst>
                  <a:ext uri="{FF2B5EF4-FFF2-40B4-BE49-F238E27FC236}">
                    <a16:creationId xmlns="" xmlns:a16="http://schemas.microsoft.com/office/drawing/2014/main" id="{2C5AE40D-E1FC-40D3-8C8F-86BEFF765352}"/>
                  </a:ext>
                </a:extLst>
              </p:cNvPr>
              <p:cNvSpPr>
                <a:spLocks/>
              </p:cNvSpPr>
              <p:nvPr/>
            </p:nvSpPr>
            <p:spPr bwMode="auto">
              <a:xfrm>
                <a:off x="457199" y="1719362"/>
                <a:ext cx="2597165" cy="2047624"/>
              </a:xfrm>
              <a:custGeom>
                <a:avLst/>
                <a:gdLst>
                  <a:gd name="T0" fmla="*/ 788 w 3606"/>
                  <a:gd name="T1" fmla="*/ 2612 h 2788"/>
                  <a:gd name="T2" fmla="*/ 924 w 3606"/>
                  <a:gd name="T3" fmla="*/ 2628 h 2788"/>
                  <a:gd name="T4" fmla="*/ 1018 w 3606"/>
                  <a:gd name="T5" fmla="*/ 2722 h 2788"/>
                  <a:gd name="T6" fmla="*/ 1195 w 3606"/>
                  <a:gd name="T7" fmla="*/ 2444 h 2788"/>
                  <a:gd name="T8" fmla="*/ 1731 w 3606"/>
                  <a:gd name="T9" fmla="*/ 2536 h 2788"/>
                  <a:gd name="T10" fmla="*/ 1887 w 3606"/>
                  <a:gd name="T11" fmla="*/ 2483 h 2788"/>
                  <a:gd name="T12" fmla="*/ 2195 w 3606"/>
                  <a:gd name="T13" fmla="*/ 2519 h 2788"/>
                  <a:gd name="T14" fmla="*/ 2263 w 3606"/>
                  <a:gd name="T15" fmla="*/ 2590 h 2788"/>
                  <a:gd name="T16" fmla="*/ 2547 w 3606"/>
                  <a:gd name="T17" fmla="*/ 2536 h 2788"/>
                  <a:gd name="T18" fmla="*/ 2532 w 3606"/>
                  <a:gd name="T19" fmla="*/ 2351 h 2788"/>
                  <a:gd name="T20" fmla="*/ 2563 w 3606"/>
                  <a:gd name="T21" fmla="*/ 2171 h 2788"/>
                  <a:gd name="T22" fmla="*/ 2815 w 3606"/>
                  <a:gd name="T23" fmla="*/ 2113 h 2788"/>
                  <a:gd name="T24" fmla="*/ 2885 w 3606"/>
                  <a:gd name="T25" fmla="*/ 2058 h 2788"/>
                  <a:gd name="T26" fmla="*/ 2956 w 3606"/>
                  <a:gd name="T27" fmla="*/ 1908 h 2788"/>
                  <a:gd name="T28" fmla="*/ 3011 w 3606"/>
                  <a:gd name="T29" fmla="*/ 1857 h 2788"/>
                  <a:gd name="T30" fmla="*/ 3065 w 3606"/>
                  <a:gd name="T31" fmla="*/ 1744 h 2788"/>
                  <a:gd name="T32" fmla="*/ 3156 w 3606"/>
                  <a:gd name="T33" fmla="*/ 1669 h 2788"/>
                  <a:gd name="T34" fmla="*/ 3220 w 3606"/>
                  <a:gd name="T35" fmla="*/ 1617 h 2788"/>
                  <a:gd name="T36" fmla="*/ 3439 w 3606"/>
                  <a:gd name="T37" fmla="*/ 1562 h 2788"/>
                  <a:gd name="T38" fmla="*/ 3507 w 3606"/>
                  <a:gd name="T39" fmla="*/ 1488 h 2788"/>
                  <a:gd name="T40" fmla="*/ 3567 w 3606"/>
                  <a:gd name="T41" fmla="*/ 1359 h 2788"/>
                  <a:gd name="T42" fmla="*/ 3507 w 3606"/>
                  <a:gd name="T43" fmla="*/ 1298 h 2788"/>
                  <a:gd name="T44" fmla="*/ 3451 w 3606"/>
                  <a:gd name="T45" fmla="*/ 1219 h 2788"/>
                  <a:gd name="T46" fmla="*/ 3373 w 3606"/>
                  <a:gd name="T47" fmla="*/ 1159 h 2788"/>
                  <a:gd name="T48" fmla="*/ 3317 w 3606"/>
                  <a:gd name="T49" fmla="*/ 1046 h 2788"/>
                  <a:gd name="T50" fmla="*/ 3218 w 3606"/>
                  <a:gd name="T51" fmla="*/ 984 h 2788"/>
                  <a:gd name="T52" fmla="*/ 3141 w 3606"/>
                  <a:gd name="T53" fmla="*/ 925 h 2788"/>
                  <a:gd name="T54" fmla="*/ 3086 w 3606"/>
                  <a:gd name="T55" fmla="*/ 869 h 2788"/>
                  <a:gd name="T56" fmla="*/ 2778 w 3606"/>
                  <a:gd name="T57" fmla="*/ 766 h 2788"/>
                  <a:gd name="T58" fmla="*/ 2760 w 3606"/>
                  <a:gd name="T59" fmla="*/ 353 h 2788"/>
                  <a:gd name="T60" fmla="*/ 2704 w 3606"/>
                  <a:gd name="T61" fmla="*/ 276 h 2788"/>
                  <a:gd name="T62" fmla="*/ 2645 w 3606"/>
                  <a:gd name="T63" fmla="*/ 218 h 2788"/>
                  <a:gd name="T64" fmla="*/ 2532 w 3606"/>
                  <a:gd name="T65" fmla="*/ 156 h 2788"/>
                  <a:gd name="T66" fmla="*/ 2473 w 3606"/>
                  <a:gd name="T67" fmla="*/ 99 h 2788"/>
                  <a:gd name="T68" fmla="*/ 2398 w 3606"/>
                  <a:gd name="T69" fmla="*/ 0 h 2788"/>
                  <a:gd name="T70" fmla="*/ 2243 w 3606"/>
                  <a:gd name="T71" fmla="*/ 57 h 2788"/>
                  <a:gd name="T72" fmla="*/ 2129 w 3606"/>
                  <a:gd name="T73" fmla="*/ 118 h 2788"/>
                  <a:gd name="T74" fmla="*/ 2071 w 3606"/>
                  <a:gd name="T75" fmla="*/ 333 h 2788"/>
                  <a:gd name="T76" fmla="*/ 1744 w 3606"/>
                  <a:gd name="T77" fmla="*/ 296 h 2788"/>
                  <a:gd name="T78" fmla="*/ 1664 w 3606"/>
                  <a:gd name="T79" fmla="*/ 296 h 2788"/>
                  <a:gd name="T80" fmla="*/ 1401 w 3606"/>
                  <a:gd name="T81" fmla="*/ 539 h 2788"/>
                  <a:gd name="T82" fmla="*/ 1192 w 3606"/>
                  <a:gd name="T83" fmla="*/ 709 h 2788"/>
                  <a:gd name="T84" fmla="*/ 1248 w 3606"/>
                  <a:gd name="T85" fmla="*/ 966 h 2788"/>
                  <a:gd name="T86" fmla="*/ 1133 w 3606"/>
                  <a:gd name="T87" fmla="*/ 1024 h 2788"/>
                  <a:gd name="T88" fmla="*/ 807 w 3606"/>
                  <a:gd name="T89" fmla="*/ 1182 h 2788"/>
                  <a:gd name="T90" fmla="*/ 497 w 3606"/>
                  <a:gd name="T91" fmla="*/ 1261 h 2788"/>
                  <a:gd name="T92" fmla="*/ 135 w 3606"/>
                  <a:gd name="T93" fmla="*/ 1298 h 2788"/>
                  <a:gd name="T94" fmla="*/ 0 w 3606"/>
                  <a:gd name="T95" fmla="*/ 1534 h 2788"/>
                  <a:gd name="T96" fmla="*/ 77 w 3606"/>
                  <a:gd name="T97" fmla="*/ 1731 h 2788"/>
                  <a:gd name="T98" fmla="*/ 23 w 3606"/>
                  <a:gd name="T99" fmla="*/ 1831 h 2788"/>
                  <a:gd name="T100" fmla="*/ 151 w 3606"/>
                  <a:gd name="T101" fmla="*/ 1908 h 2788"/>
                  <a:gd name="T102" fmla="*/ 213 w 3606"/>
                  <a:gd name="T103" fmla="*/ 2162 h 2788"/>
                  <a:gd name="T104" fmla="*/ 326 w 3606"/>
                  <a:gd name="T105" fmla="*/ 2225 h 2788"/>
                  <a:gd name="T106" fmla="*/ 442 w 3606"/>
                  <a:gd name="T107" fmla="*/ 2461 h 2788"/>
                  <a:gd name="T108" fmla="*/ 517 w 3606"/>
                  <a:gd name="T109" fmla="*/ 2519 h 2788"/>
                  <a:gd name="T110" fmla="*/ 488 w 3606"/>
                  <a:gd name="T111" fmla="*/ 2785 h 27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06"/>
                  <a:gd name="T169" fmla="*/ 0 h 2788"/>
                  <a:gd name="T170" fmla="*/ 3606 w 3606"/>
                  <a:gd name="T171" fmla="*/ 2788 h 27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06" h="2788">
                    <a:moveTo>
                      <a:pt x="488" y="2785"/>
                    </a:moveTo>
                    <a:lnTo>
                      <a:pt x="678" y="2701"/>
                    </a:lnTo>
                    <a:lnTo>
                      <a:pt x="698" y="2684"/>
                    </a:lnTo>
                    <a:lnTo>
                      <a:pt x="698" y="2667"/>
                    </a:lnTo>
                    <a:lnTo>
                      <a:pt x="710" y="2652"/>
                    </a:lnTo>
                    <a:lnTo>
                      <a:pt x="788" y="2612"/>
                    </a:lnTo>
                    <a:lnTo>
                      <a:pt x="802" y="2612"/>
                    </a:lnTo>
                    <a:lnTo>
                      <a:pt x="802" y="2590"/>
                    </a:lnTo>
                    <a:lnTo>
                      <a:pt x="906" y="2590"/>
                    </a:lnTo>
                    <a:lnTo>
                      <a:pt x="906" y="2612"/>
                    </a:lnTo>
                    <a:lnTo>
                      <a:pt x="924" y="2612"/>
                    </a:lnTo>
                    <a:lnTo>
                      <a:pt x="924" y="2628"/>
                    </a:lnTo>
                    <a:lnTo>
                      <a:pt x="948" y="2628"/>
                    </a:lnTo>
                    <a:lnTo>
                      <a:pt x="963" y="2652"/>
                    </a:lnTo>
                    <a:lnTo>
                      <a:pt x="984" y="2652"/>
                    </a:lnTo>
                    <a:lnTo>
                      <a:pt x="984" y="2667"/>
                    </a:lnTo>
                    <a:lnTo>
                      <a:pt x="995" y="2684"/>
                    </a:lnTo>
                    <a:lnTo>
                      <a:pt x="1018" y="2722"/>
                    </a:lnTo>
                    <a:lnTo>
                      <a:pt x="1072" y="2722"/>
                    </a:lnTo>
                    <a:lnTo>
                      <a:pt x="1072" y="2701"/>
                    </a:lnTo>
                    <a:lnTo>
                      <a:pt x="1086" y="2701"/>
                    </a:lnTo>
                    <a:lnTo>
                      <a:pt x="1108" y="2462"/>
                    </a:lnTo>
                    <a:lnTo>
                      <a:pt x="1108" y="2444"/>
                    </a:lnTo>
                    <a:lnTo>
                      <a:pt x="1195" y="2444"/>
                    </a:lnTo>
                    <a:lnTo>
                      <a:pt x="1195" y="2462"/>
                    </a:lnTo>
                    <a:lnTo>
                      <a:pt x="1213" y="2462"/>
                    </a:lnTo>
                    <a:lnTo>
                      <a:pt x="1213" y="2496"/>
                    </a:lnTo>
                    <a:lnTo>
                      <a:pt x="1227" y="2496"/>
                    </a:lnTo>
                    <a:lnTo>
                      <a:pt x="1227" y="2536"/>
                    </a:lnTo>
                    <a:lnTo>
                      <a:pt x="1731" y="2536"/>
                    </a:lnTo>
                    <a:lnTo>
                      <a:pt x="1731" y="2519"/>
                    </a:lnTo>
                    <a:lnTo>
                      <a:pt x="1782" y="2519"/>
                    </a:lnTo>
                    <a:lnTo>
                      <a:pt x="1782" y="2496"/>
                    </a:lnTo>
                    <a:lnTo>
                      <a:pt x="1871" y="2496"/>
                    </a:lnTo>
                    <a:lnTo>
                      <a:pt x="1871" y="2483"/>
                    </a:lnTo>
                    <a:lnTo>
                      <a:pt x="1887" y="2483"/>
                    </a:lnTo>
                    <a:lnTo>
                      <a:pt x="1907" y="2462"/>
                    </a:lnTo>
                    <a:lnTo>
                      <a:pt x="2157" y="2462"/>
                    </a:lnTo>
                    <a:lnTo>
                      <a:pt x="2157" y="2483"/>
                    </a:lnTo>
                    <a:lnTo>
                      <a:pt x="2174" y="2496"/>
                    </a:lnTo>
                    <a:lnTo>
                      <a:pt x="2174" y="2519"/>
                    </a:lnTo>
                    <a:lnTo>
                      <a:pt x="2195" y="2519"/>
                    </a:lnTo>
                    <a:lnTo>
                      <a:pt x="2195" y="2536"/>
                    </a:lnTo>
                    <a:lnTo>
                      <a:pt x="2226" y="2536"/>
                    </a:lnTo>
                    <a:lnTo>
                      <a:pt x="2245" y="2557"/>
                    </a:lnTo>
                    <a:lnTo>
                      <a:pt x="2245" y="2575"/>
                    </a:lnTo>
                    <a:lnTo>
                      <a:pt x="2263" y="2575"/>
                    </a:lnTo>
                    <a:lnTo>
                      <a:pt x="2263" y="2590"/>
                    </a:lnTo>
                    <a:lnTo>
                      <a:pt x="2368" y="2590"/>
                    </a:lnTo>
                    <a:lnTo>
                      <a:pt x="2368" y="2612"/>
                    </a:lnTo>
                    <a:lnTo>
                      <a:pt x="2496" y="2612"/>
                    </a:lnTo>
                    <a:lnTo>
                      <a:pt x="2496" y="2590"/>
                    </a:lnTo>
                    <a:lnTo>
                      <a:pt x="2547" y="2590"/>
                    </a:lnTo>
                    <a:lnTo>
                      <a:pt x="2547" y="2536"/>
                    </a:lnTo>
                    <a:lnTo>
                      <a:pt x="2532" y="2536"/>
                    </a:lnTo>
                    <a:lnTo>
                      <a:pt x="2532" y="2462"/>
                    </a:lnTo>
                    <a:lnTo>
                      <a:pt x="2547" y="2462"/>
                    </a:lnTo>
                    <a:lnTo>
                      <a:pt x="2547" y="2374"/>
                    </a:lnTo>
                    <a:lnTo>
                      <a:pt x="2532" y="2374"/>
                    </a:lnTo>
                    <a:lnTo>
                      <a:pt x="2532" y="2351"/>
                    </a:lnTo>
                    <a:lnTo>
                      <a:pt x="2513" y="2351"/>
                    </a:lnTo>
                    <a:lnTo>
                      <a:pt x="2513" y="2282"/>
                    </a:lnTo>
                    <a:lnTo>
                      <a:pt x="2496" y="2263"/>
                    </a:lnTo>
                    <a:lnTo>
                      <a:pt x="2437" y="2263"/>
                    </a:lnTo>
                    <a:lnTo>
                      <a:pt x="2437" y="2171"/>
                    </a:lnTo>
                    <a:lnTo>
                      <a:pt x="2563" y="2171"/>
                    </a:lnTo>
                    <a:lnTo>
                      <a:pt x="2583" y="2149"/>
                    </a:lnTo>
                    <a:lnTo>
                      <a:pt x="2754" y="2149"/>
                    </a:lnTo>
                    <a:lnTo>
                      <a:pt x="2778" y="2132"/>
                    </a:lnTo>
                    <a:lnTo>
                      <a:pt x="2797" y="2132"/>
                    </a:lnTo>
                    <a:lnTo>
                      <a:pt x="2797" y="2113"/>
                    </a:lnTo>
                    <a:lnTo>
                      <a:pt x="2815" y="2113"/>
                    </a:lnTo>
                    <a:lnTo>
                      <a:pt x="2815" y="2095"/>
                    </a:lnTo>
                    <a:lnTo>
                      <a:pt x="2834" y="2095"/>
                    </a:lnTo>
                    <a:lnTo>
                      <a:pt x="2834" y="2077"/>
                    </a:lnTo>
                    <a:lnTo>
                      <a:pt x="2849" y="2077"/>
                    </a:lnTo>
                    <a:lnTo>
                      <a:pt x="2868" y="2058"/>
                    </a:lnTo>
                    <a:lnTo>
                      <a:pt x="2885" y="2058"/>
                    </a:lnTo>
                    <a:lnTo>
                      <a:pt x="2901" y="2040"/>
                    </a:lnTo>
                    <a:lnTo>
                      <a:pt x="2923" y="2040"/>
                    </a:lnTo>
                    <a:lnTo>
                      <a:pt x="2923" y="2018"/>
                    </a:lnTo>
                    <a:lnTo>
                      <a:pt x="2941" y="2018"/>
                    </a:lnTo>
                    <a:lnTo>
                      <a:pt x="2956" y="2001"/>
                    </a:lnTo>
                    <a:lnTo>
                      <a:pt x="2956" y="1908"/>
                    </a:lnTo>
                    <a:lnTo>
                      <a:pt x="2978" y="1908"/>
                    </a:lnTo>
                    <a:lnTo>
                      <a:pt x="2978" y="1890"/>
                    </a:lnTo>
                    <a:lnTo>
                      <a:pt x="2993" y="1890"/>
                    </a:lnTo>
                    <a:lnTo>
                      <a:pt x="2993" y="1874"/>
                    </a:lnTo>
                    <a:lnTo>
                      <a:pt x="3011" y="1874"/>
                    </a:lnTo>
                    <a:lnTo>
                      <a:pt x="3011" y="1857"/>
                    </a:lnTo>
                    <a:lnTo>
                      <a:pt x="3027" y="1820"/>
                    </a:lnTo>
                    <a:lnTo>
                      <a:pt x="3027" y="1799"/>
                    </a:lnTo>
                    <a:lnTo>
                      <a:pt x="3046" y="1784"/>
                    </a:lnTo>
                    <a:lnTo>
                      <a:pt x="3046" y="1763"/>
                    </a:lnTo>
                    <a:lnTo>
                      <a:pt x="3065" y="1763"/>
                    </a:lnTo>
                    <a:lnTo>
                      <a:pt x="3065" y="1744"/>
                    </a:lnTo>
                    <a:lnTo>
                      <a:pt x="3079" y="1744"/>
                    </a:lnTo>
                    <a:lnTo>
                      <a:pt x="3079" y="1724"/>
                    </a:lnTo>
                    <a:lnTo>
                      <a:pt x="3118" y="1724"/>
                    </a:lnTo>
                    <a:lnTo>
                      <a:pt x="3118" y="1707"/>
                    </a:lnTo>
                    <a:lnTo>
                      <a:pt x="3156" y="1707"/>
                    </a:lnTo>
                    <a:lnTo>
                      <a:pt x="3156" y="1669"/>
                    </a:lnTo>
                    <a:lnTo>
                      <a:pt x="3171" y="1669"/>
                    </a:lnTo>
                    <a:lnTo>
                      <a:pt x="3171" y="1651"/>
                    </a:lnTo>
                    <a:lnTo>
                      <a:pt x="3187" y="1651"/>
                    </a:lnTo>
                    <a:lnTo>
                      <a:pt x="3187" y="1635"/>
                    </a:lnTo>
                    <a:lnTo>
                      <a:pt x="3204" y="1617"/>
                    </a:lnTo>
                    <a:lnTo>
                      <a:pt x="3220" y="1617"/>
                    </a:lnTo>
                    <a:lnTo>
                      <a:pt x="3220" y="1594"/>
                    </a:lnTo>
                    <a:lnTo>
                      <a:pt x="3279" y="1594"/>
                    </a:lnTo>
                    <a:lnTo>
                      <a:pt x="3279" y="1577"/>
                    </a:lnTo>
                    <a:lnTo>
                      <a:pt x="3292" y="1577"/>
                    </a:lnTo>
                    <a:lnTo>
                      <a:pt x="3315" y="1562"/>
                    </a:lnTo>
                    <a:lnTo>
                      <a:pt x="3439" y="1562"/>
                    </a:lnTo>
                    <a:lnTo>
                      <a:pt x="3439" y="1537"/>
                    </a:lnTo>
                    <a:lnTo>
                      <a:pt x="3473" y="1537"/>
                    </a:lnTo>
                    <a:lnTo>
                      <a:pt x="3473" y="1522"/>
                    </a:lnTo>
                    <a:lnTo>
                      <a:pt x="3489" y="1522"/>
                    </a:lnTo>
                    <a:lnTo>
                      <a:pt x="3489" y="1488"/>
                    </a:lnTo>
                    <a:lnTo>
                      <a:pt x="3507" y="1488"/>
                    </a:lnTo>
                    <a:lnTo>
                      <a:pt x="3507" y="1411"/>
                    </a:lnTo>
                    <a:lnTo>
                      <a:pt x="3521" y="1411"/>
                    </a:lnTo>
                    <a:lnTo>
                      <a:pt x="3599" y="1384"/>
                    </a:lnTo>
                    <a:lnTo>
                      <a:pt x="3606" y="1376"/>
                    </a:lnTo>
                    <a:lnTo>
                      <a:pt x="3606" y="1359"/>
                    </a:lnTo>
                    <a:lnTo>
                      <a:pt x="3567" y="1359"/>
                    </a:lnTo>
                    <a:lnTo>
                      <a:pt x="3567" y="1336"/>
                    </a:lnTo>
                    <a:lnTo>
                      <a:pt x="3544" y="1336"/>
                    </a:lnTo>
                    <a:lnTo>
                      <a:pt x="3544" y="1319"/>
                    </a:lnTo>
                    <a:lnTo>
                      <a:pt x="3524" y="1319"/>
                    </a:lnTo>
                    <a:lnTo>
                      <a:pt x="3524" y="1298"/>
                    </a:lnTo>
                    <a:lnTo>
                      <a:pt x="3507" y="1298"/>
                    </a:lnTo>
                    <a:lnTo>
                      <a:pt x="3507" y="1261"/>
                    </a:lnTo>
                    <a:lnTo>
                      <a:pt x="3489" y="1261"/>
                    </a:lnTo>
                    <a:lnTo>
                      <a:pt x="3489" y="1241"/>
                    </a:lnTo>
                    <a:lnTo>
                      <a:pt x="3473" y="1241"/>
                    </a:lnTo>
                    <a:lnTo>
                      <a:pt x="3473" y="1219"/>
                    </a:lnTo>
                    <a:lnTo>
                      <a:pt x="3451" y="1219"/>
                    </a:lnTo>
                    <a:lnTo>
                      <a:pt x="3435" y="1199"/>
                    </a:lnTo>
                    <a:lnTo>
                      <a:pt x="3411" y="1199"/>
                    </a:lnTo>
                    <a:lnTo>
                      <a:pt x="3411" y="1182"/>
                    </a:lnTo>
                    <a:lnTo>
                      <a:pt x="3391" y="1182"/>
                    </a:lnTo>
                    <a:lnTo>
                      <a:pt x="3391" y="1159"/>
                    </a:lnTo>
                    <a:lnTo>
                      <a:pt x="3373" y="1159"/>
                    </a:lnTo>
                    <a:lnTo>
                      <a:pt x="3373" y="1143"/>
                    </a:lnTo>
                    <a:lnTo>
                      <a:pt x="3352" y="1124"/>
                    </a:lnTo>
                    <a:lnTo>
                      <a:pt x="3335" y="1124"/>
                    </a:lnTo>
                    <a:lnTo>
                      <a:pt x="3335" y="1059"/>
                    </a:lnTo>
                    <a:lnTo>
                      <a:pt x="3317" y="1059"/>
                    </a:lnTo>
                    <a:lnTo>
                      <a:pt x="3317" y="1046"/>
                    </a:lnTo>
                    <a:lnTo>
                      <a:pt x="3279" y="1046"/>
                    </a:lnTo>
                    <a:lnTo>
                      <a:pt x="3279" y="1024"/>
                    </a:lnTo>
                    <a:lnTo>
                      <a:pt x="3260" y="1024"/>
                    </a:lnTo>
                    <a:lnTo>
                      <a:pt x="3260" y="1005"/>
                    </a:lnTo>
                    <a:lnTo>
                      <a:pt x="3237" y="1005"/>
                    </a:lnTo>
                    <a:lnTo>
                      <a:pt x="3218" y="984"/>
                    </a:lnTo>
                    <a:lnTo>
                      <a:pt x="3202" y="984"/>
                    </a:lnTo>
                    <a:lnTo>
                      <a:pt x="3202" y="966"/>
                    </a:lnTo>
                    <a:lnTo>
                      <a:pt x="3165" y="966"/>
                    </a:lnTo>
                    <a:lnTo>
                      <a:pt x="3165" y="943"/>
                    </a:lnTo>
                    <a:lnTo>
                      <a:pt x="3141" y="943"/>
                    </a:lnTo>
                    <a:lnTo>
                      <a:pt x="3141" y="925"/>
                    </a:lnTo>
                    <a:lnTo>
                      <a:pt x="3126" y="925"/>
                    </a:lnTo>
                    <a:lnTo>
                      <a:pt x="3126" y="903"/>
                    </a:lnTo>
                    <a:lnTo>
                      <a:pt x="3105" y="903"/>
                    </a:lnTo>
                    <a:lnTo>
                      <a:pt x="3105" y="885"/>
                    </a:lnTo>
                    <a:lnTo>
                      <a:pt x="3086" y="885"/>
                    </a:lnTo>
                    <a:lnTo>
                      <a:pt x="3086" y="869"/>
                    </a:lnTo>
                    <a:lnTo>
                      <a:pt x="3066" y="852"/>
                    </a:lnTo>
                    <a:lnTo>
                      <a:pt x="2914" y="852"/>
                    </a:lnTo>
                    <a:lnTo>
                      <a:pt x="2899" y="869"/>
                    </a:lnTo>
                    <a:lnTo>
                      <a:pt x="2739" y="869"/>
                    </a:lnTo>
                    <a:lnTo>
                      <a:pt x="2739" y="803"/>
                    </a:lnTo>
                    <a:lnTo>
                      <a:pt x="2778" y="766"/>
                    </a:lnTo>
                    <a:lnTo>
                      <a:pt x="2800" y="766"/>
                    </a:lnTo>
                    <a:lnTo>
                      <a:pt x="2800" y="668"/>
                    </a:lnTo>
                    <a:lnTo>
                      <a:pt x="2778" y="646"/>
                    </a:lnTo>
                    <a:lnTo>
                      <a:pt x="2778" y="573"/>
                    </a:lnTo>
                    <a:lnTo>
                      <a:pt x="2760" y="573"/>
                    </a:lnTo>
                    <a:lnTo>
                      <a:pt x="2760" y="353"/>
                    </a:lnTo>
                    <a:lnTo>
                      <a:pt x="2739" y="353"/>
                    </a:lnTo>
                    <a:lnTo>
                      <a:pt x="2739" y="314"/>
                    </a:lnTo>
                    <a:lnTo>
                      <a:pt x="2723" y="314"/>
                    </a:lnTo>
                    <a:lnTo>
                      <a:pt x="2723" y="296"/>
                    </a:lnTo>
                    <a:lnTo>
                      <a:pt x="2704" y="296"/>
                    </a:lnTo>
                    <a:lnTo>
                      <a:pt x="2704" y="276"/>
                    </a:lnTo>
                    <a:lnTo>
                      <a:pt x="2687" y="276"/>
                    </a:lnTo>
                    <a:lnTo>
                      <a:pt x="2687" y="258"/>
                    </a:lnTo>
                    <a:lnTo>
                      <a:pt x="2664" y="258"/>
                    </a:lnTo>
                    <a:lnTo>
                      <a:pt x="2664" y="237"/>
                    </a:lnTo>
                    <a:lnTo>
                      <a:pt x="2645" y="237"/>
                    </a:lnTo>
                    <a:lnTo>
                      <a:pt x="2645" y="218"/>
                    </a:lnTo>
                    <a:lnTo>
                      <a:pt x="2609" y="218"/>
                    </a:lnTo>
                    <a:lnTo>
                      <a:pt x="2609" y="197"/>
                    </a:lnTo>
                    <a:lnTo>
                      <a:pt x="2567" y="197"/>
                    </a:lnTo>
                    <a:lnTo>
                      <a:pt x="2567" y="176"/>
                    </a:lnTo>
                    <a:lnTo>
                      <a:pt x="2549" y="176"/>
                    </a:lnTo>
                    <a:lnTo>
                      <a:pt x="2532" y="156"/>
                    </a:lnTo>
                    <a:lnTo>
                      <a:pt x="2513" y="156"/>
                    </a:lnTo>
                    <a:lnTo>
                      <a:pt x="2513" y="138"/>
                    </a:lnTo>
                    <a:lnTo>
                      <a:pt x="2496" y="138"/>
                    </a:lnTo>
                    <a:lnTo>
                      <a:pt x="2496" y="118"/>
                    </a:lnTo>
                    <a:lnTo>
                      <a:pt x="2473" y="118"/>
                    </a:lnTo>
                    <a:lnTo>
                      <a:pt x="2473" y="99"/>
                    </a:lnTo>
                    <a:lnTo>
                      <a:pt x="2454" y="99"/>
                    </a:lnTo>
                    <a:lnTo>
                      <a:pt x="2454" y="74"/>
                    </a:lnTo>
                    <a:lnTo>
                      <a:pt x="2433" y="74"/>
                    </a:lnTo>
                    <a:lnTo>
                      <a:pt x="2433" y="57"/>
                    </a:lnTo>
                    <a:lnTo>
                      <a:pt x="2398" y="57"/>
                    </a:lnTo>
                    <a:lnTo>
                      <a:pt x="2398" y="0"/>
                    </a:lnTo>
                    <a:lnTo>
                      <a:pt x="2299" y="0"/>
                    </a:lnTo>
                    <a:lnTo>
                      <a:pt x="2299" y="19"/>
                    </a:lnTo>
                    <a:lnTo>
                      <a:pt x="2263" y="19"/>
                    </a:lnTo>
                    <a:lnTo>
                      <a:pt x="2263" y="39"/>
                    </a:lnTo>
                    <a:lnTo>
                      <a:pt x="2243" y="39"/>
                    </a:lnTo>
                    <a:lnTo>
                      <a:pt x="2243" y="57"/>
                    </a:lnTo>
                    <a:lnTo>
                      <a:pt x="2226" y="57"/>
                    </a:lnTo>
                    <a:lnTo>
                      <a:pt x="2226" y="74"/>
                    </a:lnTo>
                    <a:lnTo>
                      <a:pt x="2206" y="99"/>
                    </a:lnTo>
                    <a:lnTo>
                      <a:pt x="2168" y="99"/>
                    </a:lnTo>
                    <a:lnTo>
                      <a:pt x="2168" y="118"/>
                    </a:lnTo>
                    <a:lnTo>
                      <a:pt x="2129" y="118"/>
                    </a:lnTo>
                    <a:lnTo>
                      <a:pt x="2129" y="138"/>
                    </a:lnTo>
                    <a:lnTo>
                      <a:pt x="2086" y="138"/>
                    </a:lnTo>
                    <a:lnTo>
                      <a:pt x="2086" y="176"/>
                    </a:lnTo>
                    <a:lnTo>
                      <a:pt x="2062" y="237"/>
                    </a:lnTo>
                    <a:lnTo>
                      <a:pt x="2070" y="332"/>
                    </a:lnTo>
                    <a:lnTo>
                      <a:pt x="2071" y="333"/>
                    </a:lnTo>
                    <a:lnTo>
                      <a:pt x="1932" y="353"/>
                    </a:lnTo>
                    <a:lnTo>
                      <a:pt x="1804" y="332"/>
                    </a:lnTo>
                    <a:lnTo>
                      <a:pt x="1804" y="314"/>
                    </a:lnTo>
                    <a:lnTo>
                      <a:pt x="1768" y="314"/>
                    </a:lnTo>
                    <a:lnTo>
                      <a:pt x="1768" y="296"/>
                    </a:lnTo>
                    <a:lnTo>
                      <a:pt x="1744" y="296"/>
                    </a:lnTo>
                    <a:lnTo>
                      <a:pt x="1728" y="276"/>
                    </a:lnTo>
                    <a:lnTo>
                      <a:pt x="1728" y="258"/>
                    </a:lnTo>
                    <a:lnTo>
                      <a:pt x="1691" y="258"/>
                    </a:lnTo>
                    <a:lnTo>
                      <a:pt x="1691" y="276"/>
                    </a:lnTo>
                    <a:lnTo>
                      <a:pt x="1664" y="276"/>
                    </a:lnTo>
                    <a:lnTo>
                      <a:pt x="1664" y="296"/>
                    </a:lnTo>
                    <a:lnTo>
                      <a:pt x="1644" y="314"/>
                    </a:lnTo>
                    <a:lnTo>
                      <a:pt x="1646" y="392"/>
                    </a:lnTo>
                    <a:lnTo>
                      <a:pt x="1590" y="392"/>
                    </a:lnTo>
                    <a:lnTo>
                      <a:pt x="1578" y="553"/>
                    </a:lnTo>
                    <a:lnTo>
                      <a:pt x="1477" y="573"/>
                    </a:lnTo>
                    <a:lnTo>
                      <a:pt x="1401" y="539"/>
                    </a:lnTo>
                    <a:lnTo>
                      <a:pt x="1285" y="551"/>
                    </a:lnTo>
                    <a:lnTo>
                      <a:pt x="1266" y="573"/>
                    </a:lnTo>
                    <a:lnTo>
                      <a:pt x="1192" y="583"/>
                    </a:lnTo>
                    <a:lnTo>
                      <a:pt x="1171" y="685"/>
                    </a:lnTo>
                    <a:lnTo>
                      <a:pt x="1192" y="685"/>
                    </a:lnTo>
                    <a:lnTo>
                      <a:pt x="1192" y="709"/>
                    </a:lnTo>
                    <a:lnTo>
                      <a:pt x="1210" y="728"/>
                    </a:lnTo>
                    <a:lnTo>
                      <a:pt x="1210" y="751"/>
                    </a:lnTo>
                    <a:lnTo>
                      <a:pt x="1227" y="751"/>
                    </a:lnTo>
                    <a:lnTo>
                      <a:pt x="1227" y="766"/>
                    </a:lnTo>
                    <a:lnTo>
                      <a:pt x="1248" y="787"/>
                    </a:lnTo>
                    <a:lnTo>
                      <a:pt x="1248" y="966"/>
                    </a:lnTo>
                    <a:lnTo>
                      <a:pt x="1227" y="966"/>
                    </a:lnTo>
                    <a:lnTo>
                      <a:pt x="1210" y="984"/>
                    </a:lnTo>
                    <a:lnTo>
                      <a:pt x="1171" y="984"/>
                    </a:lnTo>
                    <a:lnTo>
                      <a:pt x="1171" y="1005"/>
                    </a:lnTo>
                    <a:lnTo>
                      <a:pt x="1133" y="1005"/>
                    </a:lnTo>
                    <a:lnTo>
                      <a:pt x="1133" y="1024"/>
                    </a:lnTo>
                    <a:lnTo>
                      <a:pt x="1112" y="1024"/>
                    </a:lnTo>
                    <a:lnTo>
                      <a:pt x="1112" y="1124"/>
                    </a:lnTo>
                    <a:lnTo>
                      <a:pt x="938" y="1152"/>
                    </a:lnTo>
                    <a:lnTo>
                      <a:pt x="938" y="1159"/>
                    </a:lnTo>
                    <a:lnTo>
                      <a:pt x="807" y="1159"/>
                    </a:lnTo>
                    <a:lnTo>
                      <a:pt x="807" y="1182"/>
                    </a:lnTo>
                    <a:lnTo>
                      <a:pt x="788" y="1182"/>
                    </a:lnTo>
                    <a:lnTo>
                      <a:pt x="767" y="1199"/>
                    </a:lnTo>
                    <a:lnTo>
                      <a:pt x="747" y="1199"/>
                    </a:lnTo>
                    <a:lnTo>
                      <a:pt x="747" y="1219"/>
                    </a:lnTo>
                    <a:lnTo>
                      <a:pt x="497" y="1219"/>
                    </a:lnTo>
                    <a:lnTo>
                      <a:pt x="497" y="1261"/>
                    </a:lnTo>
                    <a:lnTo>
                      <a:pt x="308" y="1261"/>
                    </a:lnTo>
                    <a:lnTo>
                      <a:pt x="308" y="1219"/>
                    </a:lnTo>
                    <a:lnTo>
                      <a:pt x="172" y="1219"/>
                    </a:lnTo>
                    <a:lnTo>
                      <a:pt x="172" y="1241"/>
                    </a:lnTo>
                    <a:lnTo>
                      <a:pt x="135" y="1280"/>
                    </a:lnTo>
                    <a:lnTo>
                      <a:pt x="135" y="1298"/>
                    </a:lnTo>
                    <a:lnTo>
                      <a:pt x="114" y="1298"/>
                    </a:lnTo>
                    <a:lnTo>
                      <a:pt x="96" y="1319"/>
                    </a:lnTo>
                    <a:lnTo>
                      <a:pt x="77" y="1319"/>
                    </a:lnTo>
                    <a:lnTo>
                      <a:pt x="62" y="1336"/>
                    </a:lnTo>
                    <a:lnTo>
                      <a:pt x="0" y="1336"/>
                    </a:lnTo>
                    <a:lnTo>
                      <a:pt x="0" y="1534"/>
                    </a:lnTo>
                    <a:lnTo>
                      <a:pt x="114" y="1534"/>
                    </a:lnTo>
                    <a:lnTo>
                      <a:pt x="114" y="1576"/>
                    </a:lnTo>
                    <a:lnTo>
                      <a:pt x="96" y="1576"/>
                    </a:lnTo>
                    <a:lnTo>
                      <a:pt x="96" y="1593"/>
                    </a:lnTo>
                    <a:lnTo>
                      <a:pt x="77" y="1593"/>
                    </a:lnTo>
                    <a:lnTo>
                      <a:pt x="77" y="1731"/>
                    </a:lnTo>
                    <a:lnTo>
                      <a:pt x="96" y="1751"/>
                    </a:lnTo>
                    <a:lnTo>
                      <a:pt x="114" y="1751"/>
                    </a:lnTo>
                    <a:lnTo>
                      <a:pt x="114" y="1793"/>
                    </a:lnTo>
                    <a:lnTo>
                      <a:pt x="37" y="1793"/>
                    </a:lnTo>
                    <a:lnTo>
                      <a:pt x="37" y="1809"/>
                    </a:lnTo>
                    <a:lnTo>
                      <a:pt x="23" y="1831"/>
                    </a:lnTo>
                    <a:lnTo>
                      <a:pt x="37" y="1848"/>
                    </a:lnTo>
                    <a:lnTo>
                      <a:pt x="37" y="1869"/>
                    </a:lnTo>
                    <a:lnTo>
                      <a:pt x="62" y="1869"/>
                    </a:lnTo>
                    <a:lnTo>
                      <a:pt x="62" y="1890"/>
                    </a:lnTo>
                    <a:lnTo>
                      <a:pt x="77" y="1908"/>
                    </a:lnTo>
                    <a:lnTo>
                      <a:pt x="151" y="1908"/>
                    </a:lnTo>
                    <a:lnTo>
                      <a:pt x="151" y="1931"/>
                    </a:lnTo>
                    <a:lnTo>
                      <a:pt x="172" y="1931"/>
                    </a:lnTo>
                    <a:lnTo>
                      <a:pt x="172" y="1988"/>
                    </a:lnTo>
                    <a:lnTo>
                      <a:pt x="190" y="1988"/>
                    </a:lnTo>
                    <a:lnTo>
                      <a:pt x="190" y="2162"/>
                    </a:lnTo>
                    <a:lnTo>
                      <a:pt x="213" y="2162"/>
                    </a:lnTo>
                    <a:lnTo>
                      <a:pt x="213" y="2186"/>
                    </a:lnTo>
                    <a:lnTo>
                      <a:pt x="229" y="2186"/>
                    </a:lnTo>
                    <a:lnTo>
                      <a:pt x="251" y="2203"/>
                    </a:lnTo>
                    <a:lnTo>
                      <a:pt x="267" y="2203"/>
                    </a:lnTo>
                    <a:lnTo>
                      <a:pt x="267" y="2225"/>
                    </a:lnTo>
                    <a:lnTo>
                      <a:pt x="326" y="2225"/>
                    </a:lnTo>
                    <a:lnTo>
                      <a:pt x="348" y="2246"/>
                    </a:lnTo>
                    <a:lnTo>
                      <a:pt x="400" y="2246"/>
                    </a:lnTo>
                    <a:lnTo>
                      <a:pt x="400" y="2265"/>
                    </a:lnTo>
                    <a:lnTo>
                      <a:pt x="422" y="2265"/>
                    </a:lnTo>
                    <a:lnTo>
                      <a:pt x="422" y="2444"/>
                    </a:lnTo>
                    <a:lnTo>
                      <a:pt x="442" y="2461"/>
                    </a:lnTo>
                    <a:lnTo>
                      <a:pt x="442" y="2483"/>
                    </a:lnTo>
                    <a:lnTo>
                      <a:pt x="462" y="2483"/>
                    </a:lnTo>
                    <a:lnTo>
                      <a:pt x="480" y="2502"/>
                    </a:lnTo>
                    <a:lnTo>
                      <a:pt x="497" y="2502"/>
                    </a:lnTo>
                    <a:lnTo>
                      <a:pt x="497" y="2519"/>
                    </a:lnTo>
                    <a:lnTo>
                      <a:pt x="517" y="2519"/>
                    </a:lnTo>
                    <a:lnTo>
                      <a:pt x="517" y="2655"/>
                    </a:lnTo>
                    <a:lnTo>
                      <a:pt x="497" y="2655"/>
                    </a:lnTo>
                    <a:lnTo>
                      <a:pt x="497" y="2677"/>
                    </a:lnTo>
                    <a:lnTo>
                      <a:pt x="480" y="2697"/>
                    </a:lnTo>
                    <a:lnTo>
                      <a:pt x="480" y="2788"/>
                    </a:lnTo>
                    <a:lnTo>
                      <a:pt x="488" y="2785"/>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dirty="0">
                  <a:solidFill>
                    <a:srgbClr val="000000"/>
                  </a:solidFill>
                  <a:latin typeface="Grundfos TheSans V2" panose="020B0503040303060204" pitchFamily="34" charset="0"/>
                  <a:ea typeface="宋体" panose="02010600030101010101" pitchFamily="2" charset="-122"/>
                </a:endParaRPr>
              </a:p>
            </p:txBody>
          </p:sp>
          <p:sp>
            <p:nvSpPr>
              <p:cNvPr id="65" name="Freeform 96">
                <a:extLst>
                  <a:ext uri="{FF2B5EF4-FFF2-40B4-BE49-F238E27FC236}">
                    <a16:creationId xmlns="" xmlns:a16="http://schemas.microsoft.com/office/drawing/2014/main" id="{ADD6EF4C-A3E8-4260-BDD4-BACB7F2FFA0D}"/>
                  </a:ext>
                </a:extLst>
              </p:cNvPr>
              <p:cNvSpPr>
                <a:spLocks/>
              </p:cNvSpPr>
              <p:nvPr/>
            </p:nvSpPr>
            <p:spPr bwMode="auto">
              <a:xfrm>
                <a:off x="5332912" y="2423826"/>
                <a:ext cx="874004" cy="784850"/>
              </a:xfrm>
              <a:custGeom>
                <a:avLst/>
                <a:gdLst>
                  <a:gd name="T0" fmla="*/ 1064 w 1213"/>
                  <a:gd name="T1" fmla="*/ 456 h 1069"/>
                  <a:gd name="T2" fmla="*/ 1000 w 1213"/>
                  <a:gd name="T3" fmla="*/ 436 h 1069"/>
                  <a:gd name="T4" fmla="*/ 916 w 1213"/>
                  <a:gd name="T5" fmla="*/ 371 h 1069"/>
                  <a:gd name="T6" fmla="*/ 916 w 1213"/>
                  <a:gd name="T7" fmla="*/ 305 h 1069"/>
                  <a:gd name="T8" fmla="*/ 935 w 1213"/>
                  <a:gd name="T9" fmla="*/ 174 h 1069"/>
                  <a:gd name="T10" fmla="*/ 935 w 1213"/>
                  <a:gd name="T11" fmla="*/ 154 h 1069"/>
                  <a:gd name="T12" fmla="*/ 892 w 1213"/>
                  <a:gd name="T13" fmla="*/ 88 h 1069"/>
                  <a:gd name="T14" fmla="*/ 848 w 1213"/>
                  <a:gd name="T15" fmla="*/ 66 h 1069"/>
                  <a:gd name="T16" fmla="*/ 695 w 1213"/>
                  <a:gd name="T17" fmla="*/ 0 h 1069"/>
                  <a:gd name="T18" fmla="*/ 676 w 1213"/>
                  <a:gd name="T19" fmla="*/ 88 h 1069"/>
                  <a:gd name="T20" fmla="*/ 717 w 1213"/>
                  <a:gd name="T21" fmla="*/ 154 h 1069"/>
                  <a:gd name="T22" fmla="*/ 698 w 1213"/>
                  <a:gd name="T23" fmla="*/ 241 h 1069"/>
                  <a:gd name="T24" fmla="*/ 629 w 1213"/>
                  <a:gd name="T25" fmla="*/ 261 h 1069"/>
                  <a:gd name="T26" fmla="*/ 610 w 1213"/>
                  <a:gd name="T27" fmla="*/ 371 h 1069"/>
                  <a:gd name="T28" fmla="*/ 282 w 1213"/>
                  <a:gd name="T29" fmla="*/ 347 h 1069"/>
                  <a:gd name="T30" fmla="*/ 109 w 1213"/>
                  <a:gd name="T31" fmla="*/ 325 h 1069"/>
                  <a:gd name="T32" fmla="*/ 24 w 1213"/>
                  <a:gd name="T33" fmla="*/ 284 h 1069"/>
                  <a:gd name="T34" fmla="*/ 0 w 1213"/>
                  <a:gd name="T35" fmla="*/ 588 h 1069"/>
                  <a:gd name="T36" fmla="*/ 19 w 1213"/>
                  <a:gd name="T37" fmla="*/ 616 h 1069"/>
                  <a:gd name="T38" fmla="*/ 81 w 1213"/>
                  <a:gd name="T39" fmla="*/ 641 h 1069"/>
                  <a:gd name="T40" fmla="*/ 81 w 1213"/>
                  <a:gd name="T41" fmla="*/ 768 h 1069"/>
                  <a:gd name="T42" fmla="*/ 63 w 1213"/>
                  <a:gd name="T43" fmla="*/ 884 h 1069"/>
                  <a:gd name="T44" fmla="*/ 172 w 1213"/>
                  <a:gd name="T45" fmla="*/ 905 h 1069"/>
                  <a:gd name="T46" fmla="*/ 252 w 1213"/>
                  <a:gd name="T47" fmla="*/ 1013 h 1069"/>
                  <a:gd name="T48" fmla="*/ 292 w 1213"/>
                  <a:gd name="T49" fmla="*/ 950 h 1069"/>
                  <a:gd name="T50" fmla="*/ 312 w 1213"/>
                  <a:gd name="T51" fmla="*/ 890 h 1069"/>
                  <a:gd name="T52" fmla="*/ 352 w 1213"/>
                  <a:gd name="T53" fmla="*/ 851 h 1069"/>
                  <a:gd name="T54" fmla="*/ 369 w 1213"/>
                  <a:gd name="T55" fmla="*/ 737 h 1069"/>
                  <a:gd name="T56" fmla="*/ 407 w 1213"/>
                  <a:gd name="T57" fmla="*/ 694 h 1069"/>
                  <a:gd name="T58" fmla="*/ 560 w 1213"/>
                  <a:gd name="T59" fmla="*/ 635 h 1069"/>
                  <a:gd name="T60" fmla="*/ 617 w 1213"/>
                  <a:gd name="T61" fmla="*/ 694 h 1069"/>
                  <a:gd name="T62" fmla="*/ 602 w 1213"/>
                  <a:gd name="T63" fmla="*/ 737 h 1069"/>
                  <a:gd name="T64" fmla="*/ 560 w 1213"/>
                  <a:gd name="T65" fmla="*/ 754 h 1069"/>
                  <a:gd name="T66" fmla="*/ 602 w 1213"/>
                  <a:gd name="T67" fmla="*/ 1051 h 1069"/>
                  <a:gd name="T68" fmla="*/ 677 w 1213"/>
                  <a:gd name="T69" fmla="*/ 1030 h 1069"/>
                  <a:gd name="T70" fmla="*/ 695 w 1213"/>
                  <a:gd name="T71" fmla="*/ 950 h 1069"/>
                  <a:gd name="T72" fmla="*/ 733 w 1213"/>
                  <a:gd name="T73" fmla="*/ 911 h 1069"/>
                  <a:gd name="T74" fmla="*/ 776 w 1213"/>
                  <a:gd name="T75" fmla="*/ 873 h 1069"/>
                  <a:gd name="T76" fmla="*/ 830 w 1213"/>
                  <a:gd name="T77" fmla="*/ 851 h 1069"/>
                  <a:gd name="T78" fmla="*/ 848 w 1213"/>
                  <a:gd name="T79" fmla="*/ 813 h 1069"/>
                  <a:gd name="T80" fmla="*/ 964 w 1213"/>
                  <a:gd name="T81" fmla="*/ 793 h 1069"/>
                  <a:gd name="T82" fmla="*/ 1022 w 1213"/>
                  <a:gd name="T83" fmla="*/ 754 h 1069"/>
                  <a:gd name="T84" fmla="*/ 1058 w 1213"/>
                  <a:gd name="T85" fmla="*/ 713 h 1069"/>
                  <a:gd name="T86" fmla="*/ 1079 w 1213"/>
                  <a:gd name="T87" fmla="*/ 680 h 1069"/>
                  <a:gd name="T88" fmla="*/ 1118 w 1213"/>
                  <a:gd name="T89" fmla="*/ 659 h 1069"/>
                  <a:gd name="T90" fmla="*/ 1137 w 1213"/>
                  <a:gd name="T91" fmla="*/ 594 h 1069"/>
                  <a:gd name="T92" fmla="*/ 1177 w 1213"/>
                  <a:gd name="T93" fmla="*/ 554 h 1069"/>
                  <a:gd name="T94" fmla="*/ 1194 w 1213"/>
                  <a:gd name="T95" fmla="*/ 500 h 1069"/>
                  <a:gd name="T96" fmla="*/ 1194 w 1213"/>
                  <a:gd name="T97" fmla="*/ 522 h 10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13"/>
                  <a:gd name="T148" fmla="*/ 0 h 1069"/>
                  <a:gd name="T149" fmla="*/ 1213 w 1213"/>
                  <a:gd name="T150" fmla="*/ 1069 h 10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13" h="1069">
                    <a:moveTo>
                      <a:pt x="1194" y="496"/>
                    </a:moveTo>
                    <a:lnTo>
                      <a:pt x="1088" y="480"/>
                    </a:lnTo>
                    <a:lnTo>
                      <a:pt x="1064" y="456"/>
                    </a:lnTo>
                    <a:lnTo>
                      <a:pt x="1022" y="456"/>
                    </a:lnTo>
                    <a:lnTo>
                      <a:pt x="1022" y="436"/>
                    </a:lnTo>
                    <a:lnTo>
                      <a:pt x="1000" y="436"/>
                    </a:lnTo>
                    <a:lnTo>
                      <a:pt x="1000" y="392"/>
                    </a:lnTo>
                    <a:lnTo>
                      <a:pt x="916" y="392"/>
                    </a:lnTo>
                    <a:lnTo>
                      <a:pt x="916" y="371"/>
                    </a:lnTo>
                    <a:lnTo>
                      <a:pt x="892" y="371"/>
                    </a:lnTo>
                    <a:lnTo>
                      <a:pt x="892" y="325"/>
                    </a:lnTo>
                    <a:lnTo>
                      <a:pt x="916" y="305"/>
                    </a:lnTo>
                    <a:lnTo>
                      <a:pt x="916" y="220"/>
                    </a:lnTo>
                    <a:lnTo>
                      <a:pt x="935" y="220"/>
                    </a:lnTo>
                    <a:lnTo>
                      <a:pt x="935" y="174"/>
                    </a:lnTo>
                    <a:lnTo>
                      <a:pt x="958" y="174"/>
                    </a:lnTo>
                    <a:lnTo>
                      <a:pt x="958" y="154"/>
                    </a:lnTo>
                    <a:lnTo>
                      <a:pt x="935" y="154"/>
                    </a:lnTo>
                    <a:lnTo>
                      <a:pt x="935" y="112"/>
                    </a:lnTo>
                    <a:lnTo>
                      <a:pt x="892" y="112"/>
                    </a:lnTo>
                    <a:lnTo>
                      <a:pt x="892" y="88"/>
                    </a:lnTo>
                    <a:lnTo>
                      <a:pt x="871" y="88"/>
                    </a:lnTo>
                    <a:lnTo>
                      <a:pt x="871" y="66"/>
                    </a:lnTo>
                    <a:lnTo>
                      <a:pt x="848" y="66"/>
                    </a:lnTo>
                    <a:lnTo>
                      <a:pt x="808" y="22"/>
                    </a:lnTo>
                    <a:lnTo>
                      <a:pt x="739" y="22"/>
                    </a:lnTo>
                    <a:lnTo>
                      <a:pt x="695" y="0"/>
                    </a:lnTo>
                    <a:lnTo>
                      <a:pt x="698" y="22"/>
                    </a:lnTo>
                    <a:lnTo>
                      <a:pt x="676" y="47"/>
                    </a:lnTo>
                    <a:lnTo>
                      <a:pt x="676" y="88"/>
                    </a:lnTo>
                    <a:lnTo>
                      <a:pt x="698" y="88"/>
                    </a:lnTo>
                    <a:lnTo>
                      <a:pt x="698" y="129"/>
                    </a:lnTo>
                    <a:lnTo>
                      <a:pt x="717" y="154"/>
                    </a:lnTo>
                    <a:lnTo>
                      <a:pt x="717" y="220"/>
                    </a:lnTo>
                    <a:lnTo>
                      <a:pt x="698" y="220"/>
                    </a:lnTo>
                    <a:lnTo>
                      <a:pt x="698" y="241"/>
                    </a:lnTo>
                    <a:lnTo>
                      <a:pt x="652" y="241"/>
                    </a:lnTo>
                    <a:lnTo>
                      <a:pt x="652" y="261"/>
                    </a:lnTo>
                    <a:lnTo>
                      <a:pt x="629" y="261"/>
                    </a:lnTo>
                    <a:lnTo>
                      <a:pt x="629" y="305"/>
                    </a:lnTo>
                    <a:lnTo>
                      <a:pt x="610" y="305"/>
                    </a:lnTo>
                    <a:lnTo>
                      <a:pt x="610" y="371"/>
                    </a:lnTo>
                    <a:lnTo>
                      <a:pt x="436" y="371"/>
                    </a:lnTo>
                    <a:lnTo>
                      <a:pt x="414" y="347"/>
                    </a:lnTo>
                    <a:lnTo>
                      <a:pt x="282" y="347"/>
                    </a:lnTo>
                    <a:lnTo>
                      <a:pt x="282" y="371"/>
                    </a:lnTo>
                    <a:lnTo>
                      <a:pt x="154" y="371"/>
                    </a:lnTo>
                    <a:lnTo>
                      <a:pt x="109" y="325"/>
                    </a:lnTo>
                    <a:lnTo>
                      <a:pt x="109" y="305"/>
                    </a:lnTo>
                    <a:lnTo>
                      <a:pt x="91" y="284"/>
                    </a:lnTo>
                    <a:lnTo>
                      <a:pt x="24" y="284"/>
                    </a:lnTo>
                    <a:lnTo>
                      <a:pt x="24" y="564"/>
                    </a:lnTo>
                    <a:lnTo>
                      <a:pt x="0" y="564"/>
                    </a:lnTo>
                    <a:lnTo>
                      <a:pt x="0" y="588"/>
                    </a:lnTo>
                    <a:lnTo>
                      <a:pt x="24" y="588"/>
                    </a:lnTo>
                    <a:lnTo>
                      <a:pt x="24" y="619"/>
                    </a:lnTo>
                    <a:lnTo>
                      <a:pt x="19" y="616"/>
                    </a:lnTo>
                    <a:lnTo>
                      <a:pt x="44" y="619"/>
                    </a:lnTo>
                    <a:lnTo>
                      <a:pt x="44" y="641"/>
                    </a:lnTo>
                    <a:lnTo>
                      <a:pt x="81" y="641"/>
                    </a:lnTo>
                    <a:lnTo>
                      <a:pt x="96" y="661"/>
                    </a:lnTo>
                    <a:lnTo>
                      <a:pt x="96" y="751"/>
                    </a:lnTo>
                    <a:lnTo>
                      <a:pt x="81" y="768"/>
                    </a:lnTo>
                    <a:lnTo>
                      <a:pt x="81" y="788"/>
                    </a:lnTo>
                    <a:lnTo>
                      <a:pt x="63" y="788"/>
                    </a:lnTo>
                    <a:lnTo>
                      <a:pt x="63" y="884"/>
                    </a:lnTo>
                    <a:lnTo>
                      <a:pt x="149" y="884"/>
                    </a:lnTo>
                    <a:lnTo>
                      <a:pt x="149" y="905"/>
                    </a:lnTo>
                    <a:lnTo>
                      <a:pt x="172" y="905"/>
                    </a:lnTo>
                    <a:lnTo>
                      <a:pt x="208" y="940"/>
                    </a:lnTo>
                    <a:lnTo>
                      <a:pt x="251" y="1014"/>
                    </a:lnTo>
                    <a:lnTo>
                      <a:pt x="252" y="1013"/>
                    </a:lnTo>
                    <a:lnTo>
                      <a:pt x="274" y="990"/>
                    </a:lnTo>
                    <a:lnTo>
                      <a:pt x="274" y="950"/>
                    </a:lnTo>
                    <a:lnTo>
                      <a:pt x="292" y="950"/>
                    </a:lnTo>
                    <a:lnTo>
                      <a:pt x="292" y="932"/>
                    </a:lnTo>
                    <a:lnTo>
                      <a:pt x="312" y="932"/>
                    </a:lnTo>
                    <a:lnTo>
                      <a:pt x="312" y="890"/>
                    </a:lnTo>
                    <a:lnTo>
                      <a:pt x="330" y="890"/>
                    </a:lnTo>
                    <a:lnTo>
                      <a:pt x="330" y="851"/>
                    </a:lnTo>
                    <a:lnTo>
                      <a:pt x="352" y="851"/>
                    </a:lnTo>
                    <a:lnTo>
                      <a:pt x="352" y="773"/>
                    </a:lnTo>
                    <a:lnTo>
                      <a:pt x="369" y="773"/>
                    </a:lnTo>
                    <a:lnTo>
                      <a:pt x="369" y="737"/>
                    </a:lnTo>
                    <a:lnTo>
                      <a:pt x="386" y="713"/>
                    </a:lnTo>
                    <a:lnTo>
                      <a:pt x="386" y="694"/>
                    </a:lnTo>
                    <a:lnTo>
                      <a:pt x="407" y="694"/>
                    </a:lnTo>
                    <a:lnTo>
                      <a:pt x="407" y="680"/>
                    </a:lnTo>
                    <a:lnTo>
                      <a:pt x="560" y="680"/>
                    </a:lnTo>
                    <a:lnTo>
                      <a:pt x="560" y="635"/>
                    </a:lnTo>
                    <a:lnTo>
                      <a:pt x="637" y="635"/>
                    </a:lnTo>
                    <a:lnTo>
                      <a:pt x="637" y="694"/>
                    </a:lnTo>
                    <a:lnTo>
                      <a:pt x="617" y="694"/>
                    </a:lnTo>
                    <a:lnTo>
                      <a:pt x="617" y="713"/>
                    </a:lnTo>
                    <a:lnTo>
                      <a:pt x="602" y="713"/>
                    </a:lnTo>
                    <a:lnTo>
                      <a:pt x="602" y="737"/>
                    </a:lnTo>
                    <a:lnTo>
                      <a:pt x="579" y="737"/>
                    </a:lnTo>
                    <a:lnTo>
                      <a:pt x="579" y="754"/>
                    </a:lnTo>
                    <a:lnTo>
                      <a:pt x="560" y="754"/>
                    </a:lnTo>
                    <a:lnTo>
                      <a:pt x="560" y="1069"/>
                    </a:lnTo>
                    <a:lnTo>
                      <a:pt x="602" y="1069"/>
                    </a:lnTo>
                    <a:lnTo>
                      <a:pt x="602" y="1051"/>
                    </a:lnTo>
                    <a:lnTo>
                      <a:pt x="637" y="1051"/>
                    </a:lnTo>
                    <a:lnTo>
                      <a:pt x="637" y="1030"/>
                    </a:lnTo>
                    <a:lnTo>
                      <a:pt x="677" y="1030"/>
                    </a:lnTo>
                    <a:lnTo>
                      <a:pt x="677" y="990"/>
                    </a:lnTo>
                    <a:lnTo>
                      <a:pt x="695" y="990"/>
                    </a:lnTo>
                    <a:lnTo>
                      <a:pt x="695" y="950"/>
                    </a:lnTo>
                    <a:lnTo>
                      <a:pt x="715" y="932"/>
                    </a:lnTo>
                    <a:lnTo>
                      <a:pt x="715" y="911"/>
                    </a:lnTo>
                    <a:lnTo>
                      <a:pt x="733" y="911"/>
                    </a:lnTo>
                    <a:lnTo>
                      <a:pt x="733" y="890"/>
                    </a:lnTo>
                    <a:lnTo>
                      <a:pt x="776" y="890"/>
                    </a:lnTo>
                    <a:lnTo>
                      <a:pt x="776" y="873"/>
                    </a:lnTo>
                    <a:lnTo>
                      <a:pt x="808" y="873"/>
                    </a:lnTo>
                    <a:lnTo>
                      <a:pt x="808" y="851"/>
                    </a:lnTo>
                    <a:lnTo>
                      <a:pt x="830" y="851"/>
                    </a:lnTo>
                    <a:lnTo>
                      <a:pt x="830" y="835"/>
                    </a:lnTo>
                    <a:lnTo>
                      <a:pt x="848" y="835"/>
                    </a:lnTo>
                    <a:lnTo>
                      <a:pt x="848" y="813"/>
                    </a:lnTo>
                    <a:lnTo>
                      <a:pt x="908" y="813"/>
                    </a:lnTo>
                    <a:lnTo>
                      <a:pt x="924" y="793"/>
                    </a:lnTo>
                    <a:lnTo>
                      <a:pt x="964" y="793"/>
                    </a:lnTo>
                    <a:lnTo>
                      <a:pt x="964" y="773"/>
                    </a:lnTo>
                    <a:lnTo>
                      <a:pt x="1022" y="773"/>
                    </a:lnTo>
                    <a:lnTo>
                      <a:pt x="1022" y="754"/>
                    </a:lnTo>
                    <a:lnTo>
                      <a:pt x="1039" y="737"/>
                    </a:lnTo>
                    <a:lnTo>
                      <a:pt x="1039" y="713"/>
                    </a:lnTo>
                    <a:lnTo>
                      <a:pt x="1058" y="713"/>
                    </a:lnTo>
                    <a:lnTo>
                      <a:pt x="1058" y="694"/>
                    </a:lnTo>
                    <a:lnTo>
                      <a:pt x="1079" y="694"/>
                    </a:lnTo>
                    <a:lnTo>
                      <a:pt x="1079" y="680"/>
                    </a:lnTo>
                    <a:lnTo>
                      <a:pt x="1096" y="680"/>
                    </a:lnTo>
                    <a:lnTo>
                      <a:pt x="1096" y="659"/>
                    </a:lnTo>
                    <a:lnTo>
                      <a:pt x="1118" y="659"/>
                    </a:lnTo>
                    <a:lnTo>
                      <a:pt x="1118" y="635"/>
                    </a:lnTo>
                    <a:lnTo>
                      <a:pt x="1137" y="635"/>
                    </a:lnTo>
                    <a:lnTo>
                      <a:pt x="1137" y="594"/>
                    </a:lnTo>
                    <a:lnTo>
                      <a:pt x="1153" y="594"/>
                    </a:lnTo>
                    <a:lnTo>
                      <a:pt x="1153" y="554"/>
                    </a:lnTo>
                    <a:lnTo>
                      <a:pt x="1177" y="554"/>
                    </a:lnTo>
                    <a:lnTo>
                      <a:pt x="1177" y="537"/>
                    </a:lnTo>
                    <a:lnTo>
                      <a:pt x="1194" y="522"/>
                    </a:lnTo>
                    <a:lnTo>
                      <a:pt x="1194" y="500"/>
                    </a:lnTo>
                    <a:lnTo>
                      <a:pt x="1213" y="500"/>
                    </a:lnTo>
                    <a:lnTo>
                      <a:pt x="1194" y="500"/>
                    </a:lnTo>
                    <a:lnTo>
                      <a:pt x="1194" y="522"/>
                    </a:lnTo>
                    <a:lnTo>
                      <a:pt x="1177" y="537"/>
                    </a:lnTo>
                    <a:lnTo>
                      <a:pt x="1194" y="496"/>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6" name="Freeform 97">
                <a:extLst>
                  <a:ext uri="{FF2B5EF4-FFF2-40B4-BE49-F238E27FC236}">
                    <a16:creationId xmlns="" xmlns:a16="http://schemas.microsoft.com/office/drawing/2014/main" id="{437F980F-9DCB-4A74-80B6-D9D807897B6C}"/>
                  </a:ext>
                </a:extLst>
              </p:cNvPr>
              <p:cNvSpPr>
                <a:spLocks/>
              </p:cNvSpPr>
              <p:nvPr/>
            </p:nvSpPr>
            <p:spPr bwMode="auto">
              <a:xfrm>
                <a:off x="2506285" y="2729289"/>
                <a:ext cx="1780162" cy="1610622"/>
              </a:xfrm>
              <a:custGeom>
                <a:avLst/>
                <a:gdLst>
                  <a:gd name="T0" fmla="*/ 186 w 2468"/>
                  <a:gd name="T1" fmla="*/ 750 h 2192"/>
                  <a:gd name="T2" fmla="*/ 240 w 2468"/>
                  <a:gd name="T3" fmla="*/ 828 h 2192"/>
                  <a:gd name="T4" fmla="*/ 314 w 2468"/>
                  <a:gd name="T5" fmla="*/ 888 h 2192"/>
                  <a:gd name="T6" fmla="*/ 488 w 2468"/>
                  <a:gd name="T7" fmla="*/ 846 h 2192"/>
                  <a:gd name="T8" fmla="*/ 562 w 2468"/>
                  <a:gd name="T9" fmla="*/ 828 h 2192"/>
                  <a:gd name="T10" fmla="*/ 780 w 2468"/>
                  <a:gd name="T11" fmla="*/ 812 h 2192"/>
                  <a:gd name="T12" fmla="*/ 866 w 2468"/>
                  <a:gd name="T13" fmla="*/ 868 h 2192"/>
                  <a:gd name="T14" fmla="*/ 921 w 2468"/>
                  <a:gd name="T15" fmla="*/ 925 h 2192"/>
                  <a:gd name="T16" fmla="*/ 1048 w 2468"/>
                  <a:gd name="T17" fmla="*/ 999 h 2192"/>
                  <a:gd name="T18" fmla="*/ 1121 w 2468"/>
                  <a:gd name="T19" fmla="*/ 1076 h 2192"/>
                  <a:gd name="T20" fmla="*/ 1208 w 2468"/>
                  <a:gd name="T21" fmla="*/ 1134 h 2192"/>
                  <a:gd name="T22" fmla="*/ 1354 w 2468"/>
                  <a:gd name="T23" fmla="*/ 1264 h 2192"/>
                  <a:gd name="T24" fmla="*/ 1409 w 2468"/>
                  <a:gd name="T25" fmla="*/ 1633 h 2192"/>
                  <a:gd name="T26" fmla="*/ 1336 w 2468"/>
                  <a:gd name="T27" fmla="*/ 1723 h 2192"/>
                  <a:gd name="T28" fmla="*/ 1282 w 2468"/>
                  <a:gd name="T29" fmla="*/ 1784 h 2192"/>
                  <a:gd name="T30" fmla="*/ 1208 w 2468"/>
                  <a:gd name="T31" fmla="*/ 1860 h 2192"/>
                  <a:gd name="T32" fmla="*/ 1158 w 2468"/>
                  <a:gd name="T33" fmla="*/ 1955 h 2192"/>
                  <a:gd name="T34" fmla="*/ 1228 w 2468"/>
                  <a:gd name="T35" fmla="*/ 1982 h 2192"/>
                  <a:gd name="T36" fmla="*/ 1367 w 2468"/>
                  <a:gd name="T37" fmla="*/ 1860 h 2192"/>
                  <a:gd name="T38" fmla="*/ 1434 w 2468"/>
                  <a:gd name="T39" fmla="*/ 1803 h 2192"/>
                  <a:gd name="T40" fmla="*/ 1562 w 2468"/>
                  <a:gd name="T41" fmla="*/ 1860 h 2192"/>
                  <a:gd name="T42" fmla="*/ 1666 w 2468"/>
                  <a:gd name="T43" fmla="*/ 1968 h 2192"/>
                  <a:gd name="T44" fmla="*/ 1738 w 2468"/>
                  <a:gd name="T45" fmla="*/ 2077 h 2192"/>
                  <a:gd name="T46" fmla="*/ 1844 w 2468"/>
                  <a:gd name="T47" fmla="*/ 2192 h 2192"/>
                  <a:gd name="T48" fmla="*/ 1990 w 2468"/>
                  <a:gd name="T49" fmla="*/ 2044 h 2192"/>
                  <a:gd name="T50" fmla="*/ 1937 w 2468"/>
                  <a:gd name="T51" fmla="*/ 1929 h 2192"/>
                  <a:gd name="T52" fmla="*/ 2061 w 2468"/>
                  <a:gd name="T53" fmla="*/ 1714 h 2192"/>
                  <a:gd name="T54" fmla="*/ 2111 w 2468"/>
                  <a:gd name="T55" fmla="*/ 1620 h 2192"/>
                  <a:gd name="T56" fmla="*/ 2417 w 2468"/>
                  <a:gd name="T57" fmla="*/ 1451 h 2192"/>
                  <a:gd name="T58" fmla="*/ 2417 w 2468"/>
                  <a:gd name="T59" fmla="*/ 1361 h 2192"/>
                  <a:gd name="T60" fmla="*/ 2184 w 2468"/>
                  <a:gd name="T61" fmla="*/ 1232 h 2192"/>
                  <a:gd name="T62" fmla="*/ 2026 w 2468"/>
                  <a:gd name="T63" fmla="*/ 1207 h 2192"/>
                  <a:gd name="T64" fmla="*/ 2061 w 2468"/>
                  <a:gd name="T65" fmla="*/ 1579 h 2192"/>
                  <a:gd name="T66" fmla="*/ 1937 w 2468"/>
                  <a:gd name="T67" fmla="*/ 1543 h 2192"/>
                  <a:gd name="T68" fmla="*/ 1833 w 2468"/>
                  <a:gd name="T69" fmla="*/ 1380 h 2192"/>
                  <a:gd name="T70" fmla="*/ 1708 w 2468"/>
                  <a:gd name="T71" fmla="*/ 1157 h 2192"/>
                  <a:gd name="T72" fmla="*/ 1562 w 2468"/>
                  <a:gd name="T73" fmla="*/ 1067 h 2192"/>
                  <a:gd name="T74" fmla="*/ 1617 w 2468"/>
                  <a:gd name="T75" fmla="*/ 937 h 2192"/>
                  <a:gd name="T76" fmla="*/ 1650 w 2468"/>
                  <a:gd name="T77" fmla="*/ 787 h 2192"/>
                  <a:gd name="T78" fmla="*/ 1524 w 2468"/>
                  <a:gd name="T79" fmla="*/ 770 h 2192"/>
                  <a:gd name="T80" fmla="*/ 1346 w 2468"/>
                  <a:gd name="T81" fmla="*/ 843 h 2192"/>
                  <a:gd name="T82" fmla="*/ 1136 w 2468"/>
                  <a:gd name="T83" fmla="*/ 863 h 2192"/>
                  <a:gd name="T84" fmla="*/ 1078 w 2468"/>
                  <a:gd name="T85" fmla="*/ 807 h 2192"/>
                  <a:gd name="T86" fmla="*/ 990 w 2468"/>
                  <a:gd name="T87" fmla="*/ 694 h 2192"/>
                  <a:gd name="T88" fmla="*/ 902 w 2468"/>
                  <a:gd name="T89" fmla="*/ 484 h 2192"/>
                  <a:gd name="T90" fmla="*/ 757 w 2468"/>
                  <a:gd name="T91" fmla="*/ 1 h 2192"/>
                  <a:gd name="T92" fmla="*/ 640 w 2468"/>
                  <a:gd name="T93" fmla="*/ 147 h 2192"/>
                  <a:gd name="T94" fmla="*/ 443 w 2468"/>
                  <a:gd name="T95" fmla="*/ 202 h 2192"/>
                  <a:gd name="T96" fmla="*/ 338 w 2468"/>
                  <a:gd name="T97" fmla="*/ 260 h 2192"/>
                  <a:gd name="T98" fmla="*/ 269 w 2468"/>
                  <a:gd name="T99" fmla="*/ 332 h 2192"/>
                  <a:gd name="T100" fmla="*/ 197 w 2468"/>
                  <a:gd name="T101" fmla="*/ 388 h 2192"/>
                  <a:gd name="T102" fmla="*/ 144 w 2468"/>
                  <a:gd name="T103" fmla="*/ 499 h 2192"/>
                  <a:gd name="T104" fmla="*/ 92 w 2468"/>
                  <a:gd name="T105" fmla="*/ 643 h 2192"/>
                  <a:gd name="T106" fmla="*/ 0 w 2468"/>
                  <a:gd name="T107" fmla="*/ 702 h 21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68"/>
                  <a:gd name="T163" fmla="*/ 0 h 2192"/>
                  <a:gd name="T164" fmla="*/ 2468 w 2468"/>
                  <a:gd name="T165" fmla="*/ 2192 h 219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68" h="2192">
                    <a:moveTo>
                      <a:pt x="14" y="706"/>
                    </a:moveTo>
                    <a:lnTo>
                      <a:pt x="152" y="714"/>
                    </a:lnTo>
                    <a:lnTo>
                      <a:pt x="152" y="735"/>
                    </a:lnTo>
                    <a:lnTo>
                      <a:pt x="168" y="735"/>
                    </a:lnTo>
                    <a:lnTo>
                      <a:pt x="168" y="750"/>
                    </a:lnTo>
                    <a:lnTo>
                      <a:pt x="186" y="750"/>
                    </a:lnTo>
                    <a:lnTo>
                      <a:pt x="186" y="772"/>
                    </a:lnTo>
                    <a:lnTo>
                      <a:pt x="205" y="772"/>
                    </a:lnTo>
                    <a:lnTo>
                      <a:pt x="205" y="812"/>
                    </a:lnTo>
                    <a:lnTo>
                      <a:pt x="222" y="812"/>
                    </a:lnTo>
                    <a:lnTo>
                      <a:pt x="222" y="828"/>
                    </a:lnTo>
                    <a:lnTo>
                      <a:pt x="240" y="828"/>
                    </a:lnTo>
                    <a:lnTo>
                      <a:pt x="240" y="846"/>
                    </a:lnTo>
                    <a:lnTo>
                      <a:pt x="258" y="846"/>
                    </a:lnTo>
                    <a:lnTo>
                      <a:pt x="258" y="868"/>
                    </a:lnTo>
                    <a:lnTo>
                      <a:pt x="277" y="868"/>
                    </a:lnTo>
                    <a:lnTo>
                      <a:pt x="277" y="888"/>
                    </a:lnTo>
                    <a:lnTo>
                      <a:pt x="314" y="888"/>
                    </a:lnTo>
                    <a:lnTo>
                      <a:pt x="325" y="907"/>
                    </a:lnTo>
                    <a:lnTo>
                      <a:pt x="345" y="907"/>
                    </a:lnTo>
                    <a:lnTo>
                      <a:pt x="366" y="925"/>
                    </a:lnTo>
                    <a:lnTo>
                      <a:pt x="474" y="925"/>
                    </a:lnTo>
                    <a:lnTo>
                      <a:pt x="474" y="868"/>
                    </a:lnTo>
                    <a:lnTo>
                      <a:pt x="488" y="846"/>
                    </a:lnTo>
                    <a:lnTo>
                      <a:pt x="488" y="828"/>
                    </a:lnTo>
                    <a:lnTo>
                      <a:pt x="511" y="828"/>
                    </a:lnTo>
                    <a:lnTo>
                      <a:pt x="511" y="812"/>
                    </a:lnTo>
                    <a:lnTo>
                      <a:pt x="541" y="812"/>
                    </a:lnTo>
                    <a:lnTo>
                      <a:pt x="541" y="828"/>
                    </a:lnTo>
                    <a:lnTo>
                      <a:pt x="562" y="828"/>
                    </a:lnTo>
                    <a:lnTo>
                      <a:pt x="562" y="846"/>
                    </a:lnTo>
                    <a:lnTo>
                      <a:pt x="667" y="846"/>
                    </a:lnTo>
                    <a:lnTo>
                      <a:pt x="667" y="828"/>
                    </a:lnTo>
                    <a:lnTo>
                      <a:pt x="688" y="828"/>
                    </a:lnTo>
                    <a:lnTo>
                      <a:pt x="688" y="812"/>
                    </a:lnTo>
                    <a:lnTo>
                      <a:pt x="780" y="812"/>
                    </a:lnTo>
                    <a:lnTo>
                      <a:pt x="798" y="828"/>
                    </a:lnTo>
                    <a:lnTo>
                      <a:pt x="833" y="828"/>
                    </a:lnTo>
                    <a:lnTo>
                      <a:pt x="833" y="846"/>
                    </a:lnTo>
                    <a:lnTo>
                      <a:pt x="847" y="846"/>
                    </a:lnTo>
                    <a:lnTo>
                      <a:pt x="847" y="868"/>
                    </a:lnTo>
                    <a:lnTo>
                      <a:pt x="866" y="868"/>
                    </a:lnTo>
                    <a:lnTo>
                      <a:pt x="866" y="888"/>
                    </a:lnTo>
                    <a:lnTo>
                      <a:pt x="888" y="888"/>
                    </a:lnTo>
                    <a:lnTo>
                      <a:pt x="888" y="907"/>
                    </a:lnTo>
                    <a:lnTo>
                      <a:pt x="908" y="907"/>
                    </a:lnTo>
                    <a:lnTo>
                      <a:pt x="908" y="925"/>
                    </a:lnTo>
                    <a:lnTo>
                      <a:pt x="921" y="925"/>
                    </a:lnTo>
                    <a:lnTo>
                      <a:pt x="921" y="944"/>
                    </a:lnTo>
                    <a:lnTo>
                      <a:pt x="1016" y="944"/>
                    </a:lnTo>
                    <a:lnTo>
                      <a:pt x="1016" y="961"/>
                    </a:lnTo>
                    <a:lnTo>
                      <a:pt x="1029" y="961"/>
                    </a:lnTo>
                    <a:lnTo>
                      <a:pt x="1029" y="999"/>
                    </a:lnTo>
                    <a:lnTo>
                      <a:pt x="1048" y="999"/>
                    </a:lnTo>
                    <a:lnTo>
                      <a:pt x="1048" y="1022"/>
                    </a:lnTo>
                    <a:lnTo>
                      <a:pt x="1066" y="1022"/>
                    </a:lnTo>
                    <a:lnTo>
                      <a:pt x="1084" y="1037"/>
                    </a:lnTo>
                    <a:lnTo>
                      <a:pt x="1084" y="1060"/>
                    </a:lnTo>
                    <a:lnTo>
                      <a:pt x="1121" y="1060"/>
                    </a:lnTo>
                    <a:lnTo>
                      <a:pt x="1121" y="1076"/>
                    </a:lnTo>
                    <a:lnTo>
                      <a:pt x="1158" y="1076"/>
                    </a:lnTo>
                    <a:lnTo>
                      <a:pt x="1158" y="1094"/>
                    </a:lnTo>
                    <a:lnTo>
                      <a:pt x="1194" y="1094"/>
                    </a:lnTo>
                    <a:lnTo>
                      <a:pt x="1194" y="1113"/>
                    </a:lnTo>
                    <a:lnTo>
                      <a:pt x="1208" y="1113"/>
                    </a:lnTo>
                    <a:lnTo>
                      <a:pt x="1208" y="1134"/>
                    </a:lnTo>
                    <a:lnTo>
                      <a:pt x="1231" y="1148"/>
                    </a:lnTo>
                    <a:lnTo>
                      <a:pt x="1248" y="1192"/>
                    </a:lnTo>
                    <a:lnTo>
                      <a:pt x="1321" y="1192"/>
                    </a:lnTo>
                    <a:lnTo>
                      <a:pt x="1321" y="1209"/>
                    </a:lnTo>
                    <a:lnTo>
                      <a:pt x="1336" y="1232"/>
                    </a:lnTo>
                    <a:lnTo>
                      <a:pt x="1354" y="1264"/>
                    </a:lnTo>
                    <a:lnTo>
                      <a:pt x="1371" y="1288"/>
                    </a:lnTo>
                    <a:lnTo>
                      <a:pt x="1371" y="1382"/>
                    </a:lnTo>
                    <a:lnTo>
                      <a:pt x="1391" y="1398"/>
                    </a:lnTo>
                    <a:lnTo>
                      <a:pt x="1391" y="1553"/>
                    </a:lnTo>
                    <a:lnTo>
                      <a:pt x="1409" y="1553"/>
                    </a:lnTo>
                    <a:lnTo>
                      <a:pt x="1409" y="1633"/>
                    </a:lnTo>
                    <a:lnTo>
                      <a:pt x="1391" y="1633"/>
                    </a:lnTo>
                    <a:lnTo>
                      <a:pt x="1391" y="1652"/>
                    </a:lnTo>
                    <a:lnTo>
                      <a:pt x="1354" y="1652"/>
                    </a:lnTo>
                    <a:lnTo>
                      <a:pt x="1354" y="1688"/>
                    </a:lnTo>
                    <a:lnTo>
                      <a:pt x="1336" y="1688"/>
                    </a:lnTo>
                    <a:lnTo>
                      <a:pt x="1336" y="1723"/>
                    </a:lnTo>
                    <a:lnTo>
                      <a:pt x="1321" y="1723"/>
                    </a:lnTo>
                    <a:lnTo>
                      <a:pt x="1321" y="1744"/>
                    </a:lnTo>
                    <a:lnTo>
                      <a:pt x="1299" y="1744"/>
                    </a:lnTo>
                    <a:lnTo>
                      <a:pt x="1299" y="1766"/>
                    </a:lnTo>
                    <a:lnTo>
                      <a:pt x="1282" y="1766"/>
                    </a:lnTo>
                    <a:lnTo>
                      <a:pt x="1282" y="1784"/>
                    </a:lnTo>
                    <a:lnTo>
                      <a:pt x="1267" y="1784"/>
                    </a:lnTo>
                    <a:lnTo>
                      <a:pt x="1267" y="1803"/>
                    </a:lnTo>
                    <a:lnTo>
                      <a:pt x="1248" y="1821"/>
                    </a:lnTo>
                    <a:lnTo>
                      <a:pt x="1248" y="1842"/>
                    </a:lnTo>
                    <a:lnTo>
                      <a:pt x="1231" y="1842"/>
                    </a:lnTo>
                    <a:lnTo>
                      <a:pt x="1208" y="1860"/>
                    </a:lnTo>
                    <a:lnTo>
                      <a:pt x="1139" y="1860"/>
                    </a:lnTo>
                    <a:lnTo>
                      <a:pt x="1139" y="1877"/>
                    </a:lnTo>
                    <a:lnTo>
                      <a:pt x="1121" y="1896"/>
                    </a:lnTo>
                    <a:lnTo>
                      <a:pt x="1121" y="1937"/>
                    </a:lnTo>
                    <a:lnTo>
                      <a:pt x="1139" y="1955"/>
                    </a:lnTo>
                    <a:lnTo>
                      <a:pt x="1158" y="1955"/>
                    </a:lnTo>
                    <a:lnTo>
                      <a:pt x="1158" y="1973"/>
                    </a:lnTo>
                    <a:lnTo>
                      <a:pt x="1177" y="1973"/>
                    </a:lnTo>
                    <a:lnTo>
                      <a:pt x="1177" y="1994"/>
                    </a:lnTo>
                    <a:lnTo>
                      <a:pt x="1177" y="2004"/>
                    </a:lnTo>
                    <a:lnTo>
                      <a:pt x="1177" y="2005"/>
                    </a:lnTo>
                    <a:lnTo>
                      <a:pt x="1228" y="1982"/>
                    </a:lnTo>
                    <a:lnTo>
                      <a:pt x="1223" y="2005"/>
                    </a:lnTo>
                    <a:lnTo>
                      <a:pt x="1275" y="2005"/>
                    </a:lnTo>
                    <a:lnTo>
                      <a:pt x="1275" y="2029"/>
                    </a:lnTo>
                    <a:lnTo>
                      <a:pt x="1294" y="2044"/>
                    </a:lnTo>
                    <a:lnTo>
                      <a:pt x="1367" y="2044"/>
                    </a:lnTo>
                    <a:lnTo>
                      <a:pt x="1367" y="1860"/>
                    </a:lnTo>
                    <a:lnTo>
                      <a:pt x="1386" y="1860"/>
                    </a:lnTo>
                    <a:lnTo>
                      <a:pt x="1386" y="1842"/>
                    </a:lnTo>
                    <a:lnTo>
                      <a:pt x="1401" y="1842"/>
                    </a:lnTo>
                    <a:lnTo>
                      <a:pt x="1418" y="1821"/>
                    </a:lnTo>
                    <a:lnTo>
                      <a:pt x="1434" y="1821"/>
                    </a:lnTo>
                    <a:lnTo>
                      <a:pt x="1434" y="1803"/>
                    </a:lnTo>
                    <a:lnTo>
                      <a:pt x="1457" y="1803"/>
                    </a:lnTo>
                    <a:lnTo>
                      <a:pt x="1457" y="1784"/>
                    </a:lnTo>
                    <a:lnTo>
                      <a:pt x="1471" y="1784"/>
                    </a:lnTo>
                    <a:lnTo>
                      <a:pt x="1471" y="1842"/>
                    </a:lnTo>
                    <a:lnTo>
                      <a:pt x="1562" y="1842"/>
                    </a:lnTo>
                    <a:lnTo>
                      <a:pt x="1562" y="1860"/>
                    </a:lnTo>
                    <a:lnTo>
                      <a:pt x="1597" y="1860"/>
                    </a:lnTo>
                    <a:lnTo>
                      <a:pt x="1597" y="1875"/>
                    </a:lnTo>
                    <a:lnTo>
                      <a:pt x="1632" y="1875"/>
                    </a:lnTo>
                    <a:lnTo>
                      <a:pt x="1650" y="1896"/>
                    </a:lnTo>
                    <a:lnTo>
                      <a:pt x="1650" y="1968"/>
                    </a:lnTo>
                    <a:lnTo>
                      <a:pt x="1666" y="1968"/>
                    </a:lnTo>
                    <a:lnTo>
                      <a:pt x="1666" y="2029"/>
                    </a:lnTo>
                    <a:lnTo>
                      <a:pt x="1685" y="2029"/>
                    </a:lnTo>
                    <a:lnTo>
                      <a:pt x="1685" y="2064"/>
                    </a:lnTo>
                    <a:lnTo>
                      <a:pt x="1701" y="2064"/>
                    </a:lnTo>
                    <a:lnTo>
                      <a:pt x="1723" y="2077"/>
                    </a:lnTo>
                    <a:lnTo>
                      <a:pt x="1738" y="2077"/>
                    </a:lnTo>
                    <a:lnTo>
                      <a:pt x="1758" y="2101"/>
                    </a:lnTo>
                    <a:lnTo>
                      <a:pt x="1758" y="2120"/>
                    </a:lnTo>
                    <a:lnTo>
                      <a:pt x="1773" y="2120"/>
                    </a:lnTo>
                    <a:lnTo>
                      <a:pt x="1833" y="2174"/>
                    </a:lnTo>
                    <a:lnTo>
                      <a:pt x="1844" y="2174"/>
                    </a:lnTo>
                    <a:lnTo>
                      <a:pt x="1844" y="2192"/>
                    </a:lnTo>
                    <a:lnTo>
                      <a:pt x="1915" y="2192"/>
                    </a:lnTo>
                    <a:lnTo>
                      <a:pt x="1915" y="2174"/>
                    </a:lnTo>
                    <a:lnTo>
                      <a:pt x="1990" y="2174"/>
                    </a:lnTo>
                    <a:lnTo>
                      <a:pt x="2006" y="2153"/>
                    </a:lnTo>
                    <a:lnTo>
                      <a:pt x="2006" y="2044"/>
                    </a:lnTo>
                    <a:lnTo>
                      <a:pt x="1990" y="2044"/>
                    </a:lnTo>
                    <a:lnTo>
                      <a:pt x="1990" y="2029"/>
                    </a:lnTo>
                    <a:lnTo>
                      <a:pt x="1975" y="2029"/>
                    </a:lnTo>
                    <a:lnTo>
                      <a:pt x="1953" y="2005"/>
                    </a:lnTo>
                    <a:lnTo>
                      <a:pt x="1953" y="1989"/>
                    </a:lnTo>
                    <a:lnTo>
                      <a:pt x="1937" y="1989"/>
                    </a:lnTo>
                    <a:lnTo>
                      <a:pt x="1937" y="1929"/>
                    </a:lnTo>
                    <a:lnTo>
                      <a:pt x="2026" y="1929"/>
                    </a:lnTo>
                    <a:lnTo>
                      <a:pt x="2026" y="1914"/>
                    </a:lnTo>
                    <a:lnTo>
                      <a:pt x="2044" y="1914"/>
                    </a:lnTo>
                    <a:lnTo>
                      <a:pt x="2044" y="1875"/>
                    </a:lnTo>
                    <a:lnTo>
                      <a:pt x="2061" y="1875"/>
                    </a:lnTo>
                    <a:lnTo>
                      <a:pt x="2061" y="1714"/>
                    </a:lnTo>
                    <a:lnTo>
                      <a:pt x="2079" y="1714"/>
                    </a:lnTo>
                    <a:lnTo>
                      <a:pt x="2079" y="1691"/>
                    </a:lnTo>
                    <a:lnTo>
                      <a:pt x="2095" y="1691"/>
                    </a:lnTo>
                    <a:lnTo>
                      <a:pt x="2095" y="1676"/>
                    </a:lnTo>
                    <a:lnTo>
                      <a:pt x="2111" y="1676"/>
                    </a:lnTo>
                    <a:lnTo>
                      <a:pt x="2111" y="1620"/>
                    </a:lnTo>
                    <a:lnTo>
                      <a:pt x="2361" y="1620"/>
                    </a:lnTo>
                    <a:lnTo>
                      <a:pt x="2361" y="1658"/>
                    </a:lnTo>
                    <a:lnTo>
                      <a:pt x="2380" y="1658"/>
                    </a:lnTo>
                    <a:lnTo>
                      <a:pt x="2380" y="1676"/>
                    </a:lnTo>
                    <a:lnTo>
                      <a:pt x="2417" y="1676"/>
                    </a:lnTo>
                    <a:lnTo>
                      <a:pt x="2417" y="1451"/>
                    </a:lnTo>
                    <a:lnTo>
                      <a:pt x="2433" y="1435"/>
                    </a:lnTo>
                    <a:lnTo>
                      <a:pt x="2454" y="1435"/>
                    </a:lnTo>
                    <a:lnTo>
                      <a:pt x="2454" y="1413"/>
                    </a:lnTo>
                    <a:lnTo>
                      <a:pt x="2468" y="1413"/>
                    </a:lnTo>
                    <a:lnTo>
                      <a:pt x="2468" y="1361"/>
                    </a:lnTo>
                    <a:lnTo>
                      <a:pt x="2417" y="1361"/>
                    </a:lnTo>
                    <a:lnTo>
                      <a:pt x="2310" y="1325"/>
                    </a:lnTo>
                    <a:lnTo>
                      <a:pt x="2276" y="1288"/>
                    </a:lnTo>
                    <a:lnTo>
                      <a:pt x="2239" y="1270"/>
                    </a:lnTo>
                    <a:lnTo>
                      <a:pt x="2206" y="1270"/>
                    </a:lnTo>
                    <a:lnTo>
                      <a:pt x="2184" y="1250"/>
                    </a:lnTo>
                    <a:lnTo>
                      <a:pt x="2184" y="1232"/>
                    </a:lnTo>
                    <a:lnTo>
                      <a:pt x="2166" y="1232"/>
                    </a:lnTo>
                    <a:lnTo>
                      <a:pt x="2166" y="1228"/>
                    </a:lnTo>
                    <a:lnTo>
                      <a:pt x="2131" y="1237"/>
                    </a:lnTo>
                    <a:lnTo>
                      <a:pt x="2119" y="1232"/>
                    </a:lnTo>
                    <a:lnTo>
                      <a:pt x="2109" y="1222"/>
                    </a:lnTo>
                    <a:lnTo>
                      <a:pt x="2026" y="1207"/>
                    </a:lnTo>
                    <a:lnTo>
                      <a:pt x="2026" y="1215"/>
                    </a:lnTo>
                    <a:lnTo>
                      <a:pt x="2026" y="1398"/>
                    </a:lnTo>
                    <a:lnTo>
                      <a:pt x="2044" y="1413"/>
                    </a:lnTo>
                    <a:lnTo>
                      <a:pt x="2044" y="1527"/>
                    </a:lnTo>
                    <a:lnTo>
                      <a:pt x="2061" y="1527"/>
                    </a:lnTo>
                    <a:lnTo>
                      <a:pt x="2061" y="1579"/>
                    </a:lnTo>
                    <a:lnTo>
                      <a:pt x="2026" y="1579"/>
                    </a:lnTo>
                    <a:lnTo>
                      <a:pt x="2026" y="1602"/>
                    </a:lnTo>
                    <a:lnTo>
                      <a:pt x="1953" y="1602"/>
                    </a:lnTo>
                    <a:lnTo>
                      <a:pt x="1953" y="1562"/>
                    </a:lnTo>
                    <a:lnTo>
                      <a:pt x="1937" y="1562"/>
                    </a:lnTo>
                    <a:lnTo>
                      <a:pt x="1937" y="1543"/>
                    </a:lnTo>
                    <a:lnTo>
                      <a:pt x="1915" y="1543"/>
                    </a:lnTo>
                    <a:lnTo>
                      <a:pt x="1915" y="1527"/>
                    </a:lnTo>
                    <a:lnTo>
                      <a:pt x="1865" y="1527"/>
                    </a:lnTo>
                    <a:lnTo>
                      <a:pt x="1844" y="1510"/>
                    </a:lnTo>
                    <a:lnTo>
                      <a:pt x="1844" y="1380"/>
                    </a:lnTo>
                    <a:lnTo>
                      <a:pt x="1833" y="1380"/>
                    </a:lnTo>
                    <a:lnTo>
                      <a:pt x="1833" y="1361"/>
                    </a:lnTo>
                    <a:lnTo>
                      <a:pt x="1810" y="1361"/>
                    </a:lnTo>
                    <a:lnTo>
                      <a:pt x="1810" y="1303"/>
                    </a:lnTo>
                    <a:lnTo>
                      <a:pt x="1794" y="1303"/>
                    </a:lnTo>
                    <a:lnTo>
                      <a:pt x="1794" y="1157"/>
                    </a:lnTo>
                    <a:lnTo>
                      <a:pt x="1708" y="1157"/>
                    </a:lnTo>
                    <a:lnTo>
                      <a:pt x="1706" y="1157"/>
                    </a:lnTo>
                    <a:lnTo>
                      <a:pt x="1617" y="1157"/>
                    </a:lnTo>
                    <a:lnTo>
                      <a:pt x="1617" y="1117"/>
                    </a:lnTo>
                    <a:lnTo>
                      <a:pt x="1597" y="1117"/>
                    </a:lnTo>
                    <a:lnTo>
                      <a:pt x="1597" y="1086"/>
                    </a:lnTo>
                    <a:lnTo>
                      <a:pt x="1562" y="1067"/>
                    </a:lnTo>
                    <a:lnTo>
                      <a:pt x="1544" y="1067"/>
                    </a:lnTo>
                    <a:lnTo>
                      <a:pt x="1544" y="1013"/>
                    </a:lnTo>
                    <a:lnTo>
                      <a:pt x="1544" y="989"/>
                    </a:lnTo>
                    <a:lnTo>
                      <a:pt x="1597" y="989"/>
                    </a:lnTo>
                    <a:lnTo>
                      <a:pt x="1597" y="956"/>
                    </a:lnTo>
                    <a:lnTo>
                      <a:pt x="1617" y="937"/>
                    </a:lnTo>
                    <a:lnTo>
                      <a:pt x="1617" y="921"/>
                    </a:lnTo>
                    <a:lnTo>
                      <a:pt x="1632" y="921"/>
                    </a:lnTo>
                    <a:lnTo>
                      <a:pt x="1650" y="897"/>
                    </a:lnTo>
                    <a:lnTo>
                      <a:pt x="1666" y="897"/>
                    </a:lnTo>
                    <a:lnTo>
                      <a:pt x="1666" y="787"/>
                    </a:lnTo>
                    <a:lnTo>
                      <a:pt x="1650" y="787"/>
                    </a:lnTo>
                    <a:lnTo>
                      <a:pt x="1650" y="770"/>
                    </a:lnTo>
                    <a:lnTo>
                      <a:pt x="1632" y="770"/>
                    </a:lnTo>
                    <a:lnTo>
                      <a:pt x="1617" y="735"/>
                    </a:lnTo>
                    <a:lnTo>
                      <a:pt x="1597" y="750"/>
                    </a:lnTo>
                    <a:lnTo>
                      <a:pt x="1597" y="770"/>
                    </a:lnTo>
                    <a:lnTo>
                      <a:pt x="1524" y="770"/>
                    </a:lnTo>
                    <a:lnTo>
                      <a:pt x="1508" y="787"/>
                    </a:lnTo>
                    <a:lnTo>
                      <a:pt x="1493" y="787"/>
                    </a:lnTo>
                    <a:lnTo>
                      <a:pt x="1493" y="823"/>
                    </a:lnTo>
                    <a:lnTo>
                      <a:pt x="1471" y="823"/>
                    </a:lnTo>
                    <a:lnTo>
                      <a:pt x="1471" y="843"/>
                    </a:lnTo>
                    <a:lnTo>
                      <a:pt x="1346" y="843"/>
                    </a:lnTo>
                    <a:lnTo>
                      <a:pt x="1346" y="937"/>
                    </a:lnTo>
                    <a:lnTo>
                      <a:pt x="1275" y="937"/>
                    </a:lnTo>
                    <a:lnTo>
                      <a:pt x="1262" y="921"/>
                    </a:lnTo>
                    <a:lnTo>
                      <a:pt x="1262" y="897"/>
                    </a:lnTo>
                    <a:lnTo>
                      <a:pt x="1243" y="897"/>
                    </a:lnTo>
                    <a:lnTo>
                      <a:pt x="1136" y="863"/>
                    </a:lnTo>
                    <a:lnTo>
                      <a:pt x="1114" y="863"/>
                    </a:lnTo>
                    <a:lnTo>
                      <a:pt x="1112" y="863"/>
                    </a:lnTo>
                    <a:lnTo>
                      <a:pt x="1112" y="846"/>
                    </a:lnTo>
                    <a:lnTo>
                      <a:pt x="1097" y="846"/>
                    </a:lnTo>
                    <a:lnTo>
                      <a:pt x="1097" y="807"/>
                    </a:lnTo>
                    <a:lnTo>
                      <a:pt x="1078" y="807"/>
                    </a:lnTo>
                    <a:lnTo>
                      <a:pt x="1078" y="735"/>
                    </a:lnTo>
                    <a:lnTo>
                      <a:pt x="1060" y="735"/>
                    </a:lnTo>
                    <a:lnTo>
                      <a:pt x="1060" y="711"/>
                    </a:lnTo>
                    <a:lnTo>
                      <a:pt x="1026" y="711"/>
                    </a:lnTo>
                    <a:lnTo>
                      <a:pt x="1026" y="694"/>
                    </a:lnTo>
                    <a:lnTo>
                      <a:pt x="990" y="694"/>
                    </a:lnTo>
                    <a:lnTo>
                      <a:pt x="990" y="558"/>
                    </a:lnTo>
                    <a:lnTo>
                      <a:pt x="1026" y="558"/>
                    </a:lnTo>
                    <a:lnTo>
                      <a:pt x="1026" y="540"/>
                    </a:lnTo>
                    <a:lnTo>
                      <a:pt x="1045" y="540"/>
                    </a:lnTo>
                    <a:lnTo>
                      <a:pt x="1045" y="484"/>
                    </a:lnTo>
                    <a:lnTo>
                      <a:pt x="902" y="484"/>
                    </a:lnTo>
                    <a:lnTo>
                      <a:pt x="876" y="369"/>
                    </a:lnTo>
                    <a:lnTo>
                      <a:pt x="843" y="292"/>
                    </a:lnTo>
                    <a:lnTo>
                      <a:pt x="796" y="209"/>
                    </a:lnTo>
                    <a:lnTo>
                      <a:pt x="744" y="123"/>
                    </a:lnTo>
                    <a:lnTo>
                      <a:pt x="757" y="0"/>
                    </a:lnTo>
                    <a:lnTo>
                      <a:pt x="757" y="1"/>
                    </a:lnTo>
                    <a:lnTo>
                      <a:pt x="750" y="9"/>
                    </a:lnTo>
                    <a:lnTo>
                      <a:pt x="672" y="36"/>
                    </a:lnTo>
                    <a:lnTo>
                      <a:pt x="658" y="36"/>
                    </a:lnTo>
                    <a:lnTo>
                      <a:pt x="658" y="113"/>
                    </a:lnTo>
                    <a:lnTo>
                      <a:pt x="640" y="113"/>
                    </a:lnTo>
                    <a:lnTo>
                      <a:pt x="640" y="147"/>
                    </a:lnTo>
                    <a:lnTo>
                      <a:pt x="624" y="147"/>
                    </a:lnTo>
                    <a:lnTo>
                      <a:pt x="624" y="162"/>
                    </a:lnTo>
                    <a:lnTo>
                      <a:pt x="590" y="162"/>
                    </a:lnTo>
                    <a:lnTo>
                      <a:pt x="590" y="187"/>
                    </a:lnTo>
                    <a:lnTo>
                      <a:pt x="466" y="187"/>
                    </a:lnTo>
                    <a:lnTo>
                      <a:pt x="443" y="202"/>
                    </a:lnTo>
                    <a:lnTo>
                      <a:pt x="430" y="202"/>
                    </a:lnTo>
                    <a:lnTo>
                      <a:pt x="430" y="219"/>
                    </a:lnTo>
                    <a:lnTo>
                      <a:pt x="371" y="219"/>
                    </a:lnTo>
                    <a:lnTo>
                      <a:pt x="371" y="242"/>
                    </a:lnTo>
                    <a:lnTo>
                      <a:pt x="355" y="242"/>
                    </a:lnTo>
                    <a:lnTo>
                      <a:pt x="338" y="260"/>
                    </a:lnTo>
                    <a:lnTo>
                      <a:pt x="338" y="276"/>
                    </a:lnTo>
                    <a:lnTo>
                      <a:pt x="322" y="276"/>
                    </a:lnTo>
                    <a:lnTo>
                      <a:pt x="322" y="294"/>
                    </a:lnTo>
                    <a:lnTo>
                      <a:pt x="307" y="294"/>
                    </a:lnTo>
                    <a:lnTo>
                      <a:pt x="307" y="332"/>
                    </a:lnTo>
                    <a:lnTo>
                      <a:pt x="269" y="332"/>
                    </a:lnTo>
                    <a:lnTo>
                      <a:pt x="269" y="349"/>
                    </a:lnTo>
                    <a:lnTo>
                      <a:pt x="230" y="349"/>
                    </a:lnTo>
                    <a:lnTo>
                      <a:pt x="230" y="369"/>
                    </a:lnTo>
                    <a:lnTo>
                      <a:pt x="216" y="369"/>
                    </a:lnTo>
                    <a:lnTo>
                      <a:pt x="216" y="388"/>
                    </a:lnTo>
                    <a:lnTo>
                      <a:pt x="197" y="388"/>
                    </a:lnTo>
                    <a:lnTo>
                      <a:pt x="197" y="409"/>
                    </a:lnTo>
                    <a:lnTo>
                      <a:pt x="178" y="424"/>
                    </a:lnTo>
                    <a:lnTo>
                      <a:pt x="178" y="445"/>
                    </a:lnTo>
                    <a:lnTo>
                      <a:pt x="162" y="482"/>
                    </a:lnTo>
                    <a:lnTo>
                      <a:pt x="162" y="499"/>
                    </a:lnTo>
                    <a:lnTo>
                      <a:pt x="144" y="499"/>
                    </a:lnTo>
                    <a:lnTo>
                      <a:pt x="144" y="515"/>
                    </a:lnTo>
                    <a:lnTo>
                      <a:pt x="129" y="515"/>
                    </a:lnTo>
                    <a:lnTo>
                      <a:pt x="129" y="533"/>
                    </a:lnTo>
                    <a:lnTo>
                      <a:pt x="107" y="533"/>
                    </a:lnTo>
                    <a:lnTo>
                      <a:pt x="107" y="626"/>
                    </a:lnTo>
                    <a:lnTo>
                      <a:pt x="92" y="643"/>
                    </a:lnTo>
                    <a:lnTo>
                      <a:pt x="74" y="643"/>
                    </a:lnTo>
                    <a:lnTo>
                      <a:pt x="74" y="665"/>
                    </a:lnTo>
                    <a:lnTo>
                      <a:pt x="52" y="665"/>
                    </a:lnTo>
                    <a:lnTo>
                      <a:pt x="36" y="683"/>
                    </a:lnTo>
                    <a:lnTo>
                      <a:pt x="19" y="683"/>
                    </a:lnTo>
                    <a:lnTo>
                      <a:pt x="0" y="702"/>
                    </a:lnTo>
                    <a:lnTo>
                      <a:pt x="11" y="707"/>
                    </a:lnTo>
                    <a:lnTo>
                      <a:pt x="14" y="706"/>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7" name="Freeform 98">
                <a:extLst>
                  <a:ext uri="{FF2B5EF4-FFF2-40B4-BE49-F238E27FC236}">
                    <a16:creationId xmlns="" xmlns:a16="http://schemas.microsoft.com/office/drawing/2014/main" id="{E566D49F-990A-4B84-81B2-91E087063323}"/>
                  </a:ext>
                </a:extLst>
              </p:cNvPr>
              <p:cNvSpPr>
                <a:spLocks/>
              </p:cNvSpPr>
              <p:nvPr/>
            </p:nvSpPr>
            <p:spPr bwMode="auto">
              <a:xfrm>
                <a:off x="5163373" y="3099060"/>
                <a:ext cx="217770" cy="260155"/>
              </a:xfrm>
              <a:custGeom>
                <a:avLst/>
                <a:gdLst>
                  <a:gd name="T0" fmla="*/ 283 w 306"/>
                  <a:gd name="T1" fmla="*/ 347 h 356"/>
                  <a:gd name="T2" fmla="*/ 283 w 306"/>
                  <a:gd name="T3" fmla="*/ 325 h 356"/>
                  <a:gd name="T4" fmla="*/ 225 w 306"/>
                  <a:gd name="T5" fmla="*/ 269 h 356"/>
                  <a:gd name="T6" fmla="*/ 263 w 306"/>
                  <a:gd name="T7" fmla="*/ 172 h 356"/>
                  <a:gd name="T8" fmla="*/ 298 w 306"/>
                  <a:gd name="T9" fmla="*/ 172 h 356"/>
                  <a:gd name="T10" fmla="*/ 306 w 306"/>
                  <a:gd name="T11" fmla="*/ 171 h 356"/>
                  <a:gd name="T12" fmla="*/ 289 w 306"/>
                  <a:gd name="T13" fmla="*/ 160 h 356"/>
                  <a:gd name="T14" fmla="*/ 289 w 306"/>
                  <a:gd name="T15" fmla="*/ 139 h 356"/>
                  <a:gd name="T16" fmla="*/ 268 w 306"/>
                  <a:gd name="T17" fmla="*/ 123 h 356"/>
                  <a:gd name="T18" fmla="*/ 256 w 306"/>
                  <a:gd name="T19" fmla="*/ 123 h 356"/>
                  <a:gd name="T20" fmla="*/ 256 w 306"/>
                  <a:gd name="T21" fmla="*/ 92 h 356"/>
                  <a:gd name="T22" fmla="*/ 233 w 306"/>
                  <a:gd name="T23" fmla="*/ 92 h 356"/>
                  <a:gd name="T24" fmla="*/ 218 w 306"/>
                  <a:gd name="T25" fmla="*/ 72 h 356"/>
                  <a:gd name="T26" fmla="*/ 211 w 306"/>
                  <a:gd name="T27" fmla="*/ 83 h 356"/>
                  <a:gd name="T28" fmla="*/ 211 w 306"/>
                  <a:gd name="T29" fmla="*/ 62 h 356"/>
                  <a:gd name="T30" fmla="*/ 195 w 306"/>
                  <a:gd name="T31" fmla="*/ 62 h 356"/>
                  <a:gd name="T32" fmla="*/ 195 w 306"/>
                  <a:gd name="T33" fmla="*/ 47 h 356"/>
                  <a:gd name="T34" fmla="*/ 174 w 306"/>
                  <a:gd name="T35" fmla="*/ 47 h 356"/>
                  <a:gd name="T36" fmla="*/ 174 w 306"/>
                  <a:gd name="T37" fmla="*/ 20 h 356"/>
                  <a:gd name="T38" fmla="*/ 155 w 306"/>
                  <a:gd name="T39" fmla="*/ 20 h 356"/>
                  <a:gd name="T40" fmla="*/ 155 w 306"/>
                  <a:gd name="T41" fmla="*/ 5 h 356"/>
                  <a:gd name="T42" fmla="*/ 86 w 306"/>
                  <a:gd name="T43" fmla="*/ 5 h 356"/>
                  <a:gd name="T44" fmla="*/ 81 w 306"/>
                  <a:gd name="T45" fmla="*/ 0 h 356"/>
                  <a:gd name="T46" fmla="*/ 67 w 306"/>
                  <a:gd name="T47" fmla="*/ 47 h 356"/>
                  <a:gd name="T48" fmla="*/ 50 w 306"/>
                  <a:gd name="T49" fmla="*/ 47 h 356"/>
                  <a:gd name="T50" fmla="*/ 50 w 306"/>
                  <a:gd name="T51" fmla="*/ 156 h 356"/>
                  <a:gd name="T52" fmla="*/ 11 w 306"/>
                  <a:gd name="T53" fmla="*/ 172 h 356"/>
                  <a:gd name="T54" fmla="*/ 17 w 306"/>
                  <a:gd name="T55" fmla="*/ 238 h 356"/>
                  <a:gd name="T56" fmla="*/ 0 w 306"/>
                  <a:gd name="T57" fmla="*/ 254 h 356"/>
                  <a:gd name="T58" fmla="*/ 11 w 306"/>
                  <a:gd name="T59" fmla="*/ 271 h 356"/>
                  <a:gd name="T60" fmla="*/ 11 w 306"/>
                  <a:gd name="T61" fmla="*/ 309 h 356"/>
                  <a:gd name="T62" fmla="*/ 31 w 306"/>
                  <a:gd name="T63" fmla="*/ 309 h 356"/>
                  <a:gd name="T64" fmla="*/ 31 w 306"/>
                  <a:gd name="T65" fmla="*/ 331 h 356"/>
                  <a:gd name="T66" fmla="*/ 50 w 306"/>
                  <a:gd name="T67" fmla="*/ 331 h 356"/>
                  <a:gd name="T68" fmla="*/ 50 w 306"/>
                  <a:gd name="T69" fmla="*/ 348 h 356"/>
                  <a:gd name="T70" fmla="*/ 67 w 306"/>
                  <a:gd name="T71" fmla="*/ 348 h 356"/>
                  <a:gd name="T72" fmla="*/ 120 w 306"/>
                  <a:gd name="T73" fmla="*/ 343 h 356"/>
                  <a:gd name="T74" fmla="*/ 165 w 306"/>
                  <a:gd name="T75" fmla="*/ 349 h 356"/>
                  <a:gd name="T76" fmla="*/ 217 w 306"/>
                  <a:gd name="T77" fmla="*/ 343 h 356"/>
                  <a:gd name="T78" fmla="*/ 275 w 306"/>
                  <a:gd name="T79" fmla="*/ 356 h 356"/>
                  <a:gd name="T80" fmla="*/ 283 w 306"/>
                  <a:gd name="T81" fmla="*/ 347 h 3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356"/>
                  <a:gd name="T125" fmla="*/ 306 w 306"/>
                  <a:gd name="T126" fmla="*/ 356 h 3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356">
                    <a:moveTo>
                      <a:pt x="283" y="347"/>
                    </a:moveTo>
                    <a:lnTo>
                      <a:pt x="283" y="325"/>
                    </a:lnTo>
                    <a:lnTo>
                      <a:pt x="225" y="269"/>
                    </a:lnTo>
                    <a:lnTo>
                      <a:pt x="263" y="172"/>
                    </a:lnTo>
                    <a:lnTo>
                      <a:pt x="298" y="172"/>
                    </a:lnTo>
                    <a:lnTo>
                      <a:pt x="306" y="171"/>
                    </a:lnTo>
                    <a:lnTo>
                      <a:pt x="289" y="160"/>
                    </a:lnTo>
                    <a:lnTo>
                      <a:pt x="289" y="139"/>
                    </a:lnTo>
                    <a:lnTo>
                      <a:pt x="268" y="123"/>
                    </a:lnTo>
                    <a:lnTo>
                      <a:pt x="256" y="123"/>
                    </a:lnTo>
                    <a:lnTo>
                      <a:pt x="256" y="92"/>
                    </a:lnTo>
                    <a:lnTo>
                      <a:pt x="233" y="92"/>
                    </a:lnTo>
                    <a:lnTo>
                      <a:pt x="218" y="72"/>
                    </a:lnTo>
                    <a:lnTo>
                      <a:pt x="211" y="83"/>
                    </a:lnTo>
                    <a:lnTo>
                      <a:pt x="211" y="62"/>
                    </a:lnTo>
                    <a:lnTo>
                      <a:pt x="195" y="62"/>
                    </a:lnTo>
                    <a:lnTo>
                      <a:pt x="195" y="47"/>
                    </a:lnTo>
                    <a:lnTo>
                      <a:pt x="174" y="47"/>
                    </a:lnTo>
                    <a:lnTo>
                      <a:pt x="174" y="20"/>
                    </a:lnTo>
                    <a:lnTo>
                      <a:pt x="155" y="20"/>
                    </a:lnTo>
                    <a:lnTo>
                      <a:pt x="155" y="5"/>
                    </a:lnTo>
                    <a:lnTo>
                      <a:pt x="86" y="5"/>
                    </a:lnTo>
                    <a:lnTo>
                      <a:pt x="81" y="0"/>
                    </a:lnTo>
                    <a:lnTo>
                      <a:pt x="67" y="47"/>
                    </a:lnTo>
                    <a:lnTo>
                      <a:pt x="50" y="47"/>
                    </a:lnTo>
                    <a:lnTo>
                      <a:pt x="50" y="156"/>
                    </a:lnTo>
                    <a:lnTo>
                      <a:pt x="11" y="172"/>
                    </a:lnTo>
                    <a:lnTo>
                      <a:pt x="17" y="238"/>
                    </a:lnTo>
                    <a:lnTo>
                      <a:pt x="0" y="254"/>
                    </a:lnTo>
                    <a:lnTo>
                      <a:pt x="11" y="271"/>
                    </a:lnTo>
                    <a:lnTo>
                      <a:pt x="11" y="309"/>
                    </a:lnTo>
                    <a:lnTo>
                      <a:pt x="31" y="309"/>
                    </a:lnTo>
                    <a:lnTo>
                      <a:pt x="31" y="331"/>
                    </a:lnTo>
                    <a:lnTo>
                      <a:pt x="50" y="331"/>
                    </a:lnTo>
                    <a:lnTo>
                      <a:pt x="50" y="348"/>
                    </a:lnTo>
                    <a:lnTo>
                      <a:pt x="67" y="348"/>
                    </a:lnTo>
                    <a:lnTo>
                      <a:pt x="120" y="343"/>
                    </a:lnTo>
                    <a:lnTo>
                      <a:pt x="165" y="349"/>
                    </a:lnTo>
                    <a:lnTo>
                      <a:pt x="217" y="343"/>
                    </a:lnTo>
                    <a:lnTo>
                      <a:pt x="275" y="356"/>
                    </a:lnTo>
                    <a:lnTo>
                      <a:pt x="283" y="347"/>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8" name="Freeform 99">
                <a:extLst>
                  <a:ext uri="{FF2B5EF4-FFF2-40B4-BE49-F238E27FC236}">
                    <a16:creationId xmlns="" xmlns:a16="http://schemas.microsoft.com/office/drawing/2014/main" id="{A2B55096-1705-45D3-BF93-8EC4158B7BFD}"/>
                  </a:ext>
                </a:extLst>
              </p:cNvPr>
              <p:cNvSpPr>
                <a:spLocks/>
              </p:cNvSpPr>
              <p:nvPr/>
            </p:nvSpPr>
            <p:spPr bwMode="auto">
              <a:xfrm>
                <a:off x="5001142" y="3017214"/>
                <a:ext cx="223616" cy="267463"/>
              </a:xfrm>
              <a:custGeom>
                <a:avLst/>
                <a:gdLst>
                  <a:gd name="T0" fmla="*/ 303 w 308"/>
                  <a:gd name="T1" fmla="*/ 109 h 363"/>
                  <a:gd name="T2" fmla="*/ 289 w 308"/>
                  <a:gd name="T3" fmla="*/ 156 h 363"/>
                  <a:gd name="T4" fmla="*/ 272 w 308"/>
                  <a:gd name="T5" fmla="*/ 156 h 363"/>
                  <a:gd name="T6" fmla="*/ 272 w 308"/>
                  <a:gd name="T7" fmla="*/ 265 h 363"/>
                  <a:gd name="T8" fmla="*/ 233 w 308"/>
                  <a:gd name="T9" fmla="*/ 281 h 363"/>
                  <a:gd name="T10" fmla="*/ 239 w 308"/>
                  <a:gd name="T11" fmla="*/ 347 h 363"/>
                  <a:gd name="T12" fmla="*/ 222 w 308"/>
                  <a:gd name="T13" fmla="*/ 363 h 363"/>
                  <a:gd name="T14" fmla="*/ 201 w 308"/>
                  <a:gd name="T15" fmla="*/ 363 h 363"/>
                  <a:gd name="T16" fmla="*/ 201 w 308"/>
                  <a:gd name="T17" fmla="*/ 341 h 363"/>
                  <a:gd name="T18" fmla="*/ 173 w 308"/>
                  <a:gd name="T19" fmla="*/ 343 h 363"/>
                  <a:gd name="T20" fmla="*/ 177 w 308"/>
                  <a:gd name="T21" fmla="*/ 321 h 363"/>
                  <a:gd name="T22" fmla="*/ 144 w 308"/>
                  <a:gd name="T23" fmla="*/ 321 h 363"/>
                  <a:gd name="T24" fmla="*/ 144 w 308"/>
                  <a:gd name="T25" fmla="*/ 304 h 363"/>
                  <a:gd name="T26" fmla="*/ 128 w 308"/>
                  <a:gd name="T27" fmla="*/ 304 h 363"/>
                  <a:gd name="T28" fmla="*/ 128 w 308"/>
                  <a:gd name="T29" fmla="*/ 265 h 363"/>
                  <a:gd name="T30" fmla="*/ 110 w 308"/>
                  <a:gd name="T31" fmla="*/ 265 h 363"/>
                  <a:gd name="T32" fmla="*/ 110 w 308"/>
                  <a:gd name="T33" fmla="*/ 245 h 363"/>
                  <a:gd name="T34" fmla="*/ 38 w 308"/>
                  <a:gd name="T35" fmla="*/ 245 h 363"/>
                  <a:gd name="T36" fmla="*/ 38 w 308"/>
                  <a:gd name="T37" fmla="*/ 231 h 363"/>
                  <a:gd name="T38" fmla="*/ 0 w 308"/>
                  <a:gd name="T39" fmla="*/ 231 h 363"/>
                  <a:gd name="T40" fmla="*/ 0 w 308"/>
                  <a:gd name="T41" fmla="*/ 156 h 363"/>
                  <a:gd name="T42" fmla="*/ 18 w 308"/>
                  <a:gd name="T43" fmla="*/ 156 h 363"/>
                  <a:gd name="T44" fmla="*/ 18 w 308"/>
                  <a:gd name="T45" fmla="*/ 129 h 363"/>
                  <a:gd name="T46" fmla="*/ 75 w 308"/>
                  <a:gd name="T47" fmla="*/ 129 h 363"/>
                  <a:gd name="T48" fmla="*/ 75 w 308"/>
                  <a:gd name="T49" fmla="*/ 114 h 363"/>
                  <a:gd name="T50" fmla="*/ 91 w 308"/>
                  <a:gd name="T51" fmla="*/ 114 h 363"/>
                  <a:gd name="T52" fmla="*/ 91 w 308"/>
                  <a:gd name="T53" fmla="*/ 94 h 363"/>
                  <a:gd name="T54" fmla="*/ 128 w 308"/>
                  <a:gd name="T55" fmla="*/ 94 h 363"/>
                  <a:gd name="T56" fmla="*/ 128 w 308"/>
                  <a:gd name="T57" fmla="*/ 73 h 363"/>
                  <a:gd name="T58" fmla="*/ 144 w 308"/>
                  <a:gd name="T59" fmla="*/ 73 h 363"/>
                  <a:gd name="T60" fmla="*/ 144 w 308"/>
                  <a:gd name="T61" fmla="*/ 55 h 363"/>
                  <a:gd name="T62" fmla="*/ 157 w 308"/>
                  <a:gd name="T63" fmla="*/ 55 h 363"/>
                  <a:gd name="T64" fmla="*/ 157 w 308"/>
                  <a:gd name="T65" fmla="*/ 0 h 363"/>
                  <a:gd name="T66" fmla="*/ 222 w 308"/>
                  <a:gd name="T67" fmla="*/ 0 h 363"/>
                  <a:gd name="T68" fmla="*/ 222 w 308"/>
                  <a:gd name="T69" fmla="*/ 40 h 363"/>
                  <a:gd name="T70" fmla="*/ 233 w 308"/>
                  <a:gd name="T71" fmla="*/ 40 h 363"/>
                  <a:gd name="T72" fmla="*/ 272 w 308"/>
                  <a:gd name="T73" fmla="*/ 73 h 363"/>
                  <a:gd name="T74" fmla="*/ 289 w 308"/>
                  <a:gd name="T75" fmla="*/ 73 h 363"/>
                  <a:gd name="T76" fmla="*/ 289 w 308"/>
                  <a:gd name="T77" fmla="*/ 94 h 363"/>
                  <a:gd name="T78" fmla="*/ 308 w 308"/>
                  <a:gd name="T79" fmla="*/ 94 h 363"/>
                  <a:gd name="T80" fmla="*/ 308 w 308"/>
                  <a:gd name="T81" fmla="*/ 114 h 363"/>
                  <a:gd name="T82" fmla="*/ 303 w 308"/>
                  <a:gd name="T83" fmla="*/ 109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8"/>
                  <a:gd name="T127" fmla="*/ 0 h 363"/>
                  <a:gd name="T128" fmla="*/ 308 w 308"/>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8" h="363">
                    <a:moveTo>
                      <a:pt x="303" y="109"/>
                    </a:moveTo>
                    <a:lnTo>
                      <a:pt x="289" y="156"/>
                    </a:lnTo>
                    <a:lnTo>
                      <a:pt x="272" y="156"/>
                    </a:lnTo>
                    <a:lnTo>
                      <a:pt x="272" y="265"/>
                    </a:lnTo>
                    <a:lnTo>
                      <a:pt x="233" y="281"/>
                    </a:lnTo>
                    <a:lnTo>
                      <a:pt x="239" y="347"/>
                    </a:lnTo>
                    <a:lnTo>
                      <a:pt x="222" y="363"/>
                    </a:lnTo>
                    <a:lnTo>
                      <a:pt x="201" y="363"/>
                    </a:lnTo>
                    <a:lnTo>
                      <a:pt x="201" y="341"/>
                    </a:lnTo>
                    <a:lnTo>
                      <a:pt x="173" y="343"/>
                    </a:lnTo>
                    <a:lnTo>
                      <a:pt x="177" y="321"/>
                    </a:lnTo>
                    <a:lnTo>
                      <a:pt x="144" y="321"/>
                    </a:lnTo>
                    <a:lnTo>
                      <a:pt x="144" y="304"/>
                    </a:lnTo>
                    <a:lnTo>
                      <a:pt x="128" y="304"/>
                    </a:lnTo>
                    <a:lnTo>
                      <a:pt x="128" y="265"/>
                    </a:lnTo>
                    <a:lnTo>
                      <a:pt x="110" y="265"/>
                    </a:lnTo>
                    <a:lnTo>
                      <a:pt x="110" y="245"/>
                    </a:lnTo>
                    <a:lnTo>
                      <a:pt x="38" y="245"/>
                    </a:lnTo>
                    <a:lnTo>
                      <a:pt x="38" y="231"/>
                    </a:lnTo>
                    <a:lnTo>
                      <a:pt x="0" y="231"/>
                    </a:lnTo>
                    <a:lnTo>
                      <a:pt x="0" y="156"/>
                    </a:lnTo>
                    <a:lnTo>
                      <a:pt x="18" y="156"/>
                    </a:lnTo>
                    <a:lnTo>
                      <a:pt x="18" y="129"/>
                    </a:lnTo>
                    <a:lnTo>
                      <a:pt x="75" y="129"/>
                    </a:lnTo>
                    <a:lnTo>
                      <a:pt x="75" y="114"/>
                    </a:lnTo>
                    <a:lnTo>
                      <a:pt x="91" y="114"/>
                    </a:lnTo>
                    <a:lnTo>
                      <a:pt x="91" y="94"/>
                    </a:lnTo>
                    <a:lnTo>
                      <a:pt x="128" y="94"/>
                    </a:lnTo>
                    <a:lnTo>
                      <a:pt x="128" y="73"/>
                    </a:lnTo>
                    <a:lnTo>
                      <a:pt x="144" y="73"/>
                    </a:lnTo>
                    <a:lnTo>
                      <a:pt x="144" y="55"/>
                    </a:lnTo>
                    <a:lnTo>
                      <a:pt x="157" y="55"/>
                    </a:lnTo>
                    <a:lnTo>
                      <a:pt x="157" y="0"/>
                    </a:lnTo>
                    <a:lnTo>
                      <a:pt x="222" y="0"/>
                    </a:lnTo>
                    <a:lnTo>
                      <a:pt x="222" y="40"/>
                    </a:lnTo>
                    <a:lnTo>
                      <a:pt x="233" y="40"/>
                    </a:lnTo>
                    <a:lnTo>
                      <a:pt x="272" y="73"/>
                    </a:lnTo>
                    <a:lnTo>
                      <a:pt x="289" y="73"/>
                    </a:lnTo>
                    <a:lnTo>
                      <a:pt x="289" y="94"/>
                    </a:lnTo>
                    <a:lnTo>
                      <a:pt x="308" y="94"/>
                    </a:lnTo>
                    <a:lnTo>
                      <a:pt x="308" y="114"/>
                    </a:lnTo>
                    <a:lnTo>
                      <a:pt x="303" y="109"/>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sp>
            <p:nvSpPr>
              <p:cNvPr id="69" name="Freeform 100">
                <a:extLst>
                  <a:ext uri="{FF2B5EF4-FFF2-40B4-BE49-F238E27FC236}">
                    <a16:creationId xmlns="" xmlns:a16="http://schemas.microsoft.com/office/drawing/2014/main" id="{40E05A64-68F9-44F3-B0B1-F8A706284994}"/>
                  </a:ext>
                </a:extLst>
              </p:cNvPr>
              <p:cNvSpPr>
                <a:spLocks/>
              </p:cNvSpPr>
              <p:nvPr/>
            </p:nvSpPr>
            <p:spPr bwMode="auto">
              <a:xfrm>
                <a:off x="4659140" y="6008996"/>
                <a:ext cx="192924" cy="185616"/>
              </a:xfrm>
              <a:custGeom>
                <a:avLst/>
                <a:gdLst>
                  <a:gd name="T0" fmla="*/ 61 w 271"/>
                  <a:gd name="T1" fmla="*/ 37 h 255"/>
                  <a:gd name="T2" fmla="*/ 45 w 271"/>
                  <a:gd name="T3" fmla="*/ 37 h 255"/>
                  <a:gd name="T4" fmla="*/ 45 w 271"/>
                  <a:gd name="T5" fmla="*/ 53 h 255"/>
                  <a:gd name="T6" fmla="*/ 30 w 271"/>
                  <a:gd name="T7" fmla="*/ 53 h 255"/>
                  <a:gd name="T8" fmla="*/ 30 w 271"/>
                  <a:gd name="T9" fmla="*/ 61 h 255"/>
                  <a:gd name="T10" fmla="*/ 14 w 271"/>
                  <a:gd name="T11" fmla="*/ 61 h 255"/>
                  <a:gd name="T12" fmla="*/ 14 w 271"/>
                  <a:gd name="T13" fmla="*/ 72 h 255"/>
                  <a:gd name="T14" fmla="*/ 0 w 271"/>
                  <a:gd name="T15" fmla="*/ 72 h 255"/>
                  <a:gd name="T16" fmla="*/ 0 w 271"/>
                  <a:gd name="T17" fmla="*/ 193 h 255"/>
                  <a:gd name="T18" fmla="*/ 14 w 271"/>
                  <a:gd name="T19" fmla="*/ 193 h 255"/>
                  <a:gd name="T20" fmla="*/ 30 w 271"/>
                  <a:gd name="T21" fmla="*/ 205 h 255"/>
                  <a:gd name="T22" fmla="*/ 30 w 271"/>
                  <a:gd name="T23" fmla="*/ 217 h 255"/>
                  <a:gd name="T24" fmla="*/ 61 w 271"/>
                  <a:gd name="T25" fmla="*/ 217 h 255"/>
                  <a:gd name="T26" fmla="*/ 74 w 271"/>
                  <a:gd name="T27" fmla="*/ 255 h 255"/>
                  <a:gd name="T28" fmla="*/ 107 w 271"/>
                  <a:gd name="T29" fmla="*/ 255 h 255"/>
                  <a:gd name="T30" fmla="*/ 119 w 271"/>
                  <a:gd name="T31" fmla="*/ 243 h 255"/>
                  <a:gd name="T32" fmla="*/ 119 w 271"/>
                  <a:gd name="T33" fmla="*/ 230 h 255"/>
                  <a:gd name="T34" fmla="*/ 135 w 271"/>
                  <a:gd name="T35" fmla="*/ 230 h 255"/>
                  <a:gd name="T36" fmla="*/ 135 w 271"/>
                  <a:gd name="T37" fmla="*/ 217 h 255"/>
                  <a:gd name="T38" fmla="*/ 146 w 271"/>
                  <a:gd name="T39" fmla="*/ 205 h 255"/>
                  <a:gd name="T40" fmla="*/ 159 w 271"/>
                  <a:gd name="T41" fmla="*/ 205 h 255"/>
                  <a:gd name="T42" fmla="*/ 159 w 271"/>
                  <a:gd name="T43" fmla="*/ 193 h 255"/>
                  <a:gd name="T44" fmla="*/ 193 w 271"/>
                  <a:gd name="T45" fmla="*/ 193 h 255"/>
                  <a:gd name="T46" fmla="*/ 240 w 271"/>
                  <a:gd name="T47" fmla="*/ 157 h 255"/>
                  <a:gd name="T48" fmla="*/ 240 w 271"/>
                  <a:gd name="T49" fmla="*/ 141 h 255"/>
                  <a:gd name="T50" fmla="*/ 255 w 271"/>
                  <a:gd name="T51" fmla="*/ 141 h 255"/>
                  <a:gd name="T52" fmla="*/ 255 w 271"/>
                  <a:gd name="T53" fmla="*/ 115 h 255"/>
                  <a:gd name="T54" fmla="*/ 271 w 271"/>
                  <a:gd name="T55" fmla="*/ 115 h 255"/>
                  <a:gd name="T56" fmla="*/ 271 w 271"/>
                  <a:gd name="T57" fmla="*/ 72 h 255"/>
                  <a:gd name="T58" fmla="*/ 255 w 271"/>
                  <a:gd name="T59" fmla="*/ 72 h 255"/>
                  <a:gd name="T60" fmla="*/ 255 w 271"/>
                  <a:gd name="T61" fmla="*/ 61 h 255"/>
                  <a:gd name="T62" fmla="*/ 240 w 271"/>
                  <a:gd name="T63" fmla="*/ 61 h 255"/>
                  <a:gd name="T64" fmla="*/ 240 w 271"/>
                  <a:gd name="T65" fmla="*/ 53 h 255"/>
                  <a:gd name="T66" fmla="*/ 222 w 271"/>
                  <a:gd name="T67" fmla="*/ 37 h 255"/>
                  <a:gd name="T68" fmla="*/ 222 w 271"/>
                  <a:gd name="T69" fmla="*/ 23 h 255"/>
                  <a:gd name="T70" fmla="*/ 208 w 271"/>
                  <a:gd name="T71" fmla="*/ 23 h 255"/>
                  <a:gd name="T72" fmla="*/ 208 w 271"/>
                  <a:gd name="T73" fmla="*/ 10 h 255"/>
                  <a:gd name="T74" fmla="*/ 193 w 271"/>
                  <a:gd name="T75" fmla="*/ 0 h 255"/>
                  <a:gd name="T76" fmla="*/ 146 w 271"/>
                  <a:gd name="T77" fmla="*/ 0 h 255"/>
                  <a:gd name="T78" fmla="*/ 135 w 271"/>
                  <a:gd name="T79" fmla="*/ 10 h 255"/>
                  <a:gd name="T80" fmla="*/ 107 w 271"/>
                  <a:gd name="T81" fmla="*/ 10 h 255"/>
                  <a:gd name="T82" fmla="*/ 66 w 271"/>
                  <a:gd name="T83" fmla="*/ 37 h 255"/>
                  <a:gd name="T84" fmla="*/ 61 w 271"/>
                  <a:gd name="T85" fmla="*/ 37 h 2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1"/>
                  <a:gd name="T130" fmla="*/ 0 h 255"/>
                  <a:gd name="T131" fmla="*/ 271 w 271"/>
                  <a:gd name="T132" fmla="*/ 255 h 2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1" h="255">
                    <a:moveTo>
                      <a:pt x="61" y="37"/>
                    </a:moveTo>
                    <a:lnTo>
                      <a:pt x="45" y="37"/>
                    </a:lnTo>
                    <a:lnTo>
                      <a:pt x="45" y="53"/>
                    </a:lnTo>
                    <a:lnTo>
                      <a:pt x="30" y="53"/>
                    </a:lnTo>
                    <a:lnTo>
                      <a:pt x="30" y="61"/>
                    </a:lnTo>
                    <a:lnTo>
                      <a:pt x="14" y="61"/>
                    </a:lnTo>
                    <a:lnTo>
                      <a:pt x="14" y="72"/>
                    </a:lnTo>
                    <a:lnTo>
                      <a:pt x="0" y="72"/>
                    </a:lnTo>
                    <a:lnTo>
                      <a:pt x="0" y="193"/>
                    </a:lnTo>
                    <a:lnTo>
                      <a:pt x="14" y="193"/>
                    </a:lnTo>
                    <a:lnTo>
                      <a:pt x="30" y="205"/>
                    </a:lnTo>
                    <a:lnTo>
                      <a:pt x="30" y="217"/>
                    </a:lnTo>
                    <a:lnTo>
                      <a:pt x="61" y="217"/>
                    </a:lnTo>
                    <a:lnTo>
                      <a:pt x="74" y="255"/>
                    </a:lnTo>
                    <a:lnTo>
                      <a:pt x="107" y="255"/>
                    </a:lnTo>
                    <a:lnTo>
                      <a:pt x="119" y="243"/>
                    </a:lnTo>
                    <a:lnTo>
                      <a:pt x="119" y="230"/>
                    </a:lnTo>
                    <a:lnTo>
                      <a:pt x="135" y="230"/>
                    </a:lnTo>
                    <a:lnTo>
                      <a:pt x="135" y="217"/>
                    </a:lnTo>
                    <a:lnTo>
                      <a:pt x="146" y="205"/>
                    </a:lnTo>
                    <a:lnTo>
                      <a:pt x="159" y="205"/>
                    </a:lnTo>
                    <a:lnTo>
                      <a:pt x="159" y="193"/>
                    </a:lnTo>
                    <a:lnTo>
                      <a:pt x="193" y="193"/>
                    </a:lnTo>
                    <a:lnTo>
                      <a:pt x="240" y="157"/>
                    </a:lnTo>
                    <a:lnTo>
                      <a:pt x="240" y="141"/>
                    </a:lnTo>
                    <a:lnTo>
                      <a:pt x="255" y="141"/>
                    </a:lnTo>
                    <a:lnTo>
                      <a:pt x="255" y="115"/>
                    </a:lnTo>
                    <a:lnTo>
                      <a:pt x="271" y="115"/>
                    </a:lnTo>
                    <a:lnTo>
                      <a:pt x="271" y="72"/>
                    </a:lnTo>
                    <a:lnTo>
                      <a:pt x="255" y="72"/>
                    </a:lnTo>
                    <a:lnTo>
                      <a:pt x="255" y="61"/>
                    </a:lnTo>
                    <a:lnTo>
                      <a:pt x="240" y="61"/>
                    </a:lnTo>
                    <a:lnTo>
                      <a:pt x="240" y="53"/>
                    </a:lnTo>
                    <a:lnTo>
                      <a:pt x="222" y="37"/>
                    </a:lnTo>
                    <a:lnTo>
                      <a:pt x="222" y="23"/>
                    </a:lnTo>
                    <a:lnTo>
                      <a:pt x="208" y="23"/>
                    </a:lnTo>
                    <a:lnTo>
                      <a:pt x="208" y="10"/>
                    </a:lnTo>
                    <a:lnTo>
                      <a:pt x="193" y="0"/>
                    </a:lnTo>
                    <a:lnTo>
                      <a:pt x="146" y="0"/>
                    </a:lnTo>
                    <a:lnTo>
                      <a:pt x="135" y="10"/>
                    </a:lnTo>
                    <a:lnTo>
                      <a:pt x="107" y="10"/>
                    </a:lnTo>
                    <a:lnTo>
                      <a:pt x="66" y="37"/>
                    </a:lnTo>
                    <a:lnTo>
                      <a:pt x="61" y="37"/>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70" name="Freeform 101">
                <a:extLst>
                  <a:ext uri="{FF2B5EF4-FFF2-40B4-BE49-F238E27FC236}">
                    <a16:creationId xmlns="" xmlns:a16="http://schemas.microsoft.com/office/drawing/2014/main" id="{1FEEB9B4-D289-4F21-8323-8EE3E059571B}"/>
                  </a:ext>
                </a:extLst>
              </p:cNvPr>
              <p:cNvSpPr>
                <a:spLocks/>
              </p:cNvSpPr>
              <p:nvPr/>
            </p:nvSpPr>
            <p:spPr bwMode="auto">
              <a:xfrm>
                <a:off x="5978915" y="5105761"/>
                <a:ext cx="249924" cy="510079"/>
              </a:xfrm>
              <a:custGeom>
                <a:avLst/>
                <a:gdLst>
                  <a:gd name="T0" fmla="*/ 242 w 242"/>
                  <a:gd name="T1" fmla="*/ 36 h 487"/>
                  <a:gd name="T2" fmla="*/ 232 w 242"/>
                  <a:gd name="T3" fmla="*/ 99 h 487"/>
                  <a:gd name="T4" fmla="*/ 206 w 242"/>
                  <a:gd name="T5" fmla="*/ 170 h 487"/>
                  <a:gd name="T6" fmla="*/ 193 w 242"/>
                  <a:gd name="T7" fmla="*/ 240 h 487"/>
                  <a:gd name="T8" fmla="*/ 175 w 242"/>
                  <a:gd name="T9" fmla="*/ 297 h 487"/>
                  <a:gd name="T10" fmla="*/ 152 w 242"/>
                  <a:gd name="T11" fmla="*/ 350 h 487"/>
                  <a:gd name="T12" fmla="*/ 116 w 242"/>
                  <a:gd name="T13" fmla="*/ 412 h 487"/>
                  <a:gd name="T14" fmla="*/ 97 w 242"/>
                  <a:gd name="T15" fmla="*/ 487 h 487"/>
                  <a:gd name="T16" fmla="*/ 93 w 242"/>
                  <a:gd name="T17" fmla="*/ 462 h 487"/>
                  <a:gd name="T18" fmla="*/ 84 w 242"/>
                  <a:gd name="T19" fmla="*/ 443 h 487"/>
                  <a:gd name="T20" fmla="*/ 69 w 242"/>
                  <a:gd name="T21" fmla="*/ 430 h 487"/>
                  <a:gd name="T22" fmla="*/ 56 w 242"/>
                  <a:gd name="T23" fmla="*/ 420 h 487"/>
                  <a:gd name="T24" fmla="*/ 29 w 242"/>
                  <a:gd name="T25" fmla="*/ 399 h 487"/>
                  <a:gd name="T26" fmla="*/ 19 w 242"/>
                  <a:gd name="T27" fmla="*/ 381 h 487"/>
                  <a:gd name="T28" fmla="*/ 13 w 242"/>
                  <a:gd name="T29" fmla="*/ 362 h 487"/>
                  <a:gd name="T30" fmla="*/ 0 w 242"/>
                  <a:gd name="T31" fmla="*/ 247 h 487"/>
                  <a:gd name="T32" fmla="*/ 19 w 242"/>
                  <a:gd name="T33" fmla="*/ 193 h 487"/>
                  <a:gd name="T34" fmla="*/ 50 w 242"/>
                  <a:gd name="T35" fmla="*/ 140 h 487"/>
                  <a:gd name="T36" fmla="*/ 116 w 242"/>
                  <a:gd name="T37" fmla="*/ 42 h 487"/>
                  <a:gd name="T38" fmla="*/ 143 w 242"/>
                  <a:gd name="T39" fmla="*/ 30 h 487"/>
                  <a:gd name="T40" fmla="*/ 164 w 242"/>
                  <a:gd name="T41" fmla="*/ 18 h 487"/>
                  <a:gd name="T42" fmla="*/ 183 w 242"/>
                  <a:gd name="T43" fmla="*/ 4 h 487"/>
                  <a:gd name="T44" fmla="*/ 190 w 242"/>
                  <a:gd name="T45" fmla="*/ 0 h 487"/>
                  <a:gd name="T46" fmla="*/ 201 w 242"/>
                  <a:gd name="T47" fmla="*/ 5 h 487"/>
                  <a:gd name="T48" fmla="*/ 242 w 242"/>
                  <a:gd name="T49" fmla="*/ 36 h 4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2"/>
                  <a:gd name="T76" fmla="*/ 0 h 487"/>
                  <a:gd name="T77" fmla="*/ 242 w 242"/>
                  <a:gd name="T78" fmla="*/ 487 h 4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2" h="487">
                    <a:moveTo>
                      <a:pt x="242" y="36"/>
                    </a:moveTo>
                    <a:lnTo>
                      <a:pt x="232" y="99"/>
                    </a:lnTo>
                    <a:lnTo>
                      <a:pt x="206" y="170"/>
                    </a:lnTo>
                    <a:lnTo>
                      <a:pt x="193" y="240"/>
                    </a:lnTo>
                    <a:lnTo>
                      <a:pt x="175" y="297"/>
                    </a:lnTo>
                    <a:lnTo>
                      <a:pt x="152" y="350"/>
                    </a:lnTo>
                    <a:lnTo>
                      <a:pt x="116" y="412"/>
                    </a:lnTo>
                    <a:lnTo>
                      <a:pt x="97" y="487"/>
                    </a:lnTo>
                    <a:lnTo>
                      <a:pt x="93" y="462"/>
                    </a:lnTo>
                    <a:lnTo>
                      <a:pt x="84" y="443"/>
                    </a:lnTo>
                    <a:lnTo>
                      <a:pt x="69" y="430"/>
                    </a:lnTo>
                    <a:lnTo>
                      <a:pt x="56" y="420"/>
                    </a:lnTo>
                    <a:lnTo>
                      <a:pt x="29" y="399"/>
                    </a:lnTo>
                    <a:lnTo>
                      <a:pt x="19" y="381"/>
                    </a:lnTo>
                    <a:lnTo>
                      <a:pt x="13" y="362"/>
                    </a:lnTo>
                    <a:lnTo>
                      <a:pt x="0" y="247"/>
                    </a:lnTo>
                    <a:lnTo>
                      <a:pt x="19" y="193"/>
                    </a:lnTo>
                    <a:lnTo>
                      <a:pt x="50" y="140"/>
                    </a:lnTo>
                    <a:lnTo>
                      <a:pt x="116" y="42"/>
                    </a:lnTo>
                    <a:lnTo>
                      <a:pt x="143" y="30"/>
                    </a:lnTo>
                    <a:lnTo>
                      <a:pt x="164" y="18"/>
                    </a:lnTo>
                    <a:lnTo>
                      <a:pt x="183" y="4"/>
                    </a:lnTo>
                    <a:lnTo>
                      <a:pt x="190" y="0"/>
                    </a:lnTo>
                    <a:lnTo>
                      <a:pt x="201" y="5"/>
                    </a:lnTo>
                    <a:lnTo>
                      <a:pt x="242" y="36"/>
                    </a:lnTo>
                    <a:close/>
                  </a:path>
                </a:pathLst>
              </a:custGeom>
              <a:grpFill/>
              <a:ln w="9525" cap="flat" cmpd="sng">
                <a:solidFill>
                  <a:schemeClr val="bg1"/>
                </a:solidFill>
                <a:prstDash val="solid"/>
                <a:round/>
                <a:headEnd type="none" w="med" len="med"/>
                <a:tailEnd type="none" w="med" len="med"/>
              </a:ln>
            </p:spPr>
            <p:txBody>
              <a:bodyPr/>
              <a:lstStyle/>
              <a:p>
                <a:pPr algn="ctr"/>
                <a:endParaRPr lang="en-US" sz="1100">
                  <a:latin typeface="Grundfos TheSans V2" panose="020B0503040303060204" pitchFamily="34" charset="0"/>
                  <a:ea typeface="宋体" panose="02010600030101010101" pitchFamily="2" charset="-122"/>
                </a:endParaRPr>
              </a:p>
            </p:txBody>
          </p:sp>
          <p:sp>
            <p:nvSpPr>
              <p:cNvPr id="71" name="Freeform 102">
                <a:extLst>
                  <a:ext uri="{FF2B5EF4-FFF2-40B4-BE49-F238E27FC236}">
                    <a16:creationId xmlns="" xmlns:a16="http://schemas.microsoft.com/office/drawing/2014/main" id="{737112A5-B006-4CAD-A1FF-20E9D4003D02}"/>
                  </a:ext>
                </a:extLst>
              </p:cNvPr>
              <p:cNvSpPr>
                <a:spLocks/>
              </p:cNvSpPr>
              <p:nvPr/>
            </p:nvSpPr>
            <p:spPr bwMode="auto">
              <a:xfrm>
                <a:off x="3951753" y="4353066"/>
                <a:ext cx="542233" cy="590464"/>
              </a:xfrm>
              <a:custGeom>
                <a:avLst/>
                <a:gdLst>
                  <a:gd name="T0" fmla="*/ 122 w 371"/>
                  <a:gd name="T1" fmla="*/ 383 h 404"/>
                  <a:gd name="T2" fmla="*/ 14 w 371"/>
                  <a:gd name="T3" fmla="*/ 385 h 404"/>
                  <a:gd name="T4" fmla="*/ 40 w 371"/>
                  <a:gd name="T5" fmla="*/ 351 h 404"/>
                  <a:gd name="T6" fmla="*/ 22 w 371"/>
                  <a:gd name="T7" fmla="*/ 337 h 404"/>
                  <a:gd name="T8" fmla="*/ 18 w 371"/>
                  <a:gd name="T9" fmla="*/ 315 h 404"/>
                  <a:gd name="T10" fmla="*/ 10 w 371"/>
                  <a:gd name="T11" fmla="*/ 283 h 404"/>
                  <a:gd name="T12" fmla="*/ 16 w 371"/>
                  <a:gd name="T13" fmla="*/ 249 h 404"/>
                  <a:gd name="T14" fmla="*/ 64 w 371"/>
                  <a:gd name="T15" fmla="*/ 253 h 404"/>
                  <a:gd name="T16" fmla="*/ 72 w 371"/>
                  <a:gd name="T17" fmla="*/ 215 h 404"/>
                  <a:gd name="T18" fmla="*/ 110 w 371"/>
                  <a:gd name="T19" fmla="*/ 207 h 404"/>
                  <a:gd name="T20" fmla="*/ 144 w 371"/>
                  <a:gd name="T21" fmla="*/ 195 h 404"/>
                  <a:gd name="T22" fmla="*/ 156 w 371"/>
                  <a:gd name="T23" fmla="*/ 165 h 404"/>
                  <a:gd name="T24" fmla="*/ 156 w 371"/>
                  <a:gd name="T25" fmla="*/ 133 h 404"/>
                  <a:gd name="T26" fmla="*/ 170 w 371"/>
                  <a:gd name="T27" fmla="*/ 123 h 404"/>
                  <a:gd name="T28" fmla="*/ 184 w 371"/>
                  <a:gd name="T29" fmla="*/ 108 h 404"/>
                  <a:gd name="T30" fmla="*/ 200 w 371"/>
                  <a:gd name="T31" fmla="*/ 86 h 404"/>
                  <a:gd name="T32" fmla="*/ 214 w 371"/>
                  <a:gd name="T33" fmla="*/ 67 h 404"/>
                  <a:gd name="T34" fmla="*/ 234 w 371"/>
                  <a:gd name="T35" fmla="*/ 59 h 404"/>
                  <a:gd name="T36" fmla="*/ 232 w 371"/>
                  <a:gd name="T37" fmla="*/ 43 h 404"/>
                  <a:gd name="T38" fmla="*/ 229 w 371"/>
                  <a:gd name="T39" fmla="*/ 22 h 404"/>
                  <a:gd name="T40" fmla="*/ 240 w 371"/>
                  <a:gd name="T41" fmla="*/ 5 h 404"/>
                  <a:gd name="T42" fmla="*/ 270 w 371"/>
                  <a:gd name="T43" fmla="*/ 13 h 404"/>
                  <a:gd name="T44" fmla="*/ 291 w 371"/>
                  <a:gd name="T45" fmla="*/ 0 h 404"/>
                  <a:gd name="T46" fmla="*/ 307 w 371"/>
                  <a:gd name="T47" fmla="*/ 12 h 404"/>
                  <a:gd name="T48" fmla="*/ 320 w 371"/>
                  <a:gd name="T49" fmla="*/ 27 h 404"/>
                  <a:gd name="T50" fmla="*/ 348 w 371"/>
                  <a:gd name="T51" fmla="*/ 61 h 404"/>
                  <a:gd name="T52" fmla="*/ 368 w 371"/>
                  <a:gd name="T53" fmla="*/ 71 h 404"/>
                  <a:gd name="T54" fmla="*/ 364 w 371"/>
                  <a:gd name="T55" fmla="*/ 93 h 404"/>
                  <a:gd name="T56" fmla="*/ 354 w 371"/>
                  <a:gd name="T57" fmla="*/ 107 h 404"/>
                  <a:gd name="T58" fmla="*/ 336 w 371"/>
                  <a:gd name="T59" fmla="*/ 107 h 404"/>
                  <a:gd name="T60" fmla="*/ 332 w 371"/>
                  <a:gd name="T61" fmla="*/ 139 h 404"/>
                  <a:gd name="T62" fmla="*/ 318 w 371"/>
                  <a:gd name="T63" fmla="*/ 151 h 404"/>
                  <a:gd name="T64" fmla="*/ 242 w 371"/>
                  <a:gd name="T65" fmla="*/ 159 h 404"/>
                  <a:gd name="T66" fmla="*/ 246 w 371"/>
                  <a:gd name="T67" fmla="*/ 235 h 404"/>
                  <a:gd name="T68" fmla="*/ 275 w 371"/>
                  <a:gd name="T69" fmla="*/ 253 h 404"/>
                  <a:gd name="T70" fmla="*/ 288 w 371"/>
                  <a:gd name="T71" fmla="*/ 269 h 404"/>
                  <a:gd name="T72" fmla="*/ 304 w 371"/>
                  <a:gd name="T73" fmla="*/ 293 h 404"/>
                  <a:gd name="T74" fmla="*/ 320 w 371"/>
                  <a:gd name="T75" fmla="*/ 325 h 404"/>
                  <a:gd name="T76" fmla="*/ 316 w 371"/>
                  <a:gd name="T77" fmla="*/ 363 h 404"/>
                  <a:gd name="T78" fmla="*/ 316 w 371"/>
                  <a:gd name="T79" fmla="*/ 395 h 404"/>
                  <a:gd name="T80" fmla="*/ 256 w 371"/>
                  <a:gd name="T81" fmla="*/ 399 h 404"/>
                  <a:gd name="T82" fmla="*/ 250 w 371"/>
                  <a:gd name="T83" fmla="*/ 367 h 404"/>
                  <a:gd name="T84" fmla="*/ 242 w 371"/>
                  <a:gd name="T85" fmla="*/ 363 h 404"/>
                  <a:gd name="T86" fmla="*/ 244 w 371"/>
                  <a:gd name="T87" fmla="*/ 315 h 404"/>
                  <a:gd name="T88" fmla="*/ 232 w 371"/>
                  <a:gd name="T89" fmla="*/ 287 h 404"/>
                  <a:gd name="T90" fmla="*/ 216 w 371"/>
                  <a:gd name="T91" fmla="*/ 263 h 404"/>
                  <a:gd name="T92" fmla="*/ 166 w 371"/>
                  <a:gd name="T93" fmla="*/ 259 h 404"/>
                  <a:gd name="T94" fmla="*/ 168 w 371"/>
                  <a:gd name="T95" fmla="*/ 339 h 404"/>
                  <a:gd name="T96" fmla="*/ 122 w 371"/>
                  <a:gd name="T97" fmla="*/ 349 h 404"/>
                  <a:gd name="T98" fmla="*/ 122 w 371"/>
                  <a:gd name="T99" fmla="*/ 383 h 4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1"/>
                  <a:gd name="T151" fmla="*/ 0 h 404"/>
                  <a:gd name="T152" fmla="*/ 371 w 371"/>
                  <a:gd name="T153" fmla="*/ 404 h 4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1" h="404">
                    <a:moveTo>
                      <a:pt x="122" y="383"/>
                    </a:moveTo>
                    <a:cubicBezTo>
                      <a:pt x="126" y="381"/>
                      <a:pt x="28" y="390"/>
                      <a:pt x="14" y="385"/>
                    </a:cubicBezTo>
                    <a:cubicBezTo>
                      <a:pt x="0" y="380"/>
                      <a:pt x="39" y="359"/>
                      <a:pt x="40" y="351"/>
                    </a:cubicBezTo>
                    <a:cubicBezTo>
                      <a:pt x="41" y="343"/>
                      <a:pt x="26" y="343"/>
                      <a:pt x="22" y="337"/>
                    </a:cubicBezTo>
                    <a:cubicBezTo>
                      <a:pt x="18" y="331"/>
                      <a:pt x="20" y="324"/>
                      <a:pt x="18" y="315"/>
                    </a:cubicBezTo>
                    <a:cubicBezTo>
                      <a:pt x="16" y="306"/>
                      <a:pt x="10" y="294"/>
                      <a:pt x="10" y="283"/>
                    </a:cubicBezTo>
                    <a:cubicBezTo>
                      <a:pt x="10" y="272"/>
                      <a:pt x="7" y="254"/>
                      <a:pt x="16" y="249"/>
                    </a:cubicBezTo>
                    <a:cubicBezTo>
                      <a:pt x="25" y="244"/>
                      <a:pt x="55" y="259"/>
                      <a:pt x="64" y="253"/>
                    </a:cubicBezTo>
                    <a:cubicBezTo>
                      <a:pt x="73" y="247"/>
                      <a:pt x="64" y="223"/>
                      <a:pt x="72" y="215"/>
                    </a:cubicBezTo>
                    <a:cubicBezTo>
                      <a:pt x="80" y="207"/>
                      <a:pt x="98" y="210"/>
                      <a:pt x="110" y="207"/>
                    </a:cubicBezTo>
                    <a:cubicBezTo>
                      <a:pt x="122" y="204"/>
                      <a:pt x="136" y="202"/>
                      <a:pt x="144" y="195"/>
                    </a:cubicBezTo>
                    <a:cubicBezTo>
                      <a:pt x="152" y="188"/>
                      <a:pt x="154" y="175"/>
                      <a:pt x="156" y="165"/>
                    </a:cubicBezTo>
                    <a:cubicBezTo>
                      <a:pt x="158" y="155"/>
                      <a:pt x="154" y="140"/>
                      <a:pt x="156" y="133"/>
                    </a:cubicBezTo>
                    <a:cubicBezTo>
                      <a:pt x="158" y="126"/>
                      <a:pt x="165" y="127"/>
                      <a:pt x="170" y="123"/>
                    </a:cubicBezTo>
                    <a:cubicBezTo>
                      <a:pt x="175" y="119"/>
                      <a:pt x="179" y="114"/>
                      <a:pt x="184" y="108"/>
                    </a:cubicBezTo>
                    <a:cubicBezTo>
                      <a:pt x="189" y="102"/>
                      <a:pt x="195" y="93"/>
                      <a:pt x="200" y="86"/>
                    </a:cubicBezTo>
                    <a:cubicBezTo>
                      <a:pt x="205" y="79"/>
                      <a:pt x="208" y="71"/>
                      <a:pt x="214" y="67"/>
                    </a:cubicBezTo>
                    <a:cubicBezTo>
                      <a:pt x="220" y="63"/>
                      <a:pt x="231" y="63"/>
                      <a:pt x="234" y="59"/>
                    </a:cubicBezTo>
                    <a:cubicBezTo>
                      <a:pt x="237" y="55"/>
                      <a:pt x="233" y="49"/>
                      <a:pt x="232" y="43"/>
                    </a:cubicBezTo>
                    <a:cubicBezTo>
                      <a:pt x="231" y="37"/>
                      <a:pt x="228" y="28"/>
                      <a:pt x="229" y="22"/>
                    </a:cubicBezTo>
                    <a:cubicBezTo>
                      <a:pt x="230" y="16"/>
                      <a:pt x="233" y="6"/>
                      <a:pt x="240" y="5"/>
                    </a:cubicBezTo>
                    <a:cubicBezTo>
                      <a:pt x="247" y="4"/>
                      <a:pt x="262" y="14"/>
                      <a:pt x="270" y="13"/>
                    </a:cubicBezTo>
                    <a:cubicBezTo>
                      <a:pt x="278" y="12"/>
                      <a:pt x="285" y="0"/>
                      <a:pt x="291" y="0"/>
                    </a:cubicBezTo>
                    <a:cubicBezTo>
                      <a:pt x="297" y="0"/>
                      <a:pt x="302" y="7"/>
                      <a:pt x="307" y="12"/>
                    </a:cubicBezTo>
                    <a:cubicBezTo>
                      <a:pt x="312" y="17"/>
                      <a:pt x="313" y="19"/>
                      <a:pt x="320" y="27"/>
                    </a:cubicBezTo>
                    <a:cubicBezTo>
                      <a:pt x="327" y="35"/>
                      <a:pt x="340" y="54"/>
                      <a:pt x="348" y="61"/>
                    </a:cubicBezTo>
                    <a:cubicBezTo>
                      <a:pt x="356" y="68"/>
                      <a:pt x="365" y="66"/>
                      <a:pt x="368" y="71"/>
                    </a:cubicBezTo>
                    <a:cubicBezTo>
                      <a:pt x="371" y="76"/>
                      <a:pt x="366" y="87"/>
                      <a:pt x="364" y="93"/>
                    </a:cubicBezTo>
                    <a:cubicBezTo>
                      <a:pt x="362" y="99"/>
                      <a:pt x="359" y="105"/>
                      <a:pt x="354" y="107"/>
                    </a:cubicBezTo>
                    <a:cubicBezTo>
                      <a:pt x="349" y="109"/>
                      <a:pt x="340" y="102"/>
                      <a:pt x="336" y="107"/>
                    </a:cubicBezTo>
                    <a:cubicBezTo>
                      <a:pt x="332" y="112"/>
                      <a:pt x="335" y="132"/>
                      <a:pt x="332" y="139"/>
                    </a:cubicBezTo>
                    <a:cubicBezTo>
                      <a:pt x="329" y="146"/>
                      <a:pt x="333" y="148"/>
                      <a:pt x="318" y="151"/>
                    </a:cubicBezTo>
                    <a:cubicBezTo>
                      <a:pt x="303" y="154"/>
                      <a:pt x="254" y="145"/>
                      <a:pt x="242" y="159"/>
                    </a:cubicBezTo>
                    <a:cubicBezTo>
                      <a:pt x="230" y="173"/>
                      <a:pt x="241" y="219"/>
                      <a:pt x="246" y="235"/>
                    </a:cubicBezTo>
                    <a:cubicBezTo>
                      <a:pt x="251" y="251"/>
                      <a:pt x="268" y="247"/>
                      <a:pt x="275" y="253"/>
                    </a:cubicBezTo>
                    <a:cubicBezTo>
                      <a:pt x="282" y="259"/>
                      <a:pt x="284" y="262"/>
                      <a:pt x="288" y="269"/>
                    </a:cubicBezTo>
                    <a:cubicBezTo>
                      <a:pt x="293" y="275"/>
                      <a:pt x="299" y="284"/>
                      <a:pt x="304" y="293"/>
                    </a:cubicBezTo>
                    <a:cubicBezTo>
                      <a:pt x="309" y="302"/>
                      <a:pt x="318" y="313"/>
                      <a:pt x="320" y="325"/>
                    </a:cubicBezTo>
                    <a:cubicBezTo>
                      <a:pt x="322" y="337"/>
                      <a:pt x="317" y="351"/>
                      <a:pt x="316" y="363"/>
                    </a:cubicBezTo>
                    <a:cubicBezTo>
                      <a:pt x="315" y="375"/>
                      <a:pt x="326" y="389"/>
                      <a:pt x="316" y="395"/>
                    </a:cubicBezTo>
                    <a:cubicBezTo>
                      <a:pt x="306" y="401"/>
                      <a:pt x="267" y="404"/>
                      <a:pt x="256" y="399"/>
                    </a:cubicBezTo>
                    <a:cubicBezTo>
                      <a:pt x="245" y="394"/>
                      <a:pt x="252" y="373"/>
                      <a:pt x="250" y="367"/>
                    </a:cubicBezTo>
                    <a:cubicBezTo>
                      <a:pt x="248" y="361"/>
                      <a:pt x="243" y="372"/>
                      <a:pt x="242" y="363"/>
                    </a:cubicBezTo>
                    <a:cubicBezTo>
                      <a:pt x="241" y="354"/>
                      <a:pt x="246" y="328"/>
                      <a:pt x="244" y="315"/>
                    </a:cubicBezTo>
                    <a:cubicBezTo>
                      <a:pt x="242" y="302"/>
                      <a:pt x="237" y="296"/>
                      <a:pt x="232" y="287"/>
                    </a:cubicBezTo>
                    <a:cubicBezTo>
                      <a:pt x="227" y="278"/>
                      <a:pt x="227" y="268"/>
                      <a:pt x="216" y="263"/>
                    </a:cubicBezTo>
                    <a:cubicBezTo>
                      <a:pt x="205" y="258"/>
                      <a:pt x="174" y="247"/>
                      <a:pt x="166" y="259"/>
                    </a:cubicBezTo>
                    <a:cubicBezTo>
                      <a:pt x="158" y="271"/>
                      <a:pt x="175" y="324"/>
                      <a:pt x="168" y="339"/>
                    </a:cubicBezTo>
                    <a:cubicBezTo>
                      <a:pt x="161" y="354"/>
                      <a:pt x="130" y="342"/>
                      <a:pt x="122" y="349"/>
                    </a:cubicBezTo>
                    <a:cubicBezTo>
                      <a:pt x="114" y="356"/>
                      <a:pt x="118" y="385"/>
                      <a:pt x="122" y="383"/>
                    </a:cubicBezTo>
                    <a:close/>
                  </a:path>
                </a:pathLst>
              </a:custGeom>
              <a:grpFill/>
              <a:ln w="9525" cap="flat" cmpd="sng">
                <a:solidFill>
                  <a:schemeClr val="bg1"/>
                </a:solidFill>
                <a:prstDash val="solid"/>
                <a:round/>
                <a:headEnd type="none" w="med" len="med"/>
                <a:tailEnd type="none" w="med" len="med"/>
              </a:ln>
            </p:spPr>
            <p:txBody>
              <a:bodyPr/>
              <a:lstStyle/>
              <a:p>
                <a:pPr algn="ctr"/>
                <a:endParaRPr lang="en-US" sz="1100">
                  <a:solidFill>
                    <a:srgbClr val="000000"/>
                  </a:solidFill>
                  <a:latin typeface="Grundfos TheSans V2" panose="020B0503040303060204" pitchFamily="34" charset="0"/>
                  <a:ea typeface="宋体" panose="02010600030101010101" pitchFamily="2" charset="-122"/>
                </a:endParaRPr>
              </a:p>
            </p:txBody>
          </p:sp>
        </p:grpSp>
      </p:grpSp>
    </p:spTree>
    <p:extLst>
      <p:ext uri="{BB962C8B-B14F-4D97-AF65-F5344CB8AC3E}">
        <p14:creationId xmlns:p14="http://schemas.microsoft.com/office/powerpoint/2010/main" val="3154521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3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Right)">
                                      <p:cBhvr>
                                        <p:cTn id="21" dur="500"/>
                                        <p:tgtEl>
                                          <p:spTgt spid="13"/>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strips(upRight)">
                                      <p:cBhvr>
                                        <p:cTn id="35" dur="500"/>
                                        <p:tgtEl>
                                          <p:spTgt spid="15"/>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Right)">
                                      <p:cBhvr>
                                        <p:cTn id="49" dur="500"/>
                                        <p:tgtEl>
                                          <p:spTgt spid="18"/>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ntr" presetSubtype="3"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upRight)">
                                      <p:cBhvr>
                                        <p:cTn id="63" dur="500"/>
                                        <p:tgtEl>
                                          <p:spTgt spid="22"/>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par>
                          <p:cTn id="73" fill="hold">
                            <p:stCondLst>
                              <p:cond delay="1500"/>
                            </p:stCondLst>
                            <p:childTnLst>
                              <p:par>
                                <p:cTn id="74" presetID="1" presetClass="entr" presetSubtype="0"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8" presetClass="entr" presetSubtype="3"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strips(upRight)">
                                      <p:cBhvr>
                                        <p:cTn id="80" dur="500"/>
                                        <p:tgtEl>
                                          <p:spTgt spid="26"/>
                                        </p:tgtEl>
                                      </p:cBhvr>
                                    </p:animEffect>
                                  </p:childTnLst>
                                </p:cTn>
                              </p:par>
                            </p:childTnLst>
                          </p:cTn>
                        </p:par>
                        <p:par>
                          <p:cTn id="81" fill="hold">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1" grpId="0" animBg="1"/>
      <p:bldP spid="25" grpId="0" animBg="1"/>
      <p:bldP spid="29" grpId="0"/>
      <p:bldP spid="30" grpId="0"/>
      <p:bldP spid="31"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henry.yuan\AppData\Local\Microsoft\Windows\Temporary Internet Files\Content.Outlook\R10KT6FQ\Ma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34271" y="181838"/>
            <a:ext cx="4982178" cy="4488547"/>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p:txBody>
          <a:bodyPr/>
          <a:lstStyle/>
          <a:p>
            <a:r>
              <a:rPr lang="zh-CN" altLang="en-US" sz="2000" b="0" dirty="0" smtClean="0"/>
              <a:t>赛莱默中国布局</a:t>
            </a:r>
            <a:endParaRPr lang="zh-CN" altLang="en-US" sz="2000" b="0" dirty="0"/>
          </a:p>
        </p:txBody>
      </p:sp>
      <p:pic>
        <p:nvPicPr>
          <p:cNvPr id="34" name="Picture 4" descr="C:\Users\flora.yang\Desktop\地图-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6598" y="1137248"/>
            <a:ext cx="339568" cy="194156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9"/>
          <p:cNvGrpSpPr/>
          <p:nvPr/>
        </p:nvGrpSpPr>
        <p:grpSpPr>
          <a:xfrm>
            <a:off x="5996734" y="555586"/>
            <a:ext cx="1690383" cy="1194065"/>
            <a:chOff x="9113568" y="179875"/>
            <a:chExt cx="2820747" cy="1940357"/>
          </a:xfrm>
        </p:grpSpPr>
        <p:grpSp>
          <p:nvGrpSpPr>
            <p:cNvPr id="39" name="Group 10"/>
            <p:cNvGrpSpPr/>
            <p:nvPr/>
          </p:nvGrpSpPr>
          <p:grpSpPr>
            <a:xfrm>
              <a:off x="9113568" y="179875"/>
              <a:ext cx="2287389" cy="1531205"/>
              <a:chOff x="900013" y="900096"/>
              <a:chExt cx="3455808" cy="2017108"/>
            </a:xfrm>
          </p:grpSpPr>
          <p:pic>
            <p:nvPicPr>
              <p:cNvPr id="41" name="Picture 1" descr="image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00013" y="900096"/>
                <a:ext cx="3455808" cy="2017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TextBox 3"/>
              <p:cNvSpPr txBox="1">
                <a:spLocks noChangeArrowheads="1"/>
              </p:cNvSpPr>
              <p:nvPr/>
            </p:nvSpPr>
            <p:spPr bwMode="auto">
              <a:xfrm rot="20772840">
                <a:off x="1844947" y="2399383"/>
                <a:ext cx="914401" cy="23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zh-CN" altLang="en-US" sz="300" dirty="0"/>
                  <a:t>赛莱默水处理系统</a:t>
                </a:r>
                <a:endParaRPr lang="en-US" altLang="zh-CN" sz="300" dirty="0"/>
              </a:p>
              <a:p>
                <a:pPr eaLnBrk="1" hangingPunct="1"/>
                <a:r>
                  <a:rPr lang="zh-CN" altLang="en-US" sz="300" dirty="0"/>
                  <a:t>（沈阳）有限公司</a:t>
                </a:r>
              </a:p>
            </p:txBody>
          </p:sp>
        </p:grpSp>
        <p:sp>
          <p:nvSpPr>
            <p:cNvPr id="40" name="TextBox 11"/>
            <p:cNvSpPr txBox="1"/>
            <p:nvPr/>
          </p:nvSpPr>
          <p:spPr>
            <a:xfrm>
              <a:off x="9585295" y="1670108"/>
              <a:ext cx="2349020" cy="450124"/>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cs typeface="Verdana" panose="020B0604030504040204" pitchFamily="34" charset="0"/>
                </a:rPr>
                <a:t>沈</a:t>
              </a:r>
              <a:r>
                <a:rPr lang="zh-CN" altLang="en-US" sz="1200" dirty="0" smtClean="0">
                  <a:latin typeface="微软雅黑" panose="020B0503020204020204" pitchFamily="34" charset="-122"/>
                  <a:ea typeface="微软雅黑" panose="020B0503020204020204" pitchFamily="34" charset="-122"/>
                  <a:cs typeface="Verdana" panose="020B0604030504040204" pitchFamily="34" charset="0"/>
                </a:rPr>
                <a:t>阳工厂</a:t>
              </a:r>
              <a:endParaRPr lang="en-US" sz="1200" dirty="0">
                <a:latin typeface="微软雅黑" panose="020B0503020204020204" pitchFamily="34" charset="-122"/>
                <a:ea typeface="微软雅黑" panose="020B0503020204020204" pitchFamily="34" charset="-122"/>
                <a:cs typeface="Verdana" panose="020B0604030504040204" pitchFamily="34" charset="0"/>
              </a:endParaRPr>
            </a:p>
          </p:txBody>
        </p:sp>
      </p:grpSp>
      <p:sp>
        <p:nvSpPr>
          <p:cNvPr id="37" name="TextBox 45"/>
          <p:cNvSpPr txBox="1"/>
          <p:nvPr/>
        </p:nvSpPr>
        <p:spPr>
          <a:xfrm>
            <a:off x="667111" y="1917314"/>
            <a:ext cx="2319866" cy="307777"/>
          </a:xfrm>
          <a:prstGeom prst="rect">
            <a:avLst/>
          </a:prstGeom>
          <a:noFill/>
        </p:spPr>
        <p:txBody>
          <a:bodyPr wrap="non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rPr>
              <a:t>赛</a:t>
            </a:r>
            <a:r>
              <a:rPr lang="zh-CN" alt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莱默中国销售办公室</a:t>
            </a:r>
            <a:r>
              <a:rPr 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 (7)</a:t>
            </a:r>
            <a:endParaRPr 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endParaRPr>
          </a:p>
        </p:txBody>
      </p:sp>
      <p:grpSp>
        <p:nvGrpSpPr>
          <p:cNvPr id="43" name="Group 14"/>
          <p:cNvGrpSpPr/>
          <p:nvPr/>
        </p:nvGrpSpPr>
        <p:grpSpPr>
          <a:xfrm>
            <a:off x="3668965" y="1138264"/>
            <a:ext cx="1395999" cy="1253861"/>
            <a:chOff x="546729" y="3829045"/>
            <a:chExt cx="2954569" cy="2104775"/>
          </a:xfrm>
        </p:grpSpPr>
        <p:pic>
          <p:nvPicPr>
            <p:cNvPr id="44" name="内容占位符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46729" y="3829045"/>
              <a:ext cx="2954569" cy="1693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 name="TextBox 16"/>
            <p:cNvSpPr txBox="1"/>
            <p:nvPr/>
          </p:nvSpPr>
          <p:spPr>
            <a:xfrm>
              <a:off x="721387" y="5468840"/>
              <a:ext cx="2741080" cy="464980"/>
            </a:xfrm>
            <a:prstGeom prst="rect">
              <a:avLst/>
            </a:prstGeom>
            <a:noFill/>
          </p:spPr>
          <p:txBody>
            <a:bodyPr wrap="square" rtlCol="0">
              <a:spAutoFit/>
            </a:bodyPr>
            <a:lstStyle/>
            <a:p>
              <a:r>
                <a:rPr lang="zh-CN" altLang="en-US" sz="1200" dirty="0" smtClean="0">
                  <a:latin typeface="微软雅黑" panose="020B0503020204020204" pitchFamily="34" charset="-122"/>
                  <a:ea typeface="微软雅黑" panose="020B0503020204020204" pitchFamily="34" charset="-122"/>
                  <a:cs typeface="Verdana" panose="020B0604030504040204" pitchFamily="34" charset="0"/>
                </a:rPr>
                <a:t>    南京工厂</a:t>
              </a:r>
              <a:endParaRPr lang="en-US" sz="1200" dirty="0">
                <a:latin typeface="微软雅黑" panose="020B0503020204020204" pitchFamily="34" charset="-122"/>
                <a:ea typeface="微软雅黑" panose="020B0503020204020204" pitchFamily="34" charset="-122"/>
                <a:cs typeface="Verdana" panose="020B0604030504040204" pitchFamily="34" charset="0"/>
              </a:endParaRPr>
            </a:p>
          </p:txBody>
        </p:sp>
      </p:grpSp>
      <p:cxnSp>
        <p:nvCxnSpPr>
          <p:cNvPr id="47" name="Straight Connector 4"/>
          <p:cNvCxnSpPr/>
          <p:nvPr/>
        </p:nvCxnSpPr>
        <p:spPr>
          <a:xfrm>
            <a:off x="7412691" y="1659611"/>
            <a:ext cx="8229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Box 44"/>
          <p:cNvSpPr txBox="1"/>
          <p:nvPr/>
        </p:nvSpPr>
        <p:spPr>
          <a:xfrm>
            <a:off x="667110" y="1542296"/>
            <a:ext cx="2140330" cy="307777"/>
          </a:xfrm>
          <a:prstGeom prst="rect">
            <a:avLst/>
          </a:prstGeom>
          <a:noFill/>
        </p:spPr>
        <p:txBody>
          <a:bodyPr wrap="non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rPr>
              <a:t>赛</a:t>
            </a:r>
            <a:r>
              <a:rPr lang="zh-CN" alt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莱默中国生产工厂</a:t>
            </a:r>
            <a:r>
              <a:rPr 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 (2)</a:t>
            </a:r>
            <a:endParaRPr 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endParaRPr>
          </a:p>
        </p:txBody>
      </p:sp>
      <p:cxnSp>
        <p:nvCxnSpPr>
          <p:cNvPr id="48" name="Straight Connector 20"/>
          <p:cNvCxnSpPr/>
          <p:nvPr/>
        </p:nvCxnSpPr>
        <p:spPr>
          <a:xfrm>
            <a:off x="4948223" y="2892118"/>
            <a:ext cx="306568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Box 1"/>
          <p:cNvSpPr txBox="1"/>
          <p:nvPr/>
        </p:nvSpPr>
        <p:spPr>
          <a:xfrm>
            <a:off x="667110" y="1167279"/>
            <a:ext cx="1441420" cy="307777"/>
          </a:xfrm>
          <a:prstGeom prst="rect">
            <a:avLst/>
          </a:prstGeom>
          <a:noFill/>
        </p:spPr>
        <p:txBody>
          <a:bodyPr wrap="non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rPr>
              <a:t>赛</a:t>
            </a:r>
            <a:r>
              <a:rPr lang="zh-CN" alt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莱默中国总部</a:t>
            </a:r>
            <a:endParaRPr 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50" name="TextBox 47"/>
          <p:cNvSpPr txBox="1"/>
          <p:nvPr/>
        </p:nvSpPr>
        <p:spPr>
          <a:xfrm>
            <a:off x="667110" y="2667350"/>
            <a:ext cx="1800493" cy="307777"/>
          </a:xfrm>
          <a:prstGeom prst="rect">
            <a:avLst/>
          </a:prstGeom>
          <a:noFill/>
        </p:spPr>
        <p:txBody>
          <a:bodyPr wrap="none" rtlCol="0">
            <a:spAutoFit/>
          </a:bodyPr>
          <a:lstStyle/>
          <a:p>
            <a:r>
              <a:rPr lang="zh-CN" alt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赛莱默中国研发中心</a:t>
            </a:r>
            <a:endParaRPr 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endParaRPr>
          </a:p>
        </p:txBody>
      </p:sp>
      <p:cxnSp>
        <p:nvCxnSpPr>
          <p:cNvPr id="52" name="Straight Connector 18"/>
          <p:cNvCxnSpPr/>
          <p:nvPr/>
        </p:nvCxnSpPr>
        <p:spPr>
          <a:xfrm>
            <a:off x="7414238" y="1659611"/>
            <a:ext cx="0" cy="137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21"/>
          <p:cNvCxnSpPr/>
          <p:nvPr/>
        </p:nvCxnSpPr>
        <p:spPr>
          <a:xfrm flipH="1">
            <a:off x="6127260" y="1794385"/>
            <a:ext cx="1280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9197" y="3061195"/>
            <a:ext cx="1257163" cy="857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Straight Connector 23"/>
          <p:cNvCxnSpPr/>
          <p:nvPr/>
        </p:nvCxnSpPr>
        <p:spPr>
          <a:xfrm>
            <a:off x="4948223" y="2446220"/>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26"/>
          <p:cNvCxnSpPr/>
          <p:nvPr/>
        </p:nvCxnSpPr>
        <p:spPr>
          <a:xfrm flipH="1">
            <a:off x="3668063" y="2438750"/>
            <a:ext cx="128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33"/>
          <p:cNvCxnSpPr/>
          <p:nvPr/>
        </p:nvCxnSpPr>
        <p:spPr>
          <a:xfrm flipH="1">
            <a:off x="8462744" y="2892118"/>
            <a:ext cx="1" cy="925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30"/>
          <p:cNvCxnSpPr/>
          <p:nvPr/>
        </p:nvCxnSpPr>
        <p:spPr>
          <a:xfrm flipH="1" flipV="1">
            <a:off x="4689197" y="4218635"/>
            <a:ext cx="1307457" cy="50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39"/>
          <p:cNvSpPr txBox="1"/>
          <p:nvPr/>
        </p:nvSpPr>
        <p:spPr>
          <a:xfrm>
            <a:off x="4906326" y="3913957"/>
            <a:ext cx="1607292"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cs typeface="Verdana" panose="020B0604030504040204" pitchFamily="34" charset="0"/>
              </a:rPr>
              <a:t>上海总部</a:t>
            </a:r>
            <a:endParaRPr lang="en-US" sz="1200" dirty="0">
              <a:latin typeface="微软雅黑" panose="020B0503020204020204" pitchFamily="34" charset="-122"/>
              <a:ea typeface="微软雅黑" panose="020B0503020204020204" pitchFamily="34" charset="-122"/>
              <a:cs typeface="Verdana" panose="020B0604030504040204" pitchFamily="34" charset="0"/>
            </a:endParaRPr>
          </a:p>
        </p:txBody>
      </p:sp>
      <p:cxnSp>
        <p:nvCxnSpPr>
          <p:cNvPr id="59" name="Straight Connector 36"/>
          <p:cNvCxnSpPr/>
          <p:nvPr/>
        </p:nvCxnSpPr>
        <p:spPr>
          <a:xfrm flipV="1">
            <a:off x="5995279" y="3817398"/>
            <a:ext cx="0" cy="411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38"/>
          <p:cNvCxnSpPr/>
          <p:nvPr/>
        </p:nvCxnSpPr>
        <p:spPr>
          <a:xfrm>
            <a:off x="5999904" y="3817780"/>
            <a:ext cx="24688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TextBox 46"/>
          <p:cNvSpPr txBox="1"/>
          <p:nvPr/>
        </p:nvSpPr>
        <p:spPr>
          <a:xfrm>
            <a:off x="667110" y="2292332"/>
            <a:ext cx="2613216" cy="307777"/>
          </a:xfrm>
          <a:prstGeom prst="rect">
            <a:avLst/>
          </a:prstGeom>
          <a:noFill/>
        </p:spPr>
        <p:txBody>
          <a:bodyPr wrap="non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rPr>
              <a:t>赛</a:t>
            </a:r>
            <a:r>
              <a:rPr lang="zh-CN" alt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莱默中国售后服务中心</a:t>
            </a:r>
            <a:r>
              <a:rPr lang="en-US" sz="1400" dirty="0" smtClean="0">
                <a:solidFill>
                  <a:prstClr val="black"/>
                </a:solidFill>
                <a:latin typeface="微软雅黑" panose="020B0503020204020204" pitchFamily="34" charset="-122"/>
                <a:ea typeface="微软雅黑" panose="020B0503020204020204" pitchFamily="34" charset="-122"/>
                <a:cs typeface="Verdana" panose="020B0604030504040204" pitchFamily="34" charset="0"/>
              </a:rPr>
              <a:t> (47)</a:t>
            </a:r>
            <a:endParaRPr lang="en-US" sz="1400" dirty="0">
              <a:solidFill>
                <a:prstClr val="black"/>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62" name="Slide Number Placeholder 3"/>
          <p:cNvSpPr txBox="1">
            <a:spLocks/>
          </p:cNvSpPr>
          <p:nvPr/>
        </p:nvSpPr>
        <p:spPr>
          <a:xfrm>
            <a:off x="347472" y="6404429"/>
            <a:ext cx="715108" cy="453571"/>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50F2F8E5-1108-0A46-83A0-852BF6A1A522}" type="slidenum">
              <a:rPr lang="en-US" smtClean="0"/>
              <a:pPr/>
              <a:t>12</a:t>
            </a:fld>
            <a:endParaRPr lang="en-US" dirty="0"/>
          </a:p>
        </p:txBody>
      </p:sp>
    </p:spTree>
    <p:extLst>
      <p:ext uri="{BB962C8B-B14F-4D97-AF65-F5344CB8AC3E}">
        <p14:creationId xmlns:p14="http://schemas.microsoft.com/office/powerpoint/2010/main" val="636465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smtClean="0"/>
              <a:t>赛莱默南京工厂</a:t>
            </a:r>
            <a:endParaRPr lang="zh-CN" altLang="en-US" sz="2000" b="0" dirty="0"/>
          </a:p>
        </p:txBody>
      </p:sp>
      <p:sp>
        <p:nvSpPr>
          <p:cNvPr id="9" name="Text Box 72"/>
          <p:cNvSpPr txBox="1">
            <a:spLocks noChangeArrowheads="1"/>
          </p:cNvSpPr>
          <p:nvPr/>
        </p:nvSpPr>
        <p:spPr bwMode="auto">
          <a:xfrm>
            <a:off x="4971245" y="1059289"/>
            <a:ext cx="3944536" cy="350240"/>
          </a:xfrm>
          <a:prstGeom prst="round2DiagRect">
            <a:avLst/>
          </a:prstGeom>
          <a:solidFill>
            <a:srgbClr val="0085AD"/>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45720" rIns="4572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南京工厂</a:t>
            </a:r>
            <a:endParaRPr kumimoji="0" lang="sv-SE"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Content Placeholder 11"/>
          <p:cNvSpPr txBox="1">
            <a:spLocks/>
          </p:cNvSpPr>
          <p:nvPr/>
        </p:nvSpPr>
        <p:spPr>
          <a:xfrm>
            <a:off x="4971245" y="1610656"/>
            <a:ext cx="4101483" cy="20278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zh-CN" altLang="en-US" sz="1400" dirty="0">
                <a:latin typeface="微软雅黑" panose="020B0503020204020204" pitchFamily="34" charset="-122"/>
                <a:ea typeface="微软雅黑" panose="020B0503020204020204" pitchFamily="34" charset="-122"/>
                <a:cs typeface="Arial" panose="020B0604020202020204" pitchFamily="34" charset="0"/>
              </a:rPr>
              <a:t>地点：中国南京</a:t>
            </a:r>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a:p>
            <a:pPr marL="0" indent="0">
              <a:spcBef>
                <a:spcPts val="0"/>
              </a:spcBef>
              <a:spcAft>
                <a:spcPts val="600"/>
              </a:spcAft>
              <a:buNone/>
            </a:pPr>
            <a:r>
              <a:rPr lang="zh-CN" altLang="en-US" sz="1400" dirty="0">
                <a:latin typeface="微软雅黑" panose="020B0503020204020204" pitchFamily="34" charset="-122"/>
                <a:ea typeface="微软雅黑" panose="020B0503020204020204" pitchFamily="34" charset="-122"/>
                <a:cs typeface="Arial" panose="020B0604020202020204" pitchFamily="34" charset="0"/>
              </a:rPr>
              <a:t>占地</a:t>
            </a:r>
            <a:r>
              <a:rPr lang="en-US" altLang="en-US" sz="1400" dirty="0">
                <a:latin typeface="微软雅黑" panose="020B0503020204020204" pitchFamily="34" charset="-122"/>
                <a:ea typeface="微软雅黑" panose="020B0503020204020204" pitchFamily="34" charset="-122"/>
                <a:cs typeface="Arial" panose="020B0604020202020204" pitchFamily="34" charset="0"/>
              </a:rPr>
              <a:t>: 100,000 </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平方米</a:t>
            </a:r>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a:p>
            <a:pPr marL="0" indent="0">
              <a:spcBef>
                <a:spcPts val="0"/>
              </a:spcBef>
              <a:spcAft>
                <a:spcPts val="600"/>
              </a:spcAft>
              <a:buNone/>
            </a:pPr>
            <a:r>
              <a:rPr lang="zh-CN" altLang="en-US" sz="1400" dirty="0">
                <a:latin typeface="微软雅黑" panose="020B0503020204020204" pitchFamily="34" charset="-122"/>
                <a:ea typeface="微软雅黑" panose="020B0503020204020204" pitchFamily="34" charset="-122"/>
                <a:cs typeface="Arial" panose="020B0604020202020204" pitchFamily="34" charset="0"/>
              </a:rPr>
              <a:t>雇员</a:t>
            </a:r>
            <a:r>
              <a:rPr lang="en-US" altLang="en-US" sz="1400" dirty="0">
                <a:latin typeface="微软雅黑" panose="020B0503020204020204" pitchFamily="34" charset="-122"/>
                <a:ea typeface="微软雅黑" panose="020B0503020204020204" pitchFamily="34" charset="-122"/>
                <a:cs typeface="Arial" panose="020B0604020202020204" pitchFamily="34" charset="0"/>
              </a:rPr>
              <a:t>: 187 </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人</a:t>
            </a:r>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a:p>
            <a:pPr marL="0" indent="0">
              <a:spcBef>
                <a:spcPts val="0"/>
              </a:spcBef>
              <a:spcAft>
                <a:spcPts val="600"/>
              </a:spcAft>
              <a:buNone/>
            </a:pPr>
            <a:r>
              <a:rPr lang="zh-CN" altLang="en-US" sz="1400" dirty="0">
                <a:latin typeface="微软雅黑" panose="020B0503020204020204" pitchFamily="34" charset="-122"/>
                <a:ea typeface="微软雅黑" panose="020B0503020204020204" pitchFamily="34" charset="-122"/>
                <a:cs typeface="Arial" panose="020B0604020202020204" pitchFamily="34" charset="0"/>
              </a:rPr>
              <a:t>历史</a:t>
            </a:r>
            <a:r>
              <a:rPr lang="en-US" altLang="en-US" sz="1400" dirty="0">
                <a:latin typeface="微软雅黑" panose="020B0503020204020204" pitchFamily="34" charset="-122"/>
                <a:ea typeface="微软雅黑" panose="020B0503020204020204" pitchFamily="34" charset="-122"/>
                <a:cs typeface="Arial" panose="020B0604020202020204" pitchFamily="34" charset="0"/>
              </a:rPr>
              <a:t>: </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前身是</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1989</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年成立的南京深井泵厂，</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2004</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年独资，</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2008</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年迁至目前工厂</a:t>
            </a:r>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a:p>
            <a:pPr marL="0" indent="0">
              <a:spcBef>
                <a:spcPts val="0"/>
              </a:spcBef>
              <a:spcAft>
                <a:spcPts val="600"/>
              </a:spcAft>
              <a:buNone/>
            </a:pPr>
            <a:r>
              <a:rPr lang="zh-CN" altLang="en-US" sz="1400" dirty="0">
                <a:latin typeface="微软雅黑" panose="020B0503020204020204" pitchFamily="34" charset="-122"/>
                <a:ea typeface="微软雅黑" panose="020B0503020204020204" pitchFamily="34" charset="-122"/>
                <a:cs typeface="Arial" panose="020B0604020202020204" pitchFamily="34" charset="0"/>
              </a:rPr>
              <a:t>主要产品线：最完整的产品线：透平泵 </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 双吸泵 </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 端吸泵 </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 管道泵 </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 立式多级泵</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控制柜</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成套泵组</a:t>
            </a:r>
          </a:p>
          <a:p>
            <a:pPr>
              <a:spcBef>
                <a:spcPts val="0"/>
              </a:spcBef>
              <a:spcAft>
                <a:spcPts val="600"/>
              </a:spcAft>
            </a:pPr>
            <a:endParaRPr lang="en-US" altLang="en-US" sz="1300" dirty="0" smtClean="0">
              <a:latin typeface="微软雅黑" panose="020B0503020204020204" pitchFamily="34" charset="-122"/>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a:blip r:embed="rId2"/>
          <a:stretch>
            <a:fillRect/>
          </a:stretch>
        </p:blipFill>
        <p:spPr>
          <a:xfrm>
            <a:off x="466962" y="1017102"/>
            <a:ext cx="3749932" cy="2621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1008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smtClean="0"/>
              <a:t>赛莱默南京工厂</a:t>
            </a:r>
            <a:r>
              <a:rPr lang="en-US" altLang="zh-CN" sz="2000" b="0" dirty="0" smtClean="0"/>
              <a:t/>
            </a:r>
            <a:br>
              <a:rPr lang="en-US" altLang="zh-CN" sz="2000" b="0" dirty="0" smtClean="0"/>
            </a:br>
            <a:r>
              <a:rPr lang="zh-CN" altLang="en-US" sz="1600" b="0" dirty="0" smtClean="0"/>
              <a:t>生产线</a:t>
            </a:r>
            <a:endParaRPr lang="zh-CN" altLang="en-US" sz="1600" b="0" dirty="0"/>
          </a:p>
        </p:txBody>
      </p:sp>
      <p:pic>
        <p:nvPicPr>
          <p:cNvPr id="2" name="图片 1"/>
          <p:cNvPicPr>
            <a:picLocks noChangeAspect="1"/>
          </p:cNvPicPr>
          <p:nvPr/>
        </p:nvPicPr>
        <p:blipFill>
          <a:blip r:embed="rId2"/>
          <a:stretch>
            <a:fillRect/>
          </a:stretch>
        </p:blipFill>
        <p:spPr>
          <a:xfrm>
            <a:off x="3213887" y="466846"/>
            <a:ext cx="2070046" cy="1694183"/>
          </a:xfrm>
          <a:prstGeom prst="rect">
            <a:avLst/>
          </a:prstGeom>
        </p:spPr>
      </p:pic>
      <p:pic>
        <p:nvPicPr>
          <p:cNvPr id="3" name="图片 2"/>
          <p:cNvPicPr>
            <a:picLocks noChangeAspect="1"/>
          </p:cNvPicPr>
          <p:nvPr/>
        </p:nvPicPr>
        <p:blipFill>
          <a:blip r:embed="rId3"/>
          <a:stretch>
            <a:fillRect/>
          </a:stretch>
        </p:blipFill>
        <p:spPr>
          <a:xfrm>
            <a:off x="1153191" y="2161029"/>
            <a:ext cx="2098456" cy="1718513"/>
          </a:xfrm>
          <a:prstGeom prst="rect">
            <a:avLst/>
          </a:prstGeom>
        </p:spPr>
      </p:pic>
      <p:pic>
        <p:nvPicPr>
          <p:cNvPr id="6" name="图片 5"/>
          <p:cNvPicPr>
            <a:picLocks noChangeAspect="1"/>
          </p:cNvPicPr>
          <p:nvPr/>
        </p:nvPicPr>
        <p:blipFill rotWithShape="1">
          <a:blip r:embed="rId4"/>
          <a:srcRect r="1333"/>
          <a:stretch/>
        </p:blipFill>
        <p:spPr>
          <a:xfrm>
            <a:off x="5285723" y="477730"/>
            <a:ext cx="3856487" cy="4282366"/>
          </a:xfrm>
          <a:prstGeom prst="rect">
            <a:avLst/>
          </a:prstGeom>
        </p:spPr>
      </p:pic>
      <p:sp>
        <p:nvSpPr>
          <p:cNvPr id="7" name="泪滴形 6"/>
          <p:cNvSpPr/>
          <p:nvPr/>
        </p:nvSpPr>
        <p:spPr>
          <a:xfrm>
            <a:off x="2032987" y="1162975"/>
            <a:ext cx="1038688" cy="798988"/>
          </a:xfrm>
          <a:prstGeom prst="teardrop">
            <a:avLst/>
          </a:prstGeom>
          <a:solidFill>
            <a:srgbClr val="13829B"/>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测试台</a:t>
            </a:r>
          </a:p>
        </p:txBody>
      </p:sp>
      <p:sp>
        <p:nvSpPr>
          <p:cNvPr id="11" name="泪滴形 10"/>
          <p:cNvSpPr/>
          <p:nvPr/>
        </p:nvSpPr>
        <p:spPr>
          <a:xfrm>
            <a:off x="3251647" y="2829494"/>
            <a:ext cx="1038688" cy="798988"/>
          </a:xfrm>
          <a:prstGeom prst="teardrop">
            <a:avLst/>
          </a:prstGeom>
          <a:solidFill>
            <a:srgbClr val="13829B"/>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控制柜</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137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b="0" dirty="0"/>
              <a:t>赛莱默</a:t>
            </a:r>
            <a:r>
              <a:rPr lang="zh-CN" altLang="en-US" b="0" dirty="0" smtClean="0"/>
              <a:t>南京工厂</a:t>
            </a:r>
            <a:r>
              <a:rPr lang="en-US" altLang="zh-CN" b="0" dirty="0" smtClean="0"/>
              <a:t/>
            </a:r>
            <a:br>
              <a:rPr lang="en-US" altLang="zh-CN" b="0" dirty="0" smtClean="0"/>
            </a:br>
            <a:r>
              <a:rPr lang="zh-CN" altLang="en-US" sz="1600" b="0" dirty="0"/>
              <a:t>测试台</a:t>
            </a:r>
            <a:endParaRPr lang="zh-CN" altLang="en-US" sz="1600" dirty="0"/>
          </a:p>
        </p:txBody>
      </p:sp>
      <p:pic>
        <p:nvPicPr>
          <p:cNvPr id="5" name="图片 4"/>
          <p:cNvPicPr>
            <a:picLocks/>
          </p:cNvPicPr>
          <p:nvPr/>
        </p:nvPicPr>
        <p:blipFill>
          <a:blip r:embed="rId2"/>
          <a:stretch>
            <a:fillRect/>
          </a:stretch>
        </p:blipFill>
        <p:spPr>
          <a:xfrm>
            <a:off x="177799" y="806985"/>
            <a:ext cx="1800000" cy="1224000"/>
          </a:xfrm>
          <a:prstGeom prst="rect">
            <a:avLst/>
          </a:prstGeom>
        </p:spPr>
      </p:pic>
      <p:pic>
        <p:nvPicPr>
          <p:cNvPr id="6" name="图片 5"/>
          <p:cNvPicPr>
            <a:picLocks/>
          </p:cNvPicPr>
          <p:nvPr/>
        </p:nvPicPr>
        <p:blipFill>
          <a:blip r:embed="rId3"/>
          <a:stretch>
            <a:fillRect/>
          </a:stretch>
        </p:blipFill>
        <p:spPr>
          <a:xfrm>
            <a:off x="177799" y="2123568"/>
            <a:ext cx="1800000" cy="1224000"/>
          </a:xfrm>
          <a:prstGeom prst="rect">
            <a:avLst/>
          </a:prstGeom>
        </p:spPr>
      </p:pic>
      <p:pic>
        <p:nvPicPr>
          <p:cNvPr id="7" name="图片 6"/>
          <p:cNvPicPr>
            <a:picLocks/>
          </p:cNvPicPr>
          <p:nvPr/>
        </p:nvPicPr>
        <p:blipFill>
          <a:blip r:embed="rId4"/>
          <a:stretch>
            <a:fillRect/>
          </a:stretch>
        </p:blipFill>
        <p:spPr>
          <a:xfrm>
            <a:off x="177799" y="3429229"/>
            <a:ext cx="1800000" cy="1224000"/>
          </a:xfrm>
          <a:prstGeom prst="rect">
            <a:avLst/>
          </a:prstGeom>
        </p:spPr>
      </p:pic>
      <p:sp>
        <p:nvSpPr>
          <p:cNvPr id="8" name="文本框 7"/>
          <p:cNvSpPr txBox="1"/>
          <p:nvPr/>
        </p:nvSpPr>
        <p:spPr>
          <a:xfrm>
            <a:off x="2391508" y="503388"/>
            <a:ext cx="1957754" cy="276999"/>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b="1" dirty="0">
                <a:solidFill>
                  <a:srgbClr val="13829B"/>
                </a:solidFill>
                <a:latin typeface="微软雅黑" panose="020B0503020204020204" pitchFamily="34" charset="-122"/>
                <a:ea typeface="微软雅黑" panose="020B0503020204020204" pitchFamily="34" charset="-122"/>
                <a:cs typeface="Arial"/>
              </a:rPr>
              <a:t>小型泵测试站</a:t>
            </a:r>
            <a:endParaRPr lang="zh-CN" altLang="en-US" b="1" dirty="0" smtClean="0">
              <a:solidFill>
                <a:srgbClr val="13829B"/>
              </a:solidFill>
              <a:latin typeface="微软雅黑" panose="020B0503020204020204" pitchFamily="34" charset="-122"/>
              <a:ea typeface="微软雅黑" panose="020B0503020204020204" pitchFamily="34" charset="-122"/>
              <a:cs typeface="Arial"/>
            </a:endParaRPr>
          </a:p>
        </p:txBody>
      </p:sp>
      <p:sp>
        <p:nvSpPr>
          <p:cNvPr id="9" name="文本框 8"/>
          <p:cNvSpPr txBox="1"/>
          <p:nvPr/>
        </p:nvSpPr>
        <p:spPr>
          <a:xfrm>
            <a:off x="2391506" y="793104"/>
            <a:ext cx="6154615" cy="1107996"/>
          </a:xfrm>
          <a:prstGeom prst="rect">
            <a:avLst/>
          </a:prstGeom>
        </p:spPr>
        <p:txBody>
          <a:bodyPr wrap="square" lIns="0" tIns="0" rIns="0" bIns="0" rtlCol="0">
            <a:spAutoFit/>
          </a:bodyPr>
          <a:lstStyle/>
          <a:p>
            <a:pPr marL="285750" indent="-285750" fontAlgn="auto">
              <a:spcBef>
                <a:spcPts val="0"/>
              </a:spcBef>
              <a:spcAft>
                <a:spcPts val="0"/>
              </a:spcAft>
              <a:buClr>
                <a:schemeClr val="bg2"/>
              </a:buClr>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rPr>
              <a:t>通常用来测入口口径在</a:t>
            </a:r>
            <a:r>
              <a:rPr lang="en-US" altLang="zh-CN" sz="1200" dirty="0">
                <a:latin typeface="微软雅黑" panose="020B0503020204020204" pitchFamily="34" charset="-122"/>
                <a:ea typeface="微软雅黑" panose="020B0503020204020204" pitchFamily="34" charset="-122"/>
              </a:rPr>
              <a:t>200</a:t>
            </a:r>
            <a:r>
              <a:rPr lang="zh-CN" altLang="en-US" sz="1200" dirty="0">
                <a:latin typeface="微软雅黑" panose="020B0503020204020204" pitchFamily="34" charset="-122"/>
                <a:ea typeface="微软雅黑" panose="020B0503020204020204" pitchFamily="34" charset="-122"/>
              </a:rPr>
              <a:t>以下的立时管道泵、卧式离心泵以及立式离心泵。 </a:t>
            </a:r>
            <a:endParaRPr lang="en-US" altLang="zh-CN" sz="1200" dirty="0" smtClean="0">
              <a:latin typeface="微软雅黑" panose="020B0503020204020204" pitchFamily="34" charset="-122"/>
              <a:ea typeface="微软雅黑" panose="020B0503020204020204" pitchFamily="34" charset="-122"/>
            </a:endParaRP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流量</a:t>
            </a:r>
            <a:r>
              <a:rPr lang="zh-CN" altLang="en-US" sz="1200" dirty="0">
                <a:latin typeface="微软雅黑" panose="020B0503020204020204" pitchFamily="34" charset="-122"/>
                <a:ea typeface="微软雅黑" panose="020B0503020204020204" pitchFamily="34" charset="-122"/>
              </a:rPr>
              <a:t>范围</a:t>
            </a:r>
            <a:r>
              <a:rPr lang="en-US" altLang="zh-CN" sz="1200" dirty="0">
                <a:latin typeface="微软雅黑" panose="020B0503020204020204" pitchFamily="34" charset="-122"/>
                <a:ea typeface="微软雅黑" panose="020B0503020204020204" pitchFamily="34" charset="-122"/>
              </a:rPr>
              <a:t>:12</a:t>
            </a:r>
            <a:r>
              <a:rPr lang="zh-CN" altLang="en-US"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1200M^3/H</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此</a:t>
            </a:r>
            <a:r>
              <a:rPr lang="zh-CN" altLang="en-US" sz="1200" dirty="0">
                <a:latin typeface="微软雅黑" panose="020B0503020204020204" pitchFamily="34" charset="-122"/>
                <a:ea typeface="微软雅黑" panose="020B0503020204020204" pitchFamily="34" charset="-122"/>
              </a:rPr>
              <a:t>试验台有两个水罐，每个水罐的容积是</a:t>
            </a:r>
            <a:r>
              <a:rPr lang="en-US" altLang="zh-CN" sz="1200" dirty="0">
                <a:latin typeface="微软雅黑" panose="020B0503020204020204" pitchFamily="34" charset="-122"/>
                <a:ea typeface="微软雅黑" panose="020B0503020204020204" pitchFamily="34" charset="-122"/>
              </a:rPr>
              <a:t>2600</a:t>
            </a:r>
            <a:r>
              <a:rPr lang="zh-CN" altLang="en-US" sz="1200" dirty="0">
                <a:latin typeface="微软雅黑" panose="020B0503020204020204" pitchFamily="34" charset="-122"/>
                <a:ea typeface="微软雅黑" panose="020B0503020204020204" pitchFamily="34" charset="-122"/>
              </a:rPr>
              <a:t>加仑</a:t>
            </a:r>
            <a:r>
              <a:rPr lang="en-US" altLang="zh-CN" sz="1200" dirty="0">
                <a:latin typeface="微软雅黑" panose="020B0503020204020204" pitchFamily="34" charset="-122"/>
                <a:ea typeface="微软雅黑" panose="020B0503020204020204" pitchFamily="34" charset="-122"/>
              </a:rPr>
              <a:t>(10 m^3)</a:t>
            </a:r>
            <a:r>
              <a:rPr lang="zh-CN" altLang="en-US" sz="1200" dirty="0">
                <a:latin typeface="微软雅黑" panose="020B0503020204020204" pitchFamily="34" charset="-122"/>
                <a:ea typeface="微软雅黑" panose="020B0503020204020204" pitchFamily="34" charset="-122"/>
              </a:rPr>
              <a:t>。两个水罐是两个独立的测试 台位，每个测试台位有两个独立的联接口，根据产品特征需要可以相应更换</a:t>
            </a:r>
            <a:r>
              <a:rPr lang="zh-CN" altLang="en-US" sz="1200" dirty="0" smtClean="0">
                <a:latin typeface="微软雅黑" panose="020B0503020204020204" pitchFamily="34" charset="-122"/>
                <a:ea typeface="微软雅黑" panose="020B0503020204020204" pitchFamily="34" charset="-122"/>
              </a:rPr>
              <a:t>。</a:t>
            </a:r>
            <a:endParaRPr lang="en-US" altLang="zh-CN" sz="1200" dirty="0" smtClean="0">
              <a:latin typeface="微软雅黑" panose="020B0503020204020204" pitchFamily="34" charset="-122"/>
              <a:ea typeface="微软雅黑" panose="020B0503020204020204" pitchFamily="34" charset="-122"/>
            </a:endParaRP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性能</a:t>
            </a:r>
            <a:r>
              <a:rPr lang="zh-CN" altLang="en-US" sz="1200" dirty="0">
                <a:latin typeface="微软雅黑" panose="020B0503020204020204" pitchFamily="34" charset="-122"/>
                <a:ea typeface="微软雅黑" panose="020B0503020204020204" pitchFamily="34" charset="-122"/>
              </a:rPr>
              <a:t>测试时两个台位泵可同时做测试</a:t>
            </a:r>
            <a:r>
              <a:rPr lang="en-US" altLang="zh-CN" sz="1200" dirty="0">
                <a:latin typeface="微软雅黑" panose="020B0503020204020204" pitchFamily="34" charset="-122"/>
                <a:ea typeface="微软雅黑" panose="020B0503020204020204" pitchFamily="34" charset="-122"/>
              </a:rPr>
              <a:t>. </a:t>
            </a:r>
            <a:endParaRPr lang="en-US" altLang="zh-CN" sz="1200" dirty="0" smtClean="0">
              <a:latin typeface="微软雅黑" panose="020B0503020204020204" pitchFamily="34" charset="-122"/>
              <a:ea typeface="微软雅黑" panose="020B0503020204020204" pitchFamily="34" charset="-122"/>
            </a:endParaRP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电压</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250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480V</a:t>
            </a:r>
            <a:r>
              <a:rPr lang="zh-CN" altLang="en-US" sz="1200" dirty="0">
                <a:latin typeface="微软雅黑" panose="020B0503020204020204" pitchFamily="34" charset="-122"/>
                <a:ea typeface="微软雅黑" panose="020B0503020204020204" pitchFamily="34" charset="-122"/>
              </a:rPr>
              <a:t>连续可</a:t>
            </a:r>
            <a:r>
              <a:rPr lang="zh-CN" altLang="en-US" sz="1200" dirty="0" smtClean="0">
                <a:latin typeface="微软雅黑" panose="020B0503020204020204" pitchFamily="34" charset="-122"/>
                <a:ea typeface="微软雅黑" panose="020B0503020204020204" pitchFamily="34" charset="-122"/>
              </a:rPr>
              <a:t>调</a:t>
            </a:r>
            <a:endParaRPr lang="zh-CN" altLang="en-US" sz="1200" dirty="0" smtClean="0">
              <a:latin typeface="微软雅黑" panose="020B0503020204020204" pitchFamily="34" charset="-122"/>
              <a:ea typeface="微软雅黑" panose="020B0503020204020204" pitchFamily="34" charset="-122"/>
              <a:cs typeface="Arial"/>
            </a:endParaRPr>
          </a:p>
        </p:txBody>
      </p:sp>
      <p:sp>
        <p:nvSpPr>
          <p:cNvPr id="10" name="文本框 9"/>
          <p:cNvSpPr txBox="1"/>
          <p:nvPr/>
        </p:nvSpPr>
        <p:spPr>
          <a:xfrm>
            <a:off x="2391508" y="2052316"/>
            <a:ext cx="1957754" cy="276999"/>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b="1" dirty="0">
                <a:solidFill>
                  <a:srgbClr val="13829B"/>
                </a:solidFill>
                <a:latin typeface="微软雅黑" panose="020B0503020204020204" pitchFamily="34" charset="-122"/>
                <a:ea typeface="微软雅黑" panose="020B0503020204020204" pitchFamily="34" charset="-122"/>
                <a:cs typeface="Arial"/>
              </a:rPr>
              <a:t>大型泵测试站</a:t>
            </a:r>
            <a:endParaRPr lang="zh-CN" altLang="en-US" b="1" dirty="0" smtClean="0">
              <a:solidFill>
                <a:srgbClr val="13829B"/>
              </a:solidFill>
              <a:latin typeface="微软雅黑" panose="020B0503020204020204" pitchFamily="34" charset="-122"/>
              <a:ea typeface="微软雅黑" panose="020B0503020204020204" pitchFamily="34" charset="-122"/>
              <a:cs typeface="Arial"/>
            </a:endParaRPr>
          </a:p>
        </p:txBody>
      </p:sp>
      <p:sp>
        <p:nvSpPr>
          <p:cNvPr id="11" name="文本框 10"/>
          <p:cNvSpPr txBox="1"/>
          <p:nvPr/>
        </p:nvSpPr>
        <p:spPr>
          <a:xfrm>
            <a:off x="2391506" y="2357077"/>
            <a:ext cx="6154615" cy="1107996"/>
          </a:xfrm>
          <a:prstGeom prst="rect">
            <a:avLst/>
          </a:prstGeom>
        </p:spPr>
        <p:txBody>
          <a:bodyPr wrap="square" lIns="0" tIns="0" rIns="0" bIns="0" rtlCol="0">
            <a:spAutoFit/>
          </a:bodyPr>
          <a:lstStyle/>
          <a:p>
            <a:pPr marL="285750" indent="-285750" fontAlgn="auto">
              <a:spcBef>
                <a:spcPts val="0"/>
              </a:spcBef>
              <a:spcAft>
                <a:spcPts val="0"/>
              </a:spcAft>
              <a:buClr>
                <a:schemeClr val="bg2"/>
              </a:buClr>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rPr>
              <a:t>通常用来测试入口口径在</a:t>
            </a:r>
            <a:r>
              <a:rPr lang="en-US" altLang="zh-CN" sz="1200" dirty="0">
                <a:latin typeface="微软雅黑" panose="020B0503020204020204" pitchFamily="34" charset="-122"/>
                <a:ea typeface="微软雅黑" panose="020B0503020204020204" pitchFamily="34" charset="-122"/>
              </a:rPr>
              <a:t>450</a:t>
            </a:r>
            <a:r>
              <a:rPr lang="zh-CN" altLang="en-US" sz="1200" dirty="0">
                <a:latin typeface="微软雅黑" panose="020B0503020204020204" pitchFamily="34" charset="-122"/>
                <a:ea typeface="微软雅黑" panose="020B0503020204020204" pitchFamily="34" charset="-122"/>
              </a:rPr>
              <a:t>以下的卧式端吸离心泵、卧式双吸离心泵、立时管道泵</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流量</a:t>
            </a:r>
            <a:r>
              <a:rPr lang="zh-CN" altLang="en-US" sz="1200" dirty="0">
                <a:latin typeface="微软雅黑" panose="020B0503020204020204" pitchFamily="34" charset="-122"/>
                <a:ea typeface="微软雅黑" panose="020B0503020204020204" pitchFamily="34" charset="-122"/>
              </a:rPr>
              <a:t>范围</a:t>
            </a:r>
            <a:r>
              <a:rPr lang="en-US" altLang="zh-CN" sz="1200" dirty="0">
                <a:latin typeface="微软雅黑" panose="020B0503020204020204" pitchFamily="34" charset="-122"/>
                <a:ea typeface="微软雅黑" panose="020B0503020204020204" pitchFamily="34" charset="-122"/>
              </a:rPr>
              <a:t>:130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13000M^3/H</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此</a:t>
            </a:r>
            <a:r>
              <a:rPr lang="zh-CN" altLang="en-US" sz="1200" dirty="0">
                <a:latin typeface="微软雅黑" panose="020B0503020204020204" pitchFamily="34" charset="-122"/>
                <a:ea typeface="微软雅黑" panose="020B0503020204020204" pitchFamily="34" charset="-122"/>
              </a:rPr>
              <a:t>试验台一个水罐，水罐的容积是</a:t>
            </a:r>
            <a:r>
              <a:rPr lang="en-US" altLang="zh-CN" sz="1200" dirty="0">
                <a:latin typeface="微软雅黑" panose="020B0503020204020204" pitchFamily="34" charset="-122"/>
                <a:ea typeface="微软雅黑" panose="020B0503020204020204" pitchFamily="34" charset="-122"/>
              </a:rPr>
              <a:t>16,000</a:t>
            </a:r>
            <a:r>
              <a:rPr lang="zh-CN" altLang="en-US" sz="1200" dirty="0">
                <a:latin typeface="微软雅黑" panose="020B0503020204020204" pitchFamily="34" charset="-122"/>
                <a:ea typeface="微软雅黑" panose="020B0503020204020204" pitchFamily="34" charset="-122"/>
              </a:rPr>
              <a:t>加仑</a:t>
            </a:r>
            <a:r>
              <a:rPr lang="en-US" altLang="zh-CN" sz="1200" dirty="0">
                <a:latin typeface="微软雅黑" panose="020B0503020204020204" pitchFamily="34" charset="-122"/>
                <a:ea typeface="微软雅黑" panose="020B0503020204020204" pitchFamily="34" charset="-122"/>
              </a:rPr>
              <a:t>(63m^3)</a:t>
            </a:r>
            <a:r>
              <a:rPr lang="zh-CN" altLang="en-US" sz="1200" dirty="0">
                <a:latin typeface="微软雅黑" panose="020B0503020204020204" pitchFamily="34" charset="-122"/>
                <a:ea typeface="微软雅黑" panose="020B0503020204020204" pitchFamily="34" charset="-122"/>
              </a:rPr>
              <a:t>。共有三个测试联接口。</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除</a:t>
            </a:r>
            <a:r>
              <a:rPr lang="zh-CN" altLang="en-US" sz="1200" dirty="0">
                <a:latin typeface="微软雅黑" panose="020B0503020204020204" pitchFamily="34" charset="-122"/>
                <a:ea typeface="微软雅黑" panose="020B0503020204020204" pitchFamily="34" charset="-122"/>
              </a:rPr>
              <a:t>性能试验外，噪声、温升、振动也均可以测量。</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电压</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250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480V</a:t>
            </a:r>
            <a:r>
              <a:rPr lang="zh-CN" altLang="en-US" sz="1200" dirty="0">
                <a:latin typeface="微软雅黑" panose="020B0503020204020204" pitchFamily="34" charset="-122"/>
                <a:ea typeface="微软雅黑" panose="020B0503020204020204" pitchFamily="34" charset="-122"/>
              </a:rPr>
              <a:t>连续可调；</a:t>
            </a:r>
          </a:p>
          <a:p>
            <a:pPr marL="285750" indent="-285750" fontAlgn="auto">
              <a:spcBef>
                <a:spcPts val="0"/>
              </a:spcBef>
              <a:spcAft>
                <a:spcPts val="0"/>
              </a:spcAft>
              <a:buClr>
                <a:schemeClr val="bg2"/>
              </a:buClr>
              <a:buFont typeface="Wingdings" panose="05000000000000000000" pitchFamily="2" charset="2"/>
              <a:buChar char="u"/>
            </a:pPr>
            <a:r>
              <a:rPr lang="en-US" altLang="zh-CN" sz="1200" dirty="0">
                <a:latin typeface="微软雅黑" panose="020B0503020204020204" pitchFamily="34" charset="-122"/>
                <a:ea typeface="微软雅黑" panose="020B0503020204020204" pitchFamily="34" charset="-122"/>
              </a:rPr>
              <a:t>10KV~6.6KV~2.3KV</a:t>
            </a:r>
            <a:endParaRPr lang="zh-CN" altLang="en-US" sz="1200" dirty="0" smtClean="0">
              <a:latin typeface="微软雅黑" panose="020B0503020204020204" pitchFamily="34" charset="-122"/>
              <a:ea typeface="微软雅黑" panose="020B0503020204020204" pitchFamily="34" charset="-122"/>
              <a:cs typeface="Arial"/>
            </a:endParaRPr>
          </a:p>
        </p:txBody>
      </p:sp>
      <p:sp>
        <p:nvSpPr>
          <p:cNvPr id="12" name="文本框 11"/>
          <p:cNvSpPr txBox="1"/>
          <p:nvPr/>
        </p:nvSpPr>
        <p:spPr>
          <a:xfrm>
            <a:off x="2391508" y="3514376"/>
            <a:ext cx="1957754" cy="276999"/>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b="1" dirty="0">
                <a:solidFill>
                  <a:srgbClr val="13829B"/>
                </a:solidFill>
                <a:latin typeface="微软雅黑" panose="020B0503020204020204" pitchFamily="34" charset="-122"/>
                <a:ea typeface="微软雅黑" panose="020B0503020204020204" pitchFamily="34" charset="-122"/>
                <a:cs typeface="Arial"/>
              </a:rPr>
              <a:t>小型泵测试站</a:t>
            </a:r>
            <a:endParaRPr lang="zh-CN" altLang="en-US" b="1" dirty="0" smtClean="0">
              <a:solidFill>
                <a:srgbClr val="13829B"/>
              </a:solidFill>
              <a:latin typeface="微软雅黑" panose="020B0503020204020204" pitchFamily="34" charset="-122"/>
              <a:ea typeface="微软雅黑" panose="020B0503020204020204" pitchFamily="34" charset="-122"/>
              <a:cs typeface="Arial"/>
            </a:endParaRPr>
          </a:p>
        </p:txBody>
      </p:sp>
      <p:sp>
        <p:nvSpPr>
          <p:cNvPr id="13" name="文本框 12"/>
          <p:cNvSpPr txBox="1"/>
          <p:nvPr/>
        </p:nvSpPr>
        <p:spPr>
          <a:xfrm>
            <a:off x="2391505" y="3844548"/>
            <a:ext cx="6154615" cy="1107996"/>
          </a:xfrm>
          <a:prstGeom prst="rect">
            <a:avLst/>
          </a:prstGeom>
        </p:spPr>
        <p:txBody>
          <a:bodyPr wrap="square" lIns="0" tIns="0" rIns="0" bIns="0" rtlCol="0">
            <a:spAutoFit/>
          </a:bodyPr>
          <a:lstStyle/>
          <a:p>
            <a:pPr marL="285750" indent="-285750" fontAlgn="auto">
              <a:spcBef>
                <a:spcPts val="0"/>
              </a:spcBef>
              <a:spcAft>
                <a:spcPts val="0"/>
              </a:spcAft>
              <a:buClr>
                <a:schemeClr val="bg2"/>
              </a:buClr>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rPr>
              <a:t>用来测试入口口径</a:t>
            </a:r>
            <a:r>
              <a:rPr lang="en-US" altLang="zh-CN" sz="1200" dirty="0">
                <a:latin typeface="微软雅黑" panose="020B0503020204020204" pitchFamily="34" charset="-122"/>
                <a:ea typeface="微软雅黑" panose="020B0503020204020204" pitchFamily="34" charset="-122"/>
              </a:rPr>
              <a:t>900</a:t>
            </a:r>
            <a:r>
              <a:rPr lang="zh-CN" altLang="en-US" sz="1200" dirty="0">
                <a:latin typeface="微软雅黑" panose="020B0503020204020204" pitchFamily="34" charset="-122"/>
                <a:ea typeface="微软雅黑" panose="020B0503020204020204" pitchFamily="34" charset="-122"/>
              </a:rPr>
              <a:t>以下的长轴深井泵、井用潜水泵，</a:t>
            </a:r>
            <a:r>
              <a:rPr lang="en-US" altLang="zh-CN" sz="1200" dirty="0">
                <a:latin typeface="微软雅黑" panose="020B0503020204020204" pitchFamily="34" charset="-122"/>
                <a:ea typeface="微软雅黑" panose="020B0503020204020204" pitchFamily="34" charset="-122"/>
              </a:rPr>
              <a:t>G&amp;G</a:t>
            </a:r>
            <a:r>
              <a:rPr lang="zh-CN" altLang="en-US" sz="1200" dirty="0">
                <a:latin typeface="微软雅黑" panose="020B0503020204020204" pitchFamily="34" charset="-122"/>
                <a:ea typeface="微软雅黑" panose="020B0503020204020204" pitchFamily="34" charset="-122"/>
              </a:rPr>
              <a:t>泵</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流量范围</a:t>
            </a:r>
            <a:r>
              <a:rPr lang="en-US" altLang="zh-CN" sz="1200" dirty="0">
                <a:latin typeface="微软雅黑" panose="020B0503020204020204" pitchFamily="34" charset="-122"/>
                <a:ea typeface="微软雅黑" panose="020B0503020204020204" pitchFamily="34" charset="-122"/>
              </a:rPr>
              <a:t>:50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15000M^3/H</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立式</a:t>
            </a:r>
            <a:r>
              <a:rPr lang="zh-CN" altLang="en-US" sz="1200" dirty="0">
                <a:latin typeface="微软雅黑" panose="020B0503020204020204" pitchFamily="34" charset="-122"/>
                <a:ea typeface="微软雅黑" panose="020B0503020204020204" pitchFamily="34" charset="-122"/>
              </a:rPr>
              <a:t>泵试验台水坑的尺寸为</a:t>
            </a:r>
            <a:r>
              <a:rPr lang="en-US" altLang="zh-CN" sz="1200" dirty="0">
                <a:latin typeface="微软雅黑" panose="020B0503020204020204" pitchFamily="34" charset="-122"/>
                <a:ea typeface="微软雅黑" panose="020B0503020204020204" pitchFamily="34" charset="-122"/>
              </a:rPr>
              <a:t>: 70ft X 38ft x 30ft</a:t>
            </a:r>
            <a:r>
              <a:rPr lang="zh-CN" altLang="en-US" sz="1200" dirty="0">
                <a:latin typeface="微软雅黑" panose="020B0503020204020204" pitchFamily="34" charset="-122"/>
                <a:ea typeface="微软雅黑" panose="020B0503020204020204" pitchFamily="34" charset="-122"/>
              </a:rPr>
              <a:t>，容积是</a:t>
            </a:r>
            <a:r>
              <a:rPr lang="en-US" altLang="zh-CN" sz="1200" dirty="0">
                <a:latin typeface="微软雅黑" panose="020B0503020204020204" pitchFamily="34" charset="-122"/>
                <a:ea typeface="微软雅黑" panose="020B0503020204020204" pitchFamily="34" charset="-122"/>
              </a:rPr>
              <a:t>446,000</a:t>
            </a:r>
            <a:r>
              <a:rPr lang="zh-CN" altLang="en-US" sz="1200" dirty="0">
                <a:latin typeface="微软雅黑" panose="020B0503020204020204" pitchFamily="34" charset="-122"/>
                <a:ea typeface="微软雅黑" panose="020B0503020204020204" pitchFamily="34" charset="-122"/>
              </a:rPr>
              <a:t>加仑</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目前</a:t>
            </a:r>
            <a:r>
              <a:rPr lang="zh-CN" altLang="en-US" sz="1200" dirty="0">
                <a:latin typeface="微软雅黑" panose="020B0503020204020204" pitchFamily="34" charset="-122"/>
                <a:ea typeface="微软雅黑" panose="020B0503020204020204" pitchFamily="34" charset="-122"/>
              </a:rPr>
              <a:t>赛莱默沈阳生产的</a:t>
            </a: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N</a:t>
            </a:r>
            <a:r>
              <a:rPr lang="zh-CN" altLang="en-US" sz="1200" dirty="0">
                <a:latin typeface="微软雅黑" panose="020B0503020204020204" pitchFamily="34" charset="-122"/>
                <a:ea typeface="微软雅黑" panose="020B0503020204020204" pitchFamily="34" charset="-122"/>
              </a:rPr>
              <a:t>型泵和</a:t>
            </a:r>
            <a:r>
              <a:rPr lang="en-US" altLang="zh-CN" sz="1200" dirty="0">
                <a:latin typeface="微软雅黑" panose="020B0503020204020204" pitchFamily="34" charset="-122"/>
                <a:ea typeface="微软雅黑" panose="020B0503020204020204" pitchFamily="34" charset="-122"/>
              </a:rPr>
              <a:t>P</a:t>
            </a:r>
            <a:r>
              <a:rPr lang="zh-CN" altLang="en-US" sz="1200" dirty="0">
                <a:latin typeface="微软雅黑" panose="020B0503020204020204" pitchFamily="34" charset="-122"/>
                <a:ea typeface="微软雅黑" panose="020B0503020204020204" pitchFamily="34" charset="-122"/>
              </a:rPr>
              <a:t>泵也可在南京的开式试验台进行测试</a:t>
            </a:r>
          </a:p>
          <a:p>
            <a:pPr marL="285750" indent="-285750" fontAlgn="auto">
              <a:spcBef>
                <a:spcPts val="0"/>
              </a:spcBef>
              <a:spcAft>
                <a:spcPts val="0"/>
              </a:spcAft>
              <a:buClr>
                <a:schemeClr val="bg2"/>
              </a:buClr>
              <a:buFont typeface="Wingdings" panose="05000000000000000000" pitchFamily="2" charset="2"/>
              <a:buChar char="u"/>
            </a:pPr>
            <a:r>
              <a:rPr lang="zh-CN" altLang="en-US" sz="1200" dirty="0" smtClean="0">
                <a:latin typeface="微软雅黑" panose="020B0503020204020204" pitchFamily="34" charset="-122"/>
                <a:ea typeface="微软雅黑" panose="020B0503020204020204" pitchFamily="34" charset="-122"/>
              </a:rPr>
              <a:t>电压</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250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480V</a:t>
            </a:r>
            <a:r>
              <a:rPr lang="zh-CN" altLang="en-US" sz="1200" dirty="0">
                <a:latin typeface="微软雅黑" panose="020B0503020204020204" pitchFamily="34" charset="-122"/>
                <a:ea typeface="微软雅黑" panose="020B0503020204020204" pitchFamily="34" charset="-122"/>
              </a:rPr>
              <a:t>连续可调；</a:t>
            </a:r>
          </a:p>
          <a:p>
            <a:pPr marL="285750" indent="-285750" fontAlgn="auto">
              <a:spcBef>
                <a:spcPts val="0"/>
              </a:spcBef>
              <a:spcAft>
                <a:spcPts val="0"/>
              </a:spcAft>
              <a:buClr>
                <a:schemeClr val="bg2"/>
              </a:buClr>
              <a:buFont typeface="Wingdings" panose="05000000000000000000" pitchFamily="2" charset="2"/>
              <a:buChar char="u"/>
            </a:pPr>
            <a:r>
              <a:rPr lang="en-US" altLang="zh-CN" sz="1200" dirty="0">
                <a:latin typeface="微软雅黑" panose="020B0503020204020204" pitchFamily="34" charset="-122"/>
                <a:ea typeface="微软雅黑" panose="020B0503020204020204" pitchFamily="34" charset="-122"/>
              </a:rPr>
              <a:t>10KV~6.6KV~2.3KV</a:t>
            </a:r>
            <a:endParaRPr lang="zh-CN" altLang="en-US" sz="1200" dirty="0" smtClean="0">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2080741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smtClean="0"/>
              <a:t>赛莱默沈阳工厂</a:t>
            </a:r>
            <a:endParaRPr lang="zh-CN" altLang="en-US" sz="2000" b="0" dirty="0"/>
          </a:p>
        </p:txBody>
      </p:sp>
      <p:sp>
        <p:nvSpPr>
          <p:cNvPr id="7" name="Text Box 72"/>
          <p:cNvSpPr txBox="1">
            <a:spLocks noChangeArrowheads="1"/>
          </p:cNvSpPr>
          <p:nvPr/>
        </p:nvSpPr>
        <p:spPr bwMode="auto">
          <a:xfrm>
            <a:off x="4661565" y="1108095"/>
            <a:ext cx="4250188" cy="385398"/>
          </a:xfrm>
          <a:prstGeom prst="round2DiagRect">
            <a:avLst/>
          </a:prstGeom>
          <a:solidFill>
            <a:srgbClr val="0085AD"/>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45720" rIns="4572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400" b="1" dirty="0">
                <a:solidFill>
                  <a:prstClr val="white"/>
                </a:solidFill>
                <a:latin typeface="微软雅黑" panose="020B0503020204020204" pitchFamily="34" charset="-122"/>
                <a:ea typeface="微软雅黑" panose="020B0503020204020204" pitchFamily="34" charset="-122"/>
              </a:rPr>
              <a:t>沈阳</a:t>
            </a:r>
            <a:r>
              <a:rPr lang="zh-CN" altLang="en-US" sz="1400" b="1" dirty="0" smtClean="0">
                <a:solidFill>
                  <a:prstClr val="white"/>
                </a:solidFill>
                <a:latin typeface="微软雅黑" panose="020B0503020204020204" pitchFamily="34" charset="-122"/>
                <a:ea typeface="微软雅黑" panose="020B0503020204020204" pitchFamily="34" charset="-122"/>
              </a:rPr>
              <a:t>工厂</a:t>
            </a:r>
            <a:endParaRPr kumimoji="0" lang="sv-SE"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Content Placeholder 11"/>
          <p:cNvSpPr txBox="1">
            <a:spLocks/>
          </p:cNvSpPr>
          <p:nvPr/>
        </p:nvSpPr>
        <p:spPr>
          <a:xfrm>
            <a:off x="4593370" y="1403778"/>
            <a:ext cx="4304598" cy="203214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Bef>
                <a:spcPts val="0"/>
              </a:spcBef>
              <a:spcAft>
                <a:spcPts val="600"/>
              </a:spcAft>
            </a:pPr>
            <a:r>
              <a:rPr lang="zh-CN" altLang="en-US" sz="1300" b="1" dirty="0" smtClean="0">
                <a:latin typeface="Arial" panose="020B0604020202020204" pitchFamily="34" charset="0"/>
                <a:cs typeface="Arial" panose="020B0604020202020204" pitchFamily="34" charset="0"/>
              </a:rPr>
              <a:t>工厂地</a:t>
            </a:r>
            <a:r>
              <a:rPr lang="zh-CN" altLang="en-US" sz="1300" b="1" dirty="0">
                <a:latin typeface="Arial" panose="020B0604020202020204" pitchFamily="34" charset="0"/>
                <a:cs typeface="Arial" panose="020B0604020202020204" pitchFamily="34" charset="0"/>
              </a:rPr>
              <a:t>点</a:t>
            </a:r>
            <a:r>
              <a:rPr lang="en-US" altLang="en-US" sz="1300" b="1" dirty="0" smtClean="0">
                <a:latin typeface="Arial" panose="020B0604020202020204" pitchFamily="34" charset="0"/>
                <a:cs typeface="Arial" panose="020B0604020202020204" pitchFamily="34" charset="0"/>
              </a:rPr>
              <a:t>:</a:t>
            </a:r>
            <a:r>
              <a:rPr lang="en-US" altLang="en-US" sz="1300" b="1" dirty="0" smtClean="0">
                <a:solidFill>
                  <a:srgbClr val="000000"/>
                </a:solidFill>
                <a:latin typeface="Arial" panose="020B0604020202020204" pitchFamily="34" charset="0"/>
                <a:cs typeface="Arial" panose="020B0604020202020204" pitchFamily="34" charset="0"/>
              </a:rPr>
              <a:t> </a:t>
            </a:r>
            <a:r>
              <a:rPr lang="zh-CN" altLang="en-US" sz="1300" dirty="0">
                <a:solidFill>
                  <a:srgbClr val="000000"/>
                </a:solidFill>
                <a:latin typeface="Arial" panose="020B0604020202020204" pitchFamily="34" charset="0"/>
                <a:cs typeface="Arial" panose="020B0604020202020204" pitchFamily="34" charset="0"/>
              </a:rPr>
              <a:t>沈阳市</a:t>
            </a:r>
            <a:r>
              <a:rPr lang="en-US" altLang="en-US" sz="1300" dirty="0" smtClean="0">
                <a:solidFill>
                  <a:srgbClr val="000000"/>
                </a:solidFill>
                <a:latin typeface="Arial" panose="020B0604020202020204" pitchFamily="34" charset="0"/>
                <a:cs typeface="Arial" panose="020B0604020202020204" pitchFamily="34" charset="0"/>
              </a:rPr>
              <a:t>, </a:t>
            </a:r>
            <a:r>
              <a:rPr lang="zh-CN" altLang="en-US" sz="1300" dirty="0" smtClean="0">
                <a:solidFill>
                  <a:srgbClr val="000000"/>
                </a:solidFill>
                <a:latin typeface="Arial" panose="020B0604020202020204" pitchFamily="34" charset="0"/>
                <a:cs typeface="Arial" panose="020B0604020202020204" pitchFamily="34" charset="0"/>
              </a:rPr>
              <a:t>中国</a:t>
            </a:r>
            <a:endParaRPr lang="en-US" altLang="en-US" sz="1300" dirty="0" smtClean="0">
              <a:solidFill>
                <a:srgbClr val="000000"/>
              </a:solidFill>
              <a:latin typeface="Arial" panose="020B0604020202020204" pitchFamily="34" charset="0"/>
              <a:cs typeface="Arial" panose="020B0604020202020204" pitchFamily="34" charset="0"/>
            </a:endParaRPr>
          </a:p>
          <a:p>
            <a:pPr>
              <a:lnSpc>
                <a:spcPct val="150000"/>
              </a:lnSpc>
              <a:spcBef>
                <a:spcPts val="0"/>
              </a:spcBef>
              <a:spcAft>
                <a:spcPts val="600"/>
              </a:spcAft>
            </a:pPr>
            <a:r>
              <a:rPr lang="zh-CN" altLang="en-US" sz="1300" b="1" dirty="0">
                <a:latin typeface="Arial" panose="020B0604020202020204" pitchFamily="34" charset="0"/>
                <a:cs typeface="Arial" panose="020B0604020202020204" pitchFamily="34" charset="0"/>
              </a:rPr>
              <a:t>占</a:t>
            </a:r>
            <a:r>
              <a:rPr lang="zh-CN" altLang="en-US" sz="1300" b="1" dirty="0" smtClean="0">
                <a:latin typeface="Arial" panose="020B0604020202020204" pitchFamily="34" charset="0"/>
                <a:cs typeface="Arial" panose="020B0604020202020204" pitchFamily="34" charset="0"/>
              </a:rPr>
              <a:t>地面积</a:t>
            </a:r>
            <a:r>
              <a:rPr lang="en-US" altLang="en-US" sz="1300" b="1" dirty="0" smtClean="0">
                <a:latin typeface="Arial" panose="020B0604020202020204" pitchFamily="34" charset="0"/>
                <a:cs typeface="Arial" panose="020B0604020202020204" pitchFamily="34" charset="0"/>
              </a:rPr>
              <a:t>:</a:t>
            </a:r>
            <a:r>
              <a:rPr lang="en-US" altLang="en-US" sz="1300" b="1" dirty="0" smtClean="0">
                <a:solidFill>
                  <a:srgbClr val="000000"/>
                </a:solidFill>
                <a:latin typeface="Arial" panose="020B0604020202020204" pitchFamily="34" charset="0"/>
                <a:cs typeface="Arial" panose="020B0604020202020204" pitchFamily="34" charset="0"/>
              </a:rPr>
              <a:t> </a:t>
            </a:r>
            <a:r>
              <a:rPr lang="en-US" altLang="en-US" sz="1300" dirty="0" smtClean="0">
                <a:solidFill>
                  <a:srgbClr val="000000"/>
                </a:solidFill>
                <a:latin typeface="Arial" panose="020B0604020202020204" pitchFamily="34" charset="0"/>
                <a:cs typeface="Arial" panose="020B0604020202020204" pitchFamily="34" charset="0"/>
              </a:rPr>
              <a:t>36,560 </a:t>
            </a:r>
            <a:r>
              <a:rPr lang="zh-CN" altLang="en-US" sz="1300" dirty="0">
                <a:solidFill>
                  <a:srgbClr val="000000"/>
                </a:solidFill>
                <a:latin typeface="Arial" panose="020B0604020202020204" pitchFamily="34" charset="0"/>
                <a:cs typeface="Arial" panose="020B0604020202020204" pitchFamily="34" charset="0"/>
              </a:rPr>
              <a:t>平方米</a:t>
            </a:r>
            <a:endParaRPr lang="en-US" altLang="en-US" sz="1300" dirty="0" smtClean="0">
              <a:latin typeface="Arial" panose="020B0604020202020204" pitchFamily="34" charset="0"/>
              <a:cs typeface="Arial" panose="020B0604020202020204" pitchFamily="34" charset="0"/>
            </a:endParaRPr>
          </a:p>
          <a:p>
            <a:pPr>
              <a:lnSpc>
                <a:spcPct val="150000"/>
              </a:lnSpc>
              <a:spcBef>
                <a:spcPts val="0"/>
              </a:spcBef>
              <a:spcAft>
                <a:spcPts val="600"/>
              </a:spcAft>
            </a:pPr>
            <a:r>
              <a:rPr lang="zh-CN" altLang="en-US" sz="1300" b="1" dirty="0">
                <a:latin typeface="Arial" panose="020B0604020202020204" pitchFamily="34" charset="0"/>
                <a:cs typeface="Arial" panose="020B0604020202020204" pitchFamily="34" charset="0"/>
              </a:rPr>
              <a:t>员</a:t>
            </a:r>
            <a:r>
              <a:rPr lang="zh-CN" altLang="en-US" sz="1300" b="1" dirty="0" smtClean="0">
                <a:latin typeface="Arial" panose="020B0604020202020204" pitchFamily="34" charset="0"/>
                <a:cs typeface="Arial" panose="020B0604020202020204" pitchFamily="34" charset="0"/>
              </a:rPr>
              <a:t>工人数</a:t>
            </a:r>
            <a:r>
              <a:rPr lang="en-US" altLang="en-US" sz="1300" b="1" dirty="0" smtClean="0">
                <a:latin typeface="Arial" panose="020B0604020202020204" pitchFamily="34" charset="0"/>
                <a:cs typeface="Arial" panose="020B0604020202020204" pitchFamily="34" charset="0"/>
              </a:rPr>
              <a:t>:</a:t>
            </a:r>
            <a:r>
              <a:rPr lang="en-US" altLang="en-US" sz="1300" dirty="0" smtClean="0">
                <a:latin typeface="Arial" panose="020B0604020202020204" pitchFamily="34" charset="0"/>
                <a:cs typeface="Arial" panose="020B0604020202020204" pitchFamily="34" charset="0"/>
              </a:rPr>
              <a:t>197</a:t>
            </a:r>
            <a:r>
              <a:rPr lang="zh-CN" altLang="en-US" sz="1300" dirty="0" smtClean="0">
                <a:latin typeface="Arial" panose="020B0604020202020204" pitchFamily="34" charset="0"/>
                <a:cs typeface="Arial" panose="020B0604020202020204" pitchFamily="34" charset="0"/>
              </a:rPr>
              <a:t>人</a:t>
            </a:r>
            <a:r>
              <a:rPr lang="en-US" altLang="en-US" sz="1300" dirty="0" smtClean="0">
                <a:latin typeface="Arial" panose="020B0604020202020204" pitchFamily="34" charset="0"/>
                <a:cs typeface="Arial" panose="020B0604020202020204" pitchFamily="34" charset="0"/>
              </a:rPr>
              <a:t> (</a:t>
            </a:r>
            <a:r>
              <a:rPr lang="zh-CN" altLang="en-US" sz="1300" dirty="0" smtClean="0">
                <a:latin typeface="Arial" panose="020B0604020202020204" pitchFamily="34" charset="0"/>
                <a:cs typeface="Arial" panose="020B0604020202020204" pitchFamily="34" charset="0"/>
              </a:rPr>
              <a:t>其中工人</a:t>
            </a:r>
            <a:r>
              <a:rPr lang="en-US" altLang="zh-CN" sz="1300" dirty="0" smtClean="0">
                <a:latin typeface="Arial" panose="020B0604020202020204" pitchFamily="34" charset="0"/>
                <a:cs typeface="Arial" panose="020B0604020202020204" pitchFamily="34" charset="0"/>
              </a:rPr>
              <a:t>104</a:t>
            </a:r>
            <a:r>
              <a:rPr lang="zh-CN" altLang="en-US" sz="1300" dirty="0" smtClean="0">
                <a:latin typeface="Arial" panose="020B0604020202020204" pitchFamily="34" charset="0"/>
                <a:cs typeface="Arial" panose="020B0604020202020204" pitchFamily="34" charset="0"/>
              </a:rPr>
              <a:t>人</a:t>
            </a:r>
            <a:r>
              <a:rPr lang="en-US" altLang="en-US" sz="1300" dirty="0" smtClean="0">
                <a:latin typeface="Arial" panose="020B0604020202020204" pitchFamily="34" charset="0"/>
                <a:cs typeface="Arial" panose="020B0604020202020204" pitchFamily="34" charset="0"/>
              </a:rPr>
              <a:t>, </a:t>
            </a:r>
            <a:r>
              <a:rPr lang="zh-CN" altLang="en-US" sz="1300" dirty="0" smtClean="0">
                <a:latin typeface="Arial" panose="020B0604020202020204" pitchFamily="34" charset="0"/>
                <a:cs typeface="Arial" panose="020B0604020202020204" pitchFamily="34" charset="0"/>
              </a:rPr>
              <a:t>办公人员</a:t>
            </a:r>
            <a:r>
              <a:rPr lang="en-US" altLang="en-US" sz="1300" dirty="0" smtClean="0">
                <a:latin typeface="Arial" panose="020B0604020202020204" pitchFamily="34" charset="0"/>
                <a:cs typeface="Arial" panose="020B0604020202020204" pitchFamily="34" charset="0"/>
              </a:rPr>
              <a:t>93</a:t>
            </a:r>
            <a:r>
              <a:rPr lang="zh-CN" altLang="en-US" sz="1300" dirty="0">
                <a:latin typeface="Arial" panose="020B0604020202020204" pitchFamily="34" charset="0"/>
                <a:cs typeface="Arial" panose="020B0604020202020204" pitchFamily="34" charset="0"/>
              </a:rPr>
              <a:t>人</a:t>
            </a:r>
            <a:r>
              <a:rPr lang="en-US" altLang="en-US" sz="1300" dirty="0" smtClean="0">
                <a:latin typeface="Arial" panose="020B0604020202020204" pitchFamily="34" charset="0"/>
                <a:cs typeface="Arial" panose="020B0604020202020204" pitchFamily="34" charset="0"/>
              </a:rPr>
              <a:t>)</a:t>
            </a:r>
          </a:p>
          <a:p>
            <a:pPr>
              <a:lnSpc>
                <a:spcPct val="150000"/>
              </a:lnSpc>
              <a:spcBef>
                <a:spcPts val="0"/>
              </a:spcBef>
              <a:spcAft>
                <a:spcPts val="600"/>
              </a:spcAft>
            </a:pPr>
            <a:r>
              <a:rPr lang="zh-CN" altLang="en-US" sz="1300" b="1" dirty="0">
                <a:solidFill>
                  <a:srgbClr val="000000"/>
                </a:solidFill>
                <a:latin typeface="Arial" panose="020B0604020202020204" pitchFamily="34" charset="0"/>
                <a:cs typeface="Arial" panose="020B0604020202020204" pitchFamily="34" charset="0"/>
              </a:rPr>
              <a:t>发</a:t>
            </a:r>
            <a:r>
              <a:rPr lang="zh-CN" altLang="en-US" sz="1300" b="1" dirty="0" smtClean="0">
                <a:solidFill>
                  <a:srgbClr val="000000"/>
                </a:solidFill>
                <a:latin typeface="Arial" panose="020B0604020202020204" pitchFamily="34" charset="0"/>
                <a:cs typeface="Arial" panose="020B0604020202020204" pitchFamily="34" charset="0"/>
              </a:rPr>
              <a:t>展历史</a:t>
            </a:r>
            <a:r>
              <a:rPr lang="en-US" altLang="en-US" sz="1300" b="1" dirty="0" smtClean="0">
                <a:solidFill>
                  <a:srgbClr val="000000"/>
                </a:solidFill>
                <a:latin typeface="Arial" panose="020B0604020202020204" pitchFamily="34" charset="0"/>
                <a:cs typeface="Arial" panose="020B0604020202020204" pitchFamily="34" charset="0"/>
              </a:rPr>
              <a:t>: </a:t>
            </a:r>
            <a:r>
              <a:rPr lang="en-US" altLang="en-US" sz="1300" dirty="0" smtClean="0">
                <a:latin typeface="Arial" panose="020B0604020202020204" pitchFamily="34" charset="0"/>
                <a:cs typeface="Arial" panose="020B0604020202020204" pitchFamily="34" charset="0"/>
              </a:rPr>
              <a:t>1995</a:t>
            </a:r>
            <a:r>
              <a:rPr lang="zh-CN" altLang="en-US" sz="1300" dirty="0" smtClean="0">
                <a:latin typeface="Arial" panose="020B0604020202020204" pitchFamily="34" charset="0"/>
                <a:cs typeface="Arial" panose="020B0604020202020204" pitchFamily="34" charset="0"/>
              </a:rPr>
              <a:t>年设厂</a:t>
            </a:r>
            <a:r>
              <a:rPr lang="en-US" altLang="en-US" sz="1300" dirty="0" smtClean="0">
                <a:latin typeface="Arial" panose="020B0604020202020204" pitchFamily="34" charset="0"/>
                <a:cs typeface="Arial" panose="020B0604020202020204" pitchFamily="34" charset="0"/>
              </a:rPr>
              <a:t>; 2016</a:t>
            </a:r>
            <a:r>
              <a:rPr lang="zh-CN" altLang="en-US" sz="1300" dirty="0" smtClean="0">
                <a:latin typeface="Arial" panose="020B0604020202020204" pitchFamily="34" charset="0"/>
                <a:cs typeface="Arial" panose="020B0604020202020204" pitchFamily="34" charset="0"/>
              </a:rPr>
              <a:t>年再次投资扩建</a:t>
            </a:r>
            <a:endParaRPr lang="en-US" altLang="en-US" sz="1300" dirty="0" smtClean="0">
              <a:latin typeface="Arial" panose="020B0604020202020204" pitchFamily="34" charset="0"/>
              <a:cs typeface="Arial" panose="020B0604020202020204" pitchFamily="34" charset="0"/>
            </a:endParaRPr>
          </a:p>
          <a:p>
            <a:pPr>
              <a:lnSpc>
                <a:spcPct val="150000"/>
              </a:lnSpc>
              <a:spcBef>
                <a:spcPts val="0"/>
              </a:spcBef>
              <a:spcAft>
                <a:spcPts val="600"/>
              </a:spcAft>
            </a:pPr>
            <a:r>
              <a:rPr lang="zh-CN" altLang="en-US" sz="1300" b="1" dirty="0">
                <a:solidFill>
                  <a:srgbClr val="000000"/>
                </a:solidFill>
                <a:latin typeface="Arial" panose="020B0604020202020204" pitchFamily="34" charset="0"/>
                <a:cs typeface="Arial" panose="020B0604020202020204" pitchFamily="34" charset="0"/>
              </a:rPr>
              <a:t>主</a:t>
            </a:r>
            <a:r>
              <a:rPr lang="zh-CN" altLang="en-US" sz="1300" b="1" dirty="0" smtClean="0">
                <a:solidFill>
                  <a:srgbClr val="000000"/>
                </a:solidFill>
                <a:latin typeface="Arial" panose="020B0604020202020204" pitchFamily="34" charset="0"/>
                <a:cs typeface="Arial" panose="020B0604020202020204" pitchFamily="34" charset="0"/>
              </a:rPr>
              <a:t>要产线</a:t>
            </a:r>
            <a:r>
              <a:rPr lang="en-US" altLang="en-US" sz="1300" b="1" dirty="0" smtClean="0">
                <a:solidFill>
                  <a:srgbClr val="000000"/>
                </a:solidFill>
                <a:latin typeface="Arial" panose="020B0604020202020204" pitchFamily="34" charset="0"/>
                <a:cs typeface="Arial" panose="020B0604020202020204" pitchFamily="34" charset="0"/>
              </a:rPr>
              <a:t>: </a:t>
            </a:r>
            <a:r>
              <a:rPr lang="zh-CN" altLang="en-US" sz="1300" dirty="0" smtClean="0">
                <a:solidFill>
                  <a:srgbClr val="000000"/>
                </a:solidFill>
                <a:latin typeface="Arial" panose="020B0604020202020204" pitchFamily="34" charset="0"/>
                <a:cs typeface="Arial" panose="020B0604020202020204" pitchFamily="34" charset="0"/>
              </a:rPr>
              <a:t>飞力</a:t>
            </a:r>
            <a:r>
              <a:rPr lang="en-US" altLang="en-US" sz="1300" dirty="0" smtClean="0">
                <a:solidFill>
                  <a:srgbClr val="000000"/>
                </a:solidFill>
                <a:latin typeface="Arial" panose="020B0604020202020204" pitchFamily="34" charset="0"/>
                <a:cs typeface="Arial" panose="020B0604020202020204" pitchFamily="34" charset="0"/>
              </a:rPr>
              <a:t> G&amp;G</a:t>
            </a:r>
            <a:r>
              <a:rPr lang="zh-CN" altLang="en-US" sz="1300" dirty="0" smtClean="0">
                <a:solidFill>
                  <a:srgbClr val="000000"/>
                </a:solidFill>
                <a:latin typeface="Arial" panose="020B0604020202020204" pitchFamily="34" charset="0"/>
                <a:cs typeface="Arial" panose="020B0604020202020204" pitchFamily="34" charset="0"/>
              </a:rPr>
              <a:t>泵系列</a:t>
            </a:r>
            <a:r>
              <a:rPr lang="en-US" altLang="en-US" sz="1300" dirty="0" smtClean="0">
                <a:solidFill>
                  <a:srgbClr val="000000"/>
                </a:solidFill>
                <a:latin typeface="Arial" panose="020B0604020202020204" pitchFamily="34" charset="0"/>
                <a:cs typeface="Arial" panose="020B0604020202020204" pitchFamily="34" charset="0"/>
              </a:rPr>
              <a:t>, </a:t>
            </a:r>
            <a:r>
              <a:rPr lang="zh-CN" altLang="en-US" sz="1300" dirty="0" smtClean="0">
                <a:solidFill>
                  <a:srgbClr val="000000"/>
                </a:solidFill>
                <a:latin typeface="Arial" panose="020B0604020202020204" pitchFamily="34" charset="0"/>
                <a:cs typeface="Arial" panose="020B0604020202020204" pitchFamily="34" charset="0"/>
              </a:rPr>
              <a:t>搅拌器</a:t>
            </a:r>
            <a:r>
              <a:rPr lang="en-US" altLang="en-US" sz="1300" dirty="0" smtClean="0">
                <a:solidFill>
                  <a:srgbClr val="000000"/>
                </a:solidFill>
                <a:latin typeface="Arial" panose="020B0604020202020204" pitchFamily="34" charset="0"/>
                <a:cs typeface="Arial" panose="020B0604020202020204" pitchFamily="34" charset="0"/>
              </a:rPr>
              <a:t>, </a:t>
            </a:r>
            <a:r>
              <a:rPr lang="zh-CN" altLang="en-US" sz="1300" dirty="0" smtClean="0">
                <a:solidFill>
                  <a:srgbClr val="000000"/>
                </a:solidFill>
                <a:latin typeface="Arial" panose="020B0604020202020204" pitchFamily="34" charset="0"/>
                <a:cs typeface="Arial" panose="020B0604020202020204" pitchFamily="34" charset="0"/>
              </a:rPr>
              <a:t>小型</a:t>
            </a:r>
            <a:r>
              <a:rPr lang="en-US" altLang="zh-CN" sz="1300" dirty="0" smtClean="0">
                <a:solidFill>
                  <a:srgbClr val="000000"/>
                </a:solidFill>
                <a:latin typeface="Arial" panose="020B0604020202020204" pitchFamily="34" charset="0"/>
                <a:cs typeface="Arial" panose="020B0604020202020204" pitchFamily="34" charset="0"/>
              </a:rPr>
              <a:t>&amp;</a:t>
            </a:r>
            <a:r>
              <a:rPr lang="zh-CN" altLang="en-US" sz="1300" dirty="0" smtClean="0">
                <a:solidFill>
                  <a:srgbClr val="000000"/>
                </a:solidFill>
                <a:latin typeface="Arial" panose="020B0604020202020204" pitchFamily="34" charset="0"/>
                <a:cs typeface="Arial" panose="020B0604020202020204" pitchFamily="34" charset="0"/>
              </a:rPr>
              <a:t>中性飞力泵</a:t>
            </a:r>
            <a:r>
              <a:rPr lang="en-US" altLang="en-US" sz="1300" dirty="0" smtClean="0">
                <a:solidFill>
                  <a:srgbClr val="000000"/>
                </a:solidFill>
                <a:latin typeface="Arial" panose="020B0604020202020204" pitchFamily="34" charset="0"/>
                <a:cs typeface="Arial" panose="020B0604020202020204" pitchFamily="34" charset="0"/>
              </a:rPr>
              <a:t>, TOP </a:t>
            </a:r>
            <a:r>
              <a:rPr lang="zh-CN" altLang="en-US" sz="1300" dirty="0">
                <a:solidFill>
                  <a:srgbClr val="000000"/>
                </a:solidFill>
                <a:latin typeface="Arial" panose="020B0604020202020204" pitchFamily="34" charset="0"/>
                <a:cs typeface="Arial" panose="020B0604020202020204" pitchFamily="34" charset="0"/>
              </a:rPr>
              <a:t>泵站</a:t>
            </a:r>
            <a:r>
              <a:rPr lang="en-US" altLang="en-US" sz="1300" dirty="0" smtClean="0">
                <a:solidFill>
                  <a:srgbClr val="000000"/>
                </a:solidFill>
                <a:latin typeface="Arial" panose="020B0604020202020204" pitchFamily="34" charset="0"/>
                <a:cs typeface="Arial" panose="020B0604020202020204" pitchFamily="34" charset="0"/>
              </a:rPr>
              <a:t>, </a:t>
            </a:r>
            <a:r>
              <a:rPr lang="zh-CN" altLang="en-US" sz="1300" dirty="0" smtClean="0">
                <a:solidFill>
                  <a:srgbClr val="000000"/>
                </a:solidFill>
                <a:latin typeface="Arial" panose="020B0604020202020204" pitchFamily="34" charset="0"/>
                <a:cs typeface="Arial" panose="020B0604020202020204" pitchFamily="34" charset="0"/>
              </a:rPr>
              <a:t>臭氧发生器等</a:t>
            </a:r>
            <a:endParaRPr lang="en-US" altLang="en-US" sz="1300" dirty="0" smtClean="0">
              <a:solidFill>
                <a:srgbClr val="FF0000"/>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1" t="3774" r="2851" b="6728"/>
          <a:stretch/>
        </p:blipFill>
        <p:spPr bwMode="auto">
          <a:xfrm>
            <a:off x="177799" y="1108095"/>
            <a:ext cx="4263913" cy="2455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55481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p:cNvGraphicFramePr>
          <p:nvPr>
            <p:extLst>
              <p:ext uri="{D42A27DB-BD31-4B8C-83A1-F6EECF244321}">
                <p14:modId xmlns:p14="http://schemas.microsoft.com/office/powerpoint/2010/main" val="887791147"/>
              </p:ext>
            </p:extLst>
          </p:nvPr>
        </p:nvGraphicFramePr>
        <p:xfrm>
          <a:off x="1583751" y="1144736"/>
          <a:ext cx="5936249" cy="3535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864" y="3892123"/>
            <a:ext cx="1337481" cy="80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descr="002_1 Kopie"/>
          <p:cNvPicPr>
            <a:picLocks noChangeAspect="1" noChangeArrowheads="1"/>
          </p:cNvPicPr>
          <p:nvPr/>
        </p:nvPicPr>
        <p:blipFill>
          <a:blip r:embed="rId8">
            <a:extLst>
              <a:ext uri="{28A0092B-C50C-407E-A947-70E740481C1C}">
                <a14:useLocalDpi xmlns:a14="http://schemas.microsoft.com/office/drawing/2010/main" val="0"/>
              </a:ext>
            </a:extLst>
          </a:blip>
          <a:srcRect l="2960" r="4671"/>
          <a:stretch>
            <a:fillRect/>
          </a:stretch>
        </p:blipFill>
        <p:spPr bwMode="auto">
          <a:xfrm>
            <a:off x="657491" y="1143026"/>
            <a:ext cx="1463040" cy="12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6209" y="2078088"/>
            <a:ext cx="1612899" cy="144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844" y="1390874"/>
            <a:ext cx="731520" cy="121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4" descr="Pa Seite1 + 2"/>
          <p:cNvPicPr>
            <a:picLocks noChangeAspect="1" noChangeArrowheads="1"/>
          </p:cNvPicPr>
          <p:nvPr/>
        </p:nvPicPr>
        <p:blipFill>
          <a:blip r:embed="rId11">
            <a:clrChange>
              <a:clrFrom>
                <a:srgbClr val="FFFFFF"/>
              </a:clrFrom>
              <a:clrTo>
                <a:srgbClr val="FFFFFF">
                  <a:alpha val="0"/>
                </a:srgbClr>
              </a:clrTo>
            </a:clrChange>
            <a:lum bright="-6000" contrast="36000"/>
            <a:extLst>
              <a:ext uri="{28A0092B-C50C-407E-A947-70E740481C1C}">
                <a14:useLocalDpi xmlns:a14="http://schemas.microsoft.com/office/drawing/2010/main" val="0"/>
              </a:ext>
            </a:extLst>
          </a:blip>
          <a:srcRect/>
          <a:stretch>
            <a:fillRect/>
          </a:stretch>
        </p:blipFill>
        <p:spPr bwMode="auto">
          <a:xfrm>
            <a:off x="2558641" y="1006699"/>
            <a:ext cx="1188720" cy="55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2" descr="#4b_outlined"/>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3615" r="2400" b="3615"/>
          <a:stretch>
            <a:fillRect/>
          </a:stretch>
        </p:blipFill>
        <p:spPr bwMode="auto">
          <a:xfrm>
            <a:off x="657491" y="3468164"/>
            <a:ext cx="1005840" cy="81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1" descr="GSP"/>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0531" y="2776312"/>
            <a:ext cx="775775" cy="85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7114" t="3233" r="18402" b="11853"/>
          <a:stretch>
            <a:fillRect/>
          </a:stretch>
        </p:blipFill>
        <p:spPr bwMode="auto">
          <a:xfrm>
            <a:off x="7698894" y="3017453"/>
            <a:ext cx="640080" cy="162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image00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6036" y="3525621"/>
            <a:ext cx="822960" cy="9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C:\Users\whe\Desktop\Marco50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013" y="2219317"/>
            <a:ext cx="1463040" cy="116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75956" y="1826508"/>
            <a:ext cx="365760" cy="156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descr="C:\Users\whe\Desktop\topgate3.png"/>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003" y="3764024"/>
            <a:ext cx="1188720" cy="103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C:\Users\whe\Desktop\无负压2.0.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93980" y="1065213"/>
            <a:ext cx="1005840" cy="91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207516" y="991114"/>
            <a:ext cx="914400" cy="142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sz="2000" b="0" dirty="0" smtClean="0"/>
              <a:t>赛莱默中国研发</a:t>
            </a:r>
            <a:endParaRPr lang="en-US" sz="2000" dirty="0"/>
          </a:p>
        </p:txBody>
      </p:sp>
    </p:spTree>
    <p:extLst>
      <p:ext uri="{BB962C8B-B14F-4D97-AF65-F5344CB8AC3E}">
        <p14:creationId xmlns:p14="http://schemas.microsoft.com/office/powerpoint/2010/main" val="70235325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9525" y="1042988"/>
            <a:ext cx="6604000"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组 10"/>
          <p:cNvGrpSpPr>
            <a:grpSpLocks/>
          </p:cNvGrpSpPr>
          <p:nvPr/>
        </p:nvGrpSpPr>
        <p:grpSpPr bwMode="auto">
          <a:xfrm>
            <a:off x="1281907" y="881063"/>
            <a:ext cx="2751137" cy="663575"/>
            <a:chOff x="1349157" y="881314"/>
            <a:chExt cx="2751424" cy="662334"/>
          </a:xfrm>
        </p:grpSpPr>
        <p:pic>
          <p:nvPicPr>
            <p:cNvPr id="15405"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8255" y="886664"/>
              <a:ext cx="365689" cy="3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0139" y="886665"/>
              <a:ext cx="968126" cy="37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5272" y="881314"/>
              <a:ext cx="371031" cy="37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2" name="object 63"/>
            <p:cNvSpPr txBox="1">
              <a:spLocks noChangeArrowheads="1"/>
            </p:cNvSpPr>
            <p:nvPr/>
          </p:nvSpPr>
          <p:spPr bwMode="auto">
            <a:xfrm>
              <a:off x="1349157" y="1315476"/>
              <a:ext cx="557270" cy="22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输送</a:t>
              </a:r>
              <a:endParaRPr lang="en-US" altLang="en-US" sz="1400" dirty="0">
                <a:latin typeface="微软雅黑" panose="020B0503020204020204" pitchFamily="34" charset="-122"/>
                <a:ea typeface="微软雅黑" panose="020B0503020204020204" pitchFamily="34" charset="-122"/>
                <a:cs typeface="Hiragino Sans GB W6"/>
              </a:endParaRPr>
            </a:p>
          </p:txBody>
        </p:sp>
        <p:sp>
          <p:nvSpPr>
            <p:cNvPr id="12344" name="object 63"/>
            <p:cNvSpPr txBox="1">
              <a:spLocks noChangeArrowheads="1"/>
            </p:cNvSpPr>
            <p:nvPr/>
          </p:nvSpPr>
          <p:spPr bwMode="auto">
            <a:xfrm>
              <a:off x="2446233" y="1307552"/>
              <a:ext cx="558858" cy="22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制水</a:t>
              </a:r>
              <a:endParaRPr lang="en-US" altLang="en-US" sz="1400">
                <a:latin typeface="微软雅黑" panose="020B0503020204020204" pitchFamily="34" charset="-122"/>
                <a:ea typeface="微软雅黑" panose="020B0503020204020204" pitchFamily="34" charset="-122"/>
                <a:cs typeface="Hiragino Sans GB W6"/>
              </a:endParaRPr>
            </a:p>
          </p:txBody>
        </p:sp>
        <p:sp>
          <p:nvSpPr>
            <p:cNvPr id="12345" name="object 63"/>
            <p:cNvSpPr txBox="1">
              <a:spLocks noChangeArrowheads="1"/>
            </p:cNvSpPr>
            <p:nvPr/>
          </p:nvSpPr>
          <p:spPr bwMode="auto">
            <a:xfrm>
              <a:off x="3543311" y="1307552"/>
              <a:ext cx="557270" cy="22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测试</a:t>
              </a:r>
              <a:endParaRPr lang="en-US" altLang="en-US" sz="1400">
                <a:latin typeface="微软雅黑" panose="020B0503020204020204" pitchFamily="34" charset="-122"/>
                <a:ea typeface="微软雅黑" panose="020B0503020204020204" pitchFamily="34" charset="-122"/>
                <a:cs typeface="Hiragino Sans GB W6"/>
              </a:endParaRPr>
            </a:p>
          </p:txBody>
        </p:sp>
      </p:grpSp>
      <p:pic>
        <p:nvPicPr>
          <p:cNvPr id="15365" name="图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8175" y="889000"/>
            <a:ext cx="3730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object 63"/>
          <p:cNvSpPr txBox="1">
            <a:spLocks noChangeArrowheads="1"/>
          </p:cNvSpPr>
          <p:nvPr/>
        </p:nvSpPr>
        <p:spPr bwMode="auto">
          <a:xfrm>
            <a:off x="4327525" y="1316038"/>
            <a:ext cx="7572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运营优化</a:t>
            </a:r>
            <a:endParaRPr lang="en-US" altLang="en-US" sz="1400" dirty="0">
              <a:latin typeface="微软雅黑" panose="020B0503020204020204" pitchFamily="34" charset="-122"/>
              <a:ea typeface="微软雅黑" panose="020B0503020204020204" pitchFamily="34" charset="-122"/>
              <a:cs typeface="Hiragino Sans GB W6"/>
            </a:endParaRPr>
          </a:p>
        </p:txBody>
      </p:sp>
      <p:sp>
        <p:nvSpPr>
          <p:cNvPr id="12295" name="object 63"/>
          <p:cNvSpPr txBox="1">
            <a:spLocks noChangeArrowheads="1"/>
          </p:cNvSpPr>
          <p:nvPr/>
        </p:nvSpPr>
        <p:spPr bwMode="auto">
          <a:xfrm>
            <a:off x="5316538" y="1316038"/>
            <a:ext cx="752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漏损控制</a:t>
            </a:r>
            <a:endParaRPr lang="en-US" altLang="en-US" sz="1400" dirty="0">
              <a:latin typeface="微软雅黑" panose="020B0503020204020204" pitchFamily="34" charset="-122"/>
              <a:ea typeface="微软雅黑" panose="020B0503020204020204" pitchFamily="34" charset="-122"/>
              <a:cs typeface="Hiragino Sans GB W6"/>
            </a:endParaRPr>
          </a:p>
        </p:txBody>
      </p:sp>
      <p:pic>
        <p:nvPicPr>
          <p:cNvPr id="15368" name="图片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32425" y="88900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图片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9550" y="1042988"/>
            <a:ext cx="508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96997" y="1316038"/>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object 63"/>
          <p:cNvSpPr txBox="1">
            <a:spLocks noChangeArrowheads="1"/>
          </p:cNvSpPr>
          <p:nvPr/>
        </p:nvSpPr>
        <p:spPr bwMode="auto">
          <a:xfrm>
            <a:off x="6202842" y="1166813"/>
            <a:ext cx="200025" cy="8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marL="0" eaLnBrk="1" hangingPunct="1">
              <a:spcBef>
                <a:spcPts val="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资</a:t>
            </a:r>
            <a:endParaRPr lang="en-US" altLang="zh-CN" sz="1400" dirty="0">
              <a:solidFill>
                <a:srgbClr val="0189B3"/>
              </a:solidFill>
              <a:latin typeface="微软雅黑" panose="020B0503020204020204" pitchFamily="34" charset="-122"/>
              <a:ea typeface="微软雅黑" panose="020B0503020204020204" pitchFamily="34" charset="-122"/>
              <a:cs typeface="Hiragino Sans GB W6"/>
            </a:endParaRPr>
          </a:p>
          <a:p>
            <a:pPr marL="0" eaLnBrk="1" hangingPunct="1">
              <a:spcBef>
                <a:spcPts val="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产</a:t>
            </a:r>
            <a:endParaRPr lang="en-US" altLang="zh-CN" sz="1400" dirty="0">
              <a:solidFill>
                <a:srgbClr val="0189B3"/>
              </a:solidFill>
              <a:latin typeface="微软雅黑" panose="020B0503020204020204" pitchFamily="34" charset="-122"/>
              <a:ea typeface="微软雅黑" panose="020B0503020204020204" pitchFamily="34" charset="-122"/>
              <a:cs typeface="Hiragino Sans GB W6"/>
            </a:endParaRPr>
          </a:p>
          <a:p>
            <a:pPr marL="0" eaLnBrk="1" hangingPunct="1">
              <a:spcBef>
                <a:spcPts val="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优</a:t>
            </a:r>
            <a:endParaRPr lang="en-US" altLang="zh-CN" sz="1400" dirty="0">
              <a:solidFill>
                <a:srgbClr val="0189B3"/>
              </a:solidFill>
              <a:latin typeface="微软雅黑" panose="020B0503020204020204" pitchFamily="34" charset="-122"/>
              <a:ea typeface="微软雅黑" panose="020B0503020204020204" pitchFamily="34" charset="-122"/>
              <a:cs typeface="Hiragino Sans GB W6"/>
            </a:endParaRPr>
          </a:p>
          <a:p>
            <a:pPr marL="0" eaLnBrk="1" hangingPunct="1">
              <a:spcBef>
                <a:spcPts val="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化</a:t>
            </a:r>
            <a:endParaRPr lang="en-US" altLang="en-US" sz="1400" dirty="0">
              <a:latin typeface="微软雅黑" panose="020B0503020204020204" pitchFamily="34" charset="-122"/>
              <a:ea typeface="微软雅黑" panose="020B0503020204020204" pitchFamily="34" charset="-122"/>
              <a:cs typeface="Hiragino Sans GB W6"/>
            </a:endParaRPr>
          </a:p>
        </p:txBody>
      </p:sp>
      <p:sp>
        <p:nvSpPr>
          <p:cNvPr id="88" name="object 63"/>
          <p:cNvSpPr txBox="1"/>
          <p:nvPr/>
        </p:nvSpPr>
        <p:spPr>
          <a:xfrm>
            <a:off x="6908800" y="1082792"/>
            <a:ext cx="2022475" cy="228600"/>
          </a:xfrm>
          <a:prstGeom prst="rect">
            <a:avLst/>
          </a:prstGeom>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水基础设施 </a:t>
            </a:r>
            <a:r>
              <a:rPr lang="en-US" altLang="zh-CN" sz="1400" dirty="0">
                <a:solidFill>
                  <a:srgbClr val="0189B3"/>
                </a:solidFill>
                <a:latin typeface="微软雅黑" panose="020B0503020204020204" pitchFamily="34" charset="-122"/>
                <a:ea typeface="微软雅黑" panose="020B0503020204020204" pitchFamily="34" charset="-122"/>
                <a:cs typeface="Hiragino Sans GB W6"/>
              </a:rPr>
              <a:t>- </a:t>
            </a: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水处理</a:t>
            </a:r>
            <a:endParaRPr lang="en-US" altLang="en-US" sz="1400" dirty="0">
              <a:latin typeface="微软雅黑" panose="020B0503020204020204" pitchFamily="34" charset="-122"/>
              <a:ea typeface="微软雅黑" panose="020B0503020204020204" pitchFamily="34" charset="-122"/>
              <a:cs typeface="Hiragino Sans GB W6"/>
            </a:endParaRPr>
          </a:p>
        </p:txBody>
      </p:sp>
      <p:pic>
        <p:nvPicPr>
          <p:cNvPr id="15373" name="图片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94250" y="1641475"/>
            <a:ext cx="144938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图片 13"/>
          <p:cNvPicPr>
            <a:picLocks noChangeAspect="1"/>
          </p:cNvPicPr>
          <p:nvPr/>
        </p:nvPicPr>
        <p:blipFill>
          <a:blip r:embed="rId12">
            <a:extLst>
              <a:ext uri="{28A0092B-C50C-407E-A947-70E740481C1C}">
                <a14:useLocalDpi xmlns:a14="http://schemas.microsoft.com/office/drawing/2010/main" val="0"/>
              </a:ext>
            </a:extLst>
          </a:blip>
          <a:srcRect l="21049"/>
          <a:stretch>
            <a:fillRect/>
          </a:stretch>
        </p:blipFill>
        <p:spPr bwMode="auto">
          <a:xfrm>
            <a:off x="6616700" y="2101850"/>
            <a:ext cx="7207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图片 14"/>
          <p:cNvPicPr>
            <a:picLocks noChangeAspect="1"/>
          </p:cNvPicPr>
          <p:nvPr/>
        </p:nvPicPr>
        <p:blipFill>
          <a:blip r:embed="rId13">
            <a:extLst>
              <a:ext uri="{28A0092B-C50C-407E-A947-70E740481C1C}">
                <a14:useLocalDpi xmlns:a14="http://schemas.microsoft.com/office/drawing/2010/main" val="0"/>
              </a:ext>
            </a:extLst>
          </a:blip>
          <a:srcRect l="20596"/>
          <a:stretch>
            <a:fillRect/>
          </a:stretch>
        </p:blipFill>
        <p:spPr bwMode="auto">
          <a:xfrm>
            <a:off x="6619875" y="2768600"/>
            <a:ext cx="7143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图片 15"/>
          <p:cNvPicPr>
            <a:picLocks noChangeAspect="1"/>
          </p:cNvPicPr>
          <p:nvPr/>
        </p:nvPicPr>
        <p:blipFill>
          <a:blip r:embed="rId14">
            <a:extLst>
              <a:ext uri="{28A0092B-C50C-407E-A947-70E740481C1C}">
                <a14:useLocalDpi xmlns:a14="http://schemas.microsoft.com/office/drawing/2010/main" val="0"/>
              </a:ext>
            </a:extLst>
          </a:blip>
          <a:srcRect l="18463"/>
          <a:stretch>
            <a:fillRect/>
          </a:stretch>
        </p:blipFill>
        <p:spPr bwMode="auto">
          <a:xfrm>
            <a:off x="6610350" y="3360407"/>
            <a:ext cx="7334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图片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45225" y="2259013"/>
            <a:ext cx="32543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图片 9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38875" y="2716213"/>
            <a:ext cx="3238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图片 9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38875" y="3179763"/>
            <a:ext cx="3238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图片 9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45225" y="3873500"/>
            <a:ext cx="32543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object 63"/>
          <p:cNvSpPr txBox="1"/>
          <p:nvPr/>
        </p:nvSpPr>
        <p:spPr>
          <a:xfrm>
            <a:off x="6908800" y="1649082"/>
            <a:ext cx="1368425" cy="228600"/>
          </a:xfrm>
          <a:prstGeom prst="rect">
            <a:avLst/>
          </a:prstGeom>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水应用</a:t>
            </a:r>
            <a:endParaRPr lang="en-US" altLang="en-US" sz="1400" dirty="0">
              <a:latin typeface="微软雅黑" panose="020B0503020204020204" pitchFamily="34" charset="-122"/>
              <a:ea typeface="微软雅黑" panose="020B0503020204020204" pitchFamily="34" charset="-122"/>
              <a:cs typeface="Hiragino Sans GB W6"/>
            </a:endParaRPr>
          </a:p>
        </p:txBody>
      </p:sp>
      <p:sp>
        <p:nvSpPr>
          <p:cNvPr id="12311" name="object 63"/>
          <p:cNvSpPr txBox="1">
            <a:spLocks noChangeArrowheads="1"/>
          </p:cNvSpPr>
          <p:nvPr/>
        </p:nvSpPr>
        <p:spPr bwMode="auto">
          <a:xfrm>
            <a:off x="7402513" y="2095500"/>
            <a:ext cx="14970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dirty="0">
                <a:solidFill>
                  <a:srgbClr val="0189B3"/>
                </a:solidFill>
                <a:latin typeface="微软雅黑" panose="020B0503020204020204" pitchFamily="34" charset="-122"/>
                <a:ea typeface="微软雅黑" panose="020B0503020204020204" pitchFamily="34" charset="-122"/>
                <a:cs typeface="Hiragino Sans GB W6"/>
              </a:rPr>
              <a:t>住宅、商业楼宇、轨道交通</a:t>
            </a:r>
            <a:endParaRPr lang="en-US" altLang="en-US" sz="1400" dirty="0">
              <a:latin typeface="微软雅黑" panose="020B0503020204020204" pitchFamily="34" charset="-122"/>
              <a:ea typeface="微软雅黑" panose="020B0503020204020204" pitchFamily="34" charset="-122"/>
              <a:cs typeface="Hiragino Sans GB W6"/>
            </a:endParaRPr>
          </a:p>
        </p:txBody>
      </p:sp>
      <p:sp>
        <p:nvSpPr>
          <p:cNvPr id="12313" name="object 63"/>
          <p:cNvSpPr txBox="1">
            <a:spLocks noChangeArrowheads="1"/>
          </p:cNvSpPr>
          <p:nvPr/>
        </p:nvSpPr>
        <p:spPr bwMode="auto">
          <a:xfrm>
            <a:off x="7402513" y="2838450"/>
            <a:ext cx="1624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农业灌溉</a:t>
            </a:r>
            <a:endParaRPr lang="en-US" altLang="en-US" sz="1400">
              <a:latin typeface="微软雅黑" panose="020B0503020204020204" pitchFamily="34" charset="-122"/>
              <a:ea typeface="微软雅黑" panose="020B0503020204020204" pitchFamily="34" charset="-122"/>
              <a:cs typeface="Hiragino Sans GB W6"/>
            </a:endParaRPr>
          </a:p>
        </p:txBody>
      </p:sp>
      <p:sp>
        <p:nvSpPr>
          <p:cNvPr id="12315" name="object 63"/>
          <p:cNvSpPr txBox="1">
            <a:spLocks noChangeArrowheads="1"/>
          </p:cNvSpPr>
          <p:nvPr/>
        </p:nvSpPr>
        <p:spPr bwMode="auto">
          <a:xfrm>
            <a:off x="7402513" y="3442957"/>
            <a:ext cx="1624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工业用水</a:t>
            </a:r>
            <a:endParaRPr lang="en-US" altLang="en-US" sz="1400">
              <a:latin typeface="微软雅黑" panose="020B0503020204020204" pitchFamily="34" charset="-122"/>
              <a:ea typeface="微软雅黑" panose="020B0503020204020204" pitchFamily="34" charset="-122"/>
              <a:cs typeface="Hiragino Sans GB W6"/>
            </a:endParaRPr>
          </a:p>
        </p:txBody>
      </p:sp>
      <p:pic>
        <p:nvPicPr>
          <p:cNvPr id="15385" name="图片 17"/>
          <p:cNvPicPr>
            <a:picLocks noChangeAspect="1"/>
          </p:cNvPicPr>
          <p:nvPr/>
        </p:nvPicPr>
        <p:blipFill>
          <a:blip r:embed="rId16">
            <a:extLst>
              <a:ext uri="{28A0092B-C50C-407E-A947-70E740481C1C}">
                <a14:useLocalDpi xmlns:a14="http://schemas.microsoft.com/office/drawing/2010/main" val="0"/>
              </a:ext>
            </a:extLst>
          </a:blip>
          <a:srcRect l="15218" t="-26131" r="13295" b="-57349"/>
          <a:stretch>
            <a:fillRect/>
          </a:stretch>
        </p:blipFill>
        <p:spPr bwMode="auto">
          <a:xfrm>
            <a:off x="4327525" y="4484688"/>
            <a:ext cx="22733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图片 10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3275" y="4327525"/>
            <a:ext cx="3730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9" name="object 63"/>
          <p:cNvSpPr txBox="1">
            <a:spLocks noChangeArrowheads="1"/>
          </p:cNvSpPr>
          <p:nvPr/>
        </p:nvSpPr>
        <p:spPr bwMode="auto">
          <a:xfrm>
            <a:off x="5667375" y="4076700"/>
            <a:ext cx="79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运营优化</a:t>
            </a:r>
            <a:endParaRPr lang="en-US" altLang="en-US" sz="1400">
              <a:latin typeface="微软雅黑" panose="020B0503020204020204" pitchFamily="34" charset="-122"/>
              <a:ea typeface="微软雅黑" panose="020B0503020204020204" pitchFamily="34" charset="-122"/>
              <a:cs typeface="Hiragino Sans GB W6"/>
            </a:endParaRPr>
          </a:p>
        </p:txBody>
      </p:sp>
      <p:sp>
        <p:nvSpPr>
          <p:cNvPr id="110" name="object 63"/>
          <p:cNvSpPr txBox="1"/>
          <p:nvPr/>
        </p:nvSpPr>
        <p:spPr>
          <a:xfrm>
            <a:off x="6908800" y="4098925"/>
            <a:ext cx="2022475" cy="228600"/>
          </a:xfrm>
          <a:prstGeom prst="rect">
            <a:avLst/>
          </a:prstGeom>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水基础设施 </a:t>
            </a:r>
            <a:r>
              <a:rPr lang="en-US" altLang="zh-CN" sz="1400">
                <a:solidFill>
                  <a:srgbClr val="0189B3"/>
                </a:solidFill>
                <a:latin typeface="微软雅黑" panose="020B0503020204020204" pitchFamily="34" charset="-122"/>
                <a:ea typeface="微软雅黑" panose="020B0503020204020204" pitchFamily="34" charset="-122"/>
                <a:cs typeface="Hiragino Sans GB W6"/>
              </a:rPr>
              <a:t>- </a:t>
            </a:r>
            <a:r>
              <a:rPr lang="zh-CN" altLang="en-US" sz="1400">
                <a:solidFill>
                  <a:srgbClr val="0189B3"/>
                </a:solidFill>
                <a:latin typeface="微软雅黑" panose="020B0503020204020204" pitchFamily="34" charset="-122"/>
                <a:ea typeface="微软雅黑" panose="020B0503020204020204" pitchFamily="34" charset="-122"/>
                <a:cs typeface="Hiragino Sans GB W6"/>
              </a:rPr>
              <a:t>分析管理</a:t>
            </a:r>
            <a:endParaRPr lang="en-US" altLang="en-US" sz="1400">
              <a:latin typeface="微软雅黑" panose="020B0503020204020204" pitchFamily="34" charset="-122"/>
              <a:ea typeface="微软雅黑" panose="020B0503020204020204" pitchFamily="34" charset="-122"/>
              <a:cs typeface="Hiragino Sans GB W6"/>
            </a:endParaRPr>
          </a:p>
        </p:txBody>
      </p:sp>
      <p:pic>
        <p:nvPicPr>
          <p:cNvPr id="15389" name="图片 1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03763" y="4318000"/>
            <a:ext cx="381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3" name="object 63"/>
          <p:cNvSpPr txBox="1">
            <a:spLocks noChangeArrowheads="1"/>
          </p:cNvSpPr>
          <p:nvPr/>
        </p:nvSpPr>
        <p:spPr bwMode="auto">
          <a:xfrm>
            <a:off x="4533900" y="4076700"/>
            <a:ext cx="739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状态评估</a:t>
            </a:r>
            <a:endParaRPr lang="en-US" altLang="en-US" sz="1400">
              <a:latin typeface="微软雅黑" panose="020B0503020204020204" pitchFamily="34" charset="-122"/>
              <a:ea typeface="微软雅黑" panose="020B0503020204020204" pitchFamily="34" charset="-122"/>
              <a:cs typeface="Hiragino Sans GB W6"/>
            </a:endParaRPr>
          </a:p>
        </p:txBody>
      </p:sp>
      <p:pic>
        <p:nvPicPr>
          <p:cNvPr id="15391" name="图片 1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330700" y="3657600"/>
            <a:ext cx="5873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图片 20"/>
          <p:cNvPicPr>
            <a:picLocks noChangeAspect="1"/>
          </p:cNvPicPr>
          <p:nvPr/>
        </p:nvPicPr>
        <p:blipFill>
          <a:blip r:embed="rId19">
            <a:extLst>
              <a:ext uri="{28A0092B-C50C-407E-A947-70E740481C1C}">
                <a14:useLocalDpi xmlns:a14="http://schemas.microsoft.com/office/drawing/2010/main" val="0"/>
              </a:ext>
            </a:extLst>
          </a:blip>
          <a:srcRect t="-5" r="6358" b="-128729"/>
          <a:stretch>
            <a:fillRect/>
          </a:stretch>
        </p:blipFill>
        <p:spPr bwMode="auto">
          <a:xfrm>
            <a:off x="638175" y="3648075"/>
            <a:ext cx="375126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图片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742950"/>
            <a:ext cx="769938"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94" name="组 115"/>
          <p:cNvGrpSpPr>
            <a:grpSpLocks/>
          </p:cNvGrpSpPr>
          <p:nvPr/>
        </p:nvGrpSpPr>
        <p:grpSpPr bwMode="auto">
          <a:xfrm>
            <a:off x="1281113" y="3208338"/>
            <a:ext cx="2752725" cy="654050"/>
            <a:chOff x="1358255" y="612024"/>
            <a:chExt cx="2752987" cy="653473"/>
          </a:xfrm>
        </p:grpSpPr>
        <p:pic>
          <p:nvPicPr>
            <p:cNvPr id="15399" name="图片 1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8255" y="886664"/>
              <a:ext cx="365689" cy="3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0" name="图片 1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0139" y="886665"/>
              <a:ext cx="968126" cy="37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图片 1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5272" y="881314"/>
              <a:ext cx="371031" cy="37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6" name="object 63"/>
            <p:cNvSpPr txBox="1">
              <a:spLocks noChangeArrowheads="1"/>
            </p:cNvSpPr>
            <p:nvPr/>
          </p:nvSpPr>
          <p:spPr bwMode="auto">
            <a:xfrm>
              <a:off x="1359842" y="619954"/>
              <a:ext cx="557266" cy="22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输送</a:t>
              </a:r>
              <a:endParaRPr lang="en-US" altLang="en-US" sz="1400">
                <a:latin typeface="微软雅黑" panose="020B0503020204020204" pitchFamily="34" charset="-122"/>
                <a:ea typeface="微软雅黑" panose="020B0503020204020204" pitchFamily="34" charset="-122"/>
                <a:cs typeface="Hiragino Sans GB W6"/>
              </a:endParaRPr>
            </a:p>
          </p:txBody>
        </p:sp>
        <p:sp>
          <p:nvSpPr>
            <p:cNvPr id="12337" name="object 63"/>
            <p:cNvSpPr txBox="1">
              <a:spLocks noChangeArrowheads="1"/>
            </p:cNvSpPr>
            <p:nvPr/>
          </p:nvSpPr>
          <p:spPr bwMode="auto">
            <a:xfrm>
              <a:off x="2456910" y="612024"/>
              <a:ext cx="558853" cy="22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处理</a:t>
              </a:r>
              <a:endParaRPr lang="en-US" altLang="en-US" sz="1400">
                <a:latin typeface="微软雅黑" panose="020B0503020204020204" pitchFamily="34" charset="-122"/>
                <a:ea typeface="微软雅黑" panose="020B0503020204020204" pitchFamily="34" charset="-122"/>
                <a:cs typeface="Hiragino Sans GB W6"/>
              </a:endParaRPr>
            </a:p>
          </p:txBody>
        </p:sp>
        <p:sp>
          <p:nvSpPr>
            <p:cNvPr id="12338" name="object 63"/>
            <p:cNvSpPr txBox="1">
              <a:spLocks noChangeArrowheads="1"/>
            </p:cNvSpPr>
            <p:nvPr/>
          </p:nvSpPr>
          <p:spPr bwMode="auto">
            <a:xfrm>
              <a:off x="3553976" y="612024"/>
              <a:ext cx="557266" cy="22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测试</a:t>
              </a:r>
              <a:endParaRPr lang="en-US" altLang="en-US" sz="1400">
                <a:latin typeface="微软雅黑" panose="020B0503020204020204" pitchFamily="34" charset="-122"/>
                <a:ea typeface="微软雅黑" panose="020B0503020204020204" pitchFamily="34" charset="-122"/>
                <a:cs typeface="Hiragino Sans GB W6"/>
              </a:endParaRPr>
            </a:p>
          </p:txBody>
        </p:sp>
      </p:grpSp>
      <p:sp>
        <p:nvSpPr>
          <p:cNvPr id="125" name="object 63"/>
          <p:cNvSpPr txBox="1"/>
          <p:nvPr/>
        </p:nvSpPr>
        <p:spPr>
          <a:xfrm>
            <a:off x="1630363" y="4098925"/>
            <a:ext cx="2065337" cy="228600"/>
          </a:xfrm>
          <a:prstGeom prst="rect">
            <a:avLst/>
          </a:prstGeom>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a:solidFill>
                  <a:srgbClr val="0189B3"/>
                </a:solidFill>
                <a:latin typeface="微软雅黑" panose="020B0503020204020204" pitchFamily="34" charset="-122"/>
                <a:ea typeface="微软雅黑" panose="020B0503020204020204" pitchFamily="34" charset="-122"/>
                <a:cs typeface="Hiragino Sans GB W6"/>
              </a:rPr>
              <a:t>水基础设施 </a:t>
            </a:r>
            <a:r>
              <a:rPr lang="en-US" altLang="zh-CN" sz="1400">
                <a:solidFill>
                  <a:srgbClr val="0189B3"/>
                </a:solidFill>
                <a:latin typeface="微软雅黑" panose="020B0503020204020204" pitchFamily="34" charset="-122"/>
                <a:ea typeface="微软雅黑" panose="020B0503020204020204" pitchFamily="34" charset="-122"/>
                <a:cs typeface="Hiragino Sans GB W6"/>
              </a:rPr>
              <a:t>- </a:t>
            </a:r>
            <a:r>
              <a:rPr lang="zh-CN" altLang="en-US" sz="1400">
                <a:solidFill>
                  <a:srgbClr val="0189B3"/>
                </a:solidFill>
                <a:latin typeface="微软雅黑" panose="020B0503020204020204" pitchFamily="34" charset="-122"/>
                <a:ea typeface="微软雅黑" panose="020B0503020204020204" pitchFamily="34" charset="-122"/>
                <a:cs typeface="Hiragino Sans GB W6"/>
              </a:rPr>
              <a:t>污水处理</a:t>
            </a:r>
            <a:endParaRPr lang="en-US" altLang="en-US" sz="1400">
              <a:latin typeface="微软雅黑" panose="020B0503020204020204" pitchFamily="34" charset="-122"/>
              <a:ea typeface="微软雅黑" panose="020B0503020204020204" pitchFamily="34" charset="-122"/>
              <a:cs typeface="Hiragino Sans GB W6"/>
            </a:endParaRPr>
          </a:p>
        </p:txBody>
      </p:sp>
      <p:sp>
        <p:nvSpPr>
          <p:cNvPr id="12330" name="文本框 377"/>
          <p:cNvSpPr txBox="1">
            <a:spLocks noChangeArrowheads="1"/>
          </p:cNvSpPr>
          <p:nvPr/>
        </p:nvSpPr>
        <p:spPr bwMode="auto">
          <a:xfrm>
            <a:off x="31750" y="944563"/>
            <a:ext cx="60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kumimoji="1" lang="zh-CN" altLang="en-US" sz="1400" b="1" dirty="0" smtClean="0">
                <a:solidFill>
                  <a:schemeClr val="bg1"/>
                </a:solidFill>
                <a:latin typeface="微软雅黑" panose="020B0503020204020204" pitchFamily="34" charset="-122"/>
                <a:ea typeface="微软雅黑" panose="020B0503020204020204" pitchFamily="34" charset="-122"/>
                <a:cs typeface="Hiragino Sans GB W3"/>
              </a:rPr>
              <a:t>取水</a:t>
            </a:r>
          </a:p>
        </p:txBody>
      </p:sp>
      <p:sp>
        <p:nvSpPr>
          <p:cNvPr id="12331" name="文本框 377"/>
          <p:cNvSpPr txBox="1">
            <a:spLocks noChangeArrowheads="1"/>
          </p:cNvSpPr>
          <p:nvPr/>
        </p:nvSpPr>
        <p:spPr bwMode="auto">
          <a:xfrm>
            <a:off x="31750" y="3535363"/>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kumimoji="1" lang="zh-CN" altLang="en-US" sz="1400" b="1" smtClean="0">
                <a:solidFill>
                  <a:schemeClr val="bg1"/>
                </a:solidFill>
                <a:latin typeface="微软雅黑" panose="020B0503020204020204" pitchFamily="34" charset="-122"/>
                <a:ea typeface="微软雅黑" panose="020B0503020204020204" pitchFamily="34" charset="-122"/>
                <a:cs typeface="Hiragino Sans GB W3"/>
              </a:rPr>
              <a:t>回用</a:t>
            </a:r>
          </a:p>
        </p:txBody>
      </p:sp>
      <p:sp>
        <p:nvSpPr>
          <p:cNvPr id="12332" name="文本框 377"/>
          <p:cNvSpPr txBox="1">
            <a:spLocks noChangeArrowheads="1"/>
          </p:cNvSpPr>
          <p:nvPr/>
        </p:nvSpPr>
        <p:spPr bwMode="auto">
          <a:xfrm>
            <a:off x="31750" y="1857375"/>
            <a:ext cx="757238"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500"/>
              </a:lnSpc>
              <a:defRPr/>
            </a:pPr>
            <a:r>
              <a:rPr kumimoji="1" lang="zh-CN" altLang="en-US" sz="1400" b="1" dirty="0" smtClean="0">
                <a:solidFill>
                  <a:schemeClr val="bg1"/>
                </a:solidFill>
                <a:latin typeface="微软雅黑" panose="020B0503020204020204" pitchFamily="34" charset="-122"/>
                <a:ea typeface="微软雅黑" panose="020B0503020204020204" pitchFamily="34" charset="-122"/>
                <a:cs typeface="Hiragino Sans GB W3"/>
              </a:rPr>
              <a:t>海洋</a:t>
            </a:r>
          </a:p>
          <a:p>
            <a:pPr eaLnBrk="1" hangingPunct="1">
              <a:lnSpc>
                <a:spcPts val="2500"/>
              </a:lnSpc>
              <a:defRPr/>
            </a:pPr>
            <a:r>
              <a:rPr kumimoji="1" lang="zh-CN" altLang="en-US" sz="1400" b="1" dirty="0" smtClean="0">
                <a:solidFill>
                  <a:schemeClr val="bg1"/>
                </a:solidFill>
                <a:latin typeface="微软雅黑" panose="020B0503020204020204" pitchFamily="34" charset="-122"/>
                <a:ea typeface="微软雅黑" panose="020B0503020204020204" pitchFamily="34" charset="-122"/>
                <a:cs typeface="Hiragino Sans GB W3"/>
              </a:rPr>
              <a:t>地下水</a:t>
            </a:r>
          </a:p>
          <a:p>
            <a:pPr eaLnBrk="1" hangingPunct="1">
              <a:lnSpc>
                <a:spcPts val="2500"/>
              </a:lnSpc>
              <a:defRPr/>
            </a:pPr>
            <a:r>
              <a:rPr kumimoji="1" lang="zh-CN" altLang="en-US" sz="1400" b="1" dirty="0" smtClean="0">
                <a:solidFill>
                  <a:schemeClr val="bg1"/>
                </a:solidFill>
                <a:latin typeface="微软雅黑" panose="020B0503020204020204" pitchFamily="34" charset="-122"/>
                <a:ea typeface="微软雅黑" panose="020B0503020204020204" pitchFamily="34" charset="-122"/>
                <a:cs typeface="Hiragino Sans GB W3"/>
              </a:rPr>
              <a:t>湖泊</a:t>
            </a:r>
          </a:p>
          <a:p>
            <a:pPr eaLnBrk="1" hangingPunct="1">
              <a:lnSpc>
                <a:spcPts val="2500"/>
              </a:lnSpc>
              <a:defRPr/>
            </a:pPr>
            <a:r>
              <a:rPr kumimoji="1" lang="zh-CN" altLang="en-US" sz="1400" b="1" dirty="0" smtClean="0">
                <a:solidFill>
                  <a:schemeClr val="bg1"/>
                </a:solidFill>
                <a:latin typeface="微软雅黑" panose="020B0503020204020204" pitchFamily="34" charset="-122"/>
                <a:ea typeface="微软雅黑" panose="020B0503020204020204" pitchFamily="34" charset="-122"/>
                <a:cs typeface="Hiragino Sans GB W3"/>
              </a:rPr>
              <a:t>河流</a:t>
            </a:r>
          </a:p>
        </p:txBody>
      </p:sp>
      <p:sp>
        <p:nvSpPr>
          <p:cNvPr id="3" name="Title 2"/>
          <p:cNvSpPr>
            <a:spLocks noGrp="1"/>
          </p:cNvSpPr>
          <p:nvPr>
            <p:ph type="title"/>
          </p:nvPr>
        </p:nvSpPr>
        <p:spPr/>
        <p:txBody>
          <a:bodyPr/>
          <a:lstStyle/>
          <a:p>
            <a:r>
              <a:rPr lang="zh-CN" altLang="en-US" sz="2000" b="0" dirty="0" smtClean="0">
                <a:latin typeface="微软雅黑" panose="020B0503020204020204" pitchFamily="34" charset="-122"/>
                <a:ea typeface="微软雅黑" panose="020B0503020204020204" pitchFamily="34" charset="-122"/>
              </a:rPr>
              <a:t>赛莱默商用建筑应用</a:t>
            </a:r>
            <a:endParaRPr lang="en-US" sz="2000" b="0" dirty="0">
              <a:latin typeface="微软雅黑" panose="020B0503020204020204" pitchFamily="34" charset="-122"/>
              <a:ea typeface="微软雅黑" panose="020B0503020204020204" pitchFamily="34" charset="-122"/>
            </a:endParaRPr>
          </a:p>
        </p:txBody>
      </p:sp>
      <p:sp>
        <p:nvSpPr>
          <p:cNvPr id="2" name="椭圆 1"/>
          <p:cNvSpPr/>
          <p:nvPr/>
        </p:nvSpPr>
        <p:spPr>
          <a:xfrm>
            <a:off x="6610350" y="1967649"/>
            <a:ext cx="2217761" cy="67480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3" y="76200"/>
            <a:ext cx="438785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19075" y="165100"/>
            <a:ext cx="1427163" cy="1435100"/>
          </a:xfrm>
          <a:prstGeom prst="rect">
            <a:avLst/>
          </a:prstGeom>
          <a:solidFill>
            <a:schemeClr val="tx1">
              <a:alpha val="33000"/>
            </a:schemeClr>
          </a:solidFill>
          <a:ln>
            <a:noFill/>
          </a:ln>
          <a:effectLst/>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zh-CN" altLang="en-US">
              <a:latin typeface="+mn-ea"/>
            </a:endParaRPr>
          </a:p>
        </p:txBody>
      </p:sp>
      <p:sp>
        <p:nvSpPr>
          <p:cNvPr id="16388" name="文本框 4"/>
          <p:cNvSpPr txBox="1">
            <a:spLocks noChangeArrowheads="1"/>
          </p:cNvSpPr>
          <p:nvPr/>
        </p:nvSpPr>
        <p:spPr bwMode="auto">
          <a:xfrm>
            <a:off x="295275" y="201794"/>
            <a:ext cx="113172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31775" indent="-231775">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buClr>
                <a:schemeClr val="bg1"/>
              </a:buClr>
              <a:buFont typeface="Arial" pitchFamily="34" charset="0"/>
              <a:buChar char="•"/>
              <a:defRPr/>
            </a:pPr>
            <a:r>
              <a:rPr kumimoji="1" lang="zh-CN" altLang="en-US" sz="1400" dirty="0" smtClean="0">
                <a:solidFill>
                  <a:schemeClr val="bg1"/>
                </a:solidFill>
                <a:latin typeface="微软雅黑" panose="020B0503020204020204" pitchFamily="34" charset="-122"/>
                <a:ea typeface="微软雅黑" panose="020B0503020204020204" pitchFamily="34" charset="-122"/>
                <a:cs typeface="Hiragino Sans GB W3"/>
              </a:rPr>
              <a:t>暖通空调</a:t>
            </a:r>
          </a:p>
          <a:p>
            <a:pPr eaLnBrk="1" hangingPunct="1">
              <a:lnSpc>
                <a:spcPct val="150000"/>
              </a:lnSpc>
              <a:buClr>
                <a:schemeClr val="bg1"/>
              </a:buClr>
              <a:buFont typeface="Arial" pitchFamily="34" charset="0"/>
              <a:buChar char="•"/>
              <a:defRPr/>
            </a:pPr>
            <a:r>
              <a:rPr kumimoji="1" lang="zh-CN" altLang="en-US" sz="1400" dirty="0" smtClean="0">
                <a:solidFill>
                  <a:schemeClr val="bg1"/>
                </a:solidFill>
                <a:latin typeface="微软雅黑" panose="020B0503020204020204" pitchFamily="34" charset="-122"/>
                <a:ea typeface="微软雅黑" panose="020B0503020204020204" pitchFamily="34" charset="-122"/>
                <a:cs typeface="Hiragino Sans GB W3"/>
              </a:rPr>
              <a:t>消防</a:t>
            </a:r>
          </a:p>
          <a:p>
            <a:pPr eaLnBrk="1" hangingPunct="1">
              <a:lnSpc>
                <a:spcPct val="150000"/>
              </a:lnSpc>
              <a:buClr>
                <a:schemeClr val="bg1"/>
              </a:buClr>
              <a:buFont typeface="Arial" pitchFamily="34" charset="0"/>
              <a:buChar char="•"/>
              <a:defRPr/>
            </a:pPr>
            <a:r>
              <a:rPr kumimoji="1" lang="zh-CN" altLang="en-US" sz="1400" dirty="0" smtClean="0">
                <a:solidFill>
                  <a:schemeClr val="bg1"/>
                </a:solidFill>
                <a:latin typeface="微软雅黑" panose="020B0503020204020204" pitchFamily="34" charset="-122"/>
                <a:ea typeface="微软雅黑" panose="020B0503020204020204" pitchFamily="34" charset="-122"/>
                <a:cs typeface="Hiragino Sans GB W3"/>
              </a:rPr>
              <a:t>建筑给排水</a:t>
            </a:r>
          </a:p>
          <a:p>
            <a:pPr eaLnBrk="1" hangingPunct="1">
              <a:lnSpc>
                <a:spcPct val="150000"/>
              </a:lnSpc>
              <a:buClr>
                <a:schemeClr val="bg1"/>
              </a:buClr>
              <a:buFont typeface="Arial" pitchFamily="34" charset="0"/>
              <a:buChar char="•"/>
              <a:defRPr/>
            </a:pPr>
            <a:r>
              <a:rPr kumimoji="1" lang="zh-CN" altLang="en-US" sz="1400" dirty="0" smtClean="0">
                <a:solidFill>
                  <a:schemeClr val="bg1"/>
                </a:solidFill>
                <a:latin typeface="微软雅黑" panose="020B0503020204020204" pitchFamily="34" charset="-122"/>
                <a:ea typeface="微软雅黑" panose="020B0503020204020204" pitchFamily="34" charset="-122"/>
                <a:cs typeface="Hiragino Sans GB W3"/>
              </a:rPr>
              <a:t>区域</a:t>
            </a:r>
            <a:r>
              <a:rPr kumimoji="1" lang="zh-CN" altLang="en-US" sz="1400" dirty="0">
                <a:solidFill>
                  <a:schemeClr val="bg1"/>
                </a:solidFill>
                <a:latin typeface="微软雅黑" panose="020B0503020204020204" pitchFamily="34" charset="-122"/>
                <a:ea typeface="微软雅黑" panose="020B0503020204020204" pitchFamily="34" charset="-122"/>
                <a:cs typeface="Hiragino Sans GB W3"/>
              </a:rPr>
              <a:t>能源</a:t>
            </a:r>
            <a:endParaRPr kumimoji="1" lang="zh-CN" altLang="mr-IN" sz="1400" dirty="0" smtClean="0">
              <a:solidFill>
                <a:schemeClr val="bg1"/>
              </a:solidFill>
              <a:latin typeface="微软雅黑" panose="020B0503020204020204" pitchFamily="34" charset="-122"/>
              <a:ea typeface="微软雅黑" panose="020B0503020204020204" pitchFamily="34" charset="-122"/>
              <a:cs typeface="Hiragino Sans GB W3"/>
            </a:endParaRPr>
          </a:p>
        </p:txBody>
      </p:sp>
      <p:sp>
        <p:nvSpPr>
          <p:cNvPr id="16395" name="文本框 5"/>
          <p:cNvSpPr txBox="1">
            <a:spLocks noChangeArrowheads="1"/>
          </p:cNvSpPr>
          <p:nvPr/>
        </p:nvSpPr>
        <p:spPr bwMode="auto">
          <a:xfrm>
            <a:off x="177800" y="4035363"/>
            <a:ext cx="1203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buClr>
                <a:schemeClr val="bg2"/>
              </a:buClr>
              <a:defRPr/>
            </a:pPr>
            <a:r>
              <a:rPr kumimoji="1" lang="zh-CN" altLang="en-US" sz="1600" dirty="0" smtClean="0">
                <a:latin typeface="微软雅黑" panose="020B0503020204020204" pitchFamily="34" charset="-122"/>
                <a:ea typeface="微软雅黑" panose="020B0503020204020204" pitchFamily="34" charset="-122"/>
                <a:cs typeface="Arial" pitchFamily="34" charset="0"/>
              </a:rPr>
              <a:t>建筑楼宇</a:t>
            </a:r>
            <a:endParaRPr kumimoji="1" lang="en-US" altLang="zh-CN" sz="1600" dirty="0" smtClean="0">
              <a:latin typeface="微软雅黑" panose="020B0503020204020204" pitchFamily="34" charset="-122"/>
              <a:ea typeface="微软雅黑" panose="020B0503020204020204" pitchFamily="34" charset="-122"/>
              <a:cs typeface="Arial" pitchFamily="34" charset="0"/>
            </a:endParaRPr>
          </a:p>
          <a:p>
            <a:pPr>
              <a:buClr>
                <a:schemeClr val="bg2"/>
              </a:buClr>
              <a:defRPr/>
            </a:pPr>
            <a:r>
              <a:rPr kumimoji="1" lang="en-US" altLang="zh-CN" sz="1200" b="1" dirty="0" smtClean="0">
                <a:latin typeface="微软雅黑" panose="020B0503020204020204" pitchFamily="34" charset="-122"/>
                <a:ea typeface="微软雅黑" panose="020B0503020204020204" pitchFamily="34" charset="-122"/>
                <a:cs typeface="Arial" pitchFamily="34" charset="0"/>
              </a:rPr>
              <a:t>ARCHITECTURE</a:t>
            </a:r>
            <a:endParaRPr kumimoji="1" lang="zh-CN" altLang="en-US" sz="1200" b="1" dirty="0" smtClean="0">
              <a:latin typeface="微软雅黑" panose="020B0503020204020204" pitchFamily="34" charset="-122"/>
              <a:ea typeface="微软雅黑" panose="020B0503020204020204" pitchFamily="34" charset="-122"/>
              <a:cs typeface="Arial" pitchFamily="34" charset="0"/>
            </a:endParaRPr>
          </a:p>
        </p:txBody>
      </p:sp>
      <p:sp>
        <p:nvSpPr>
          <p:cNvPr id="7" name="矩形 6"/>
          <p:cNvSpPr/>
          <p:nvPr/>
        </p:nvSpPr>
        <p:spPr>
          <a:xfrm>
            <a:off x="1395413" y="4019825"/>
            <a:ext cx="46037" cy="4619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latin typeface="+mn-ea"/>
            </a:endParaRPr>
          </a:p>
        </p:txBody>
      </p:sp>
      <p:sp>
        <p:nvSpPr>
          <p:cNvPr id="16397" name="文本框 17"/>
          <p:cNvSpPr txBox="1">
            <a:spLocks noChangeArrowheads="1"/>
          </p:cNvSpPr>
          <p:nvPr/>
        </p:nvSpPr>
        <p:spPr bwMode="auto">
          <a:xfrm>
            <a:off x="1501425" y="3973807"/>
            <a:ext cx="30640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buClr>
                <a:schemeClr val="bg2"/>
              </a:buClr>
              <a:defRPr/>
            </a:pPr>
            <a:r>
              <a:rPr kumimoji="1" lang="zh-CN" altLang="en-US" sz="1200" dirty="0" smtClean="0">
                <a:latin typeface="微软雅黑" panose="020B0503020204020204" pitchFamily="34" charset="-122"/>
                <a:ea typeface="微软雅黑" panose="020B0503020204020204" pitchFamily="34" charset="-122"/>
              </a:rPr>
              <a:t>赛莱默创新的变频空调系统和无堵塞潜水排污设备，营造安静舒适宜人的环境；高效节能的供水系统确保稳定充足的用水需求。</a:t>
            </a:r>
          </a:p>
        </p:txBody>
      </p:sp>
      <p:pic>
        <p:nvPicPr>
          <p:cNvPr id="2" name="图片 1"/>
          <p:cNvPicPr>
            <a:picLocks/>
          </p:cNvPicPr>
          <p:nvPr/>
        </p:nvPicPr>
        <p:blipFill>
          <a:blip r:embed="rId4"/>
          <a:stretch>
            <a:fillRect/>
          </a:stretch>
        </p:blipFill>
        <p:spPr>
          <a:xfrm>
            <a:off x="5239286" y="162650"/>
            <a:ext cx="1944000" cy="144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图片 2"/>
          <p:cNvPicPr>
            <a:picLocks/>
          </p:cNvPicPr>
          <p:nvPr/>
        </p:nvPicPr>
        <p:blipFill>
          <a:blip r:embed="rId5"/>
          <a:stretch>
            <a:fillRect/>
          </a:stretch>
        </p:blipFill>
        <p:spPr>
          <a:xfrm>
            <a:off x="6731695" y="882650"/>
            <a:ext cx="1944000" cy="144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图片 3"/>
          <p:cNvPicPr>
            <a:picLocks/>
          </p:cNvPicPr>
          <p:nvPr/>
        </p:nvPicPr>
        <p:blipFill rotWithShape="1">
          <a:blip r:embed="rId6"/>
          <a:srcRect r="13590"/>
          <a:stretch/>
        </p:blipFill>
        <p:spPr>
          <a:xfrm>
            <a:off x="5239286" y="1883100"/>
            <a:ext cx="1944000" cy="144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图片 5"/>
          <p:cNvPicPr>
            <a:picLocks/>
          </p:cNvPicPr>
          <p:nvPr/>
        </p:nvPicPr>
        <p:blipFill>
          <a:blip r:embed="rId7"/>
          <a:stretch>
            <a:fillRect/>
          </a:stretch>
        </p:blipFill>
        <p:spPr>
          <a:xfrm>
            <a:off x="6731695" y="2603100"/>
            <a:ext cx="1944000" cy="144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6450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1100" fill="hold"/>
                                            <p:tgtEl>
                                              <p:spTgt spid="17411"/>
                                            </p:tgtEl>
                                            <p:attrNameLst>
                                              <p:attrName>ppt_x</p:attrName>
                                            </p:attrNameLst>
                                          </p:cBhvr>
                                          <p:tavLst>
                                            <p:tav tm="0">
                                              <p:val>
                                                <p:strVal val="1+#ppt_w/2"/>
                                              </p:val>
                                            </p:tav>
                                            <p:tav tm="100000">
                                              <p:val>
                                                <p:strVal val="#ppt_x"/>
                                              </p:val>
                                            </p:tav>
                                          </p:tavLst>
                                        </p:anim>
                                        <p:anim calcmode="lin" valueType="num">
                                          <p:cBhvr additive="base">
                                            <p:cTn id="8" dur="1100" fill="hold"/>
                                            <p:tgtEl>
                                              <p:spTgt spid="174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6395"/>
                                            </p:tgtEl>
                                            <p:attrNameLst>
                                              <p:attrName>style.visibility</p:attrName>
                                            </p:attrNameLst>
                                          </p:cBhvr>
                                          <p:to>
                                            <p:strVal val="visible"/>
                                          </p:to>
                                        </p:set>
                                        <p:anim calcmode="lin" valueType="num">
                                          <p:cBhvr additive="base">
                                            <p:cTn id="11" dur="500" fill="hold"/>
                                            <p:tgtEl>
                                              <p:spTgt spid="16395"/>
                                            </p:tgtEl>
                                            <p:attrNameLst>
                                              <p:attrName>ppt_x</p:attrName>
                                            </p:attrNameLst>
                                          </p:cBhvr>
                                          <p:tavLst>
                                            <p:tav tm="0">
                                              <p:val>
                                                <p:strVal val="0-#ppt_w/2"/>
                                              </p:val>
                                            </p:tav>
                                            <p:tav tm="100000">
                                              <p:val>
                                                <p:strVal val="#ppt_x"/>
                                              </p:val>
                                            </p:tav>
                                          </p:tavLst>
                                        </p:anim>
                                        <p:anim calcmode="lin" valueType="num">
                                          <p:cBhvr additive="base">
                                            <p:cTn id="12" dur="500" fill="hold"/>
                                            <p:tgtEl>
                                              <p:spTgt spid="1639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 presetClass="entr" presetSubtype="2" fill="hold" grpId="0" nodeType="withEffect" p14:presetBounceEnd="26000">
                                      <p:stCondLst>
                                        <p:cond delay="200"/>
                                      </p:stCondLst>
                                      <p:childTnLst>
                                        <p:set>
                                          <p:cBhvr>
                                            <p:cTn id="19" dur="1" fill="hold">
                                              <p:stCondLst>
                                                <p:cond delay="0"/>
                                              </p:stCondLst>
                                            </p:cTn>
                                            <p:tgtEl>
                                              <p:spTgt spid="16397"/>
                                            </p:tgtEl>
                                            <p:attrNameLst>
                                              <p:attrName>style.visibility</p:attrName>
                                            </p:attrNameLst>
                                          </p:cBhvr>
                                          <p:to>
                                            <p:strVal val="visible"/>
                                          </p:to>
                                        </p:set>
                                        <p:anim calcmode="lin" valueType="num" p14:bounceEnd="26000">
                                          <p:cBhvr additive="base">
                                            <p:cTn id="20" dur="1000" fill="hold"/>
                                            <p:tgtEl>
                                              <p:spTgt spid="16397"/>
                                            </p:tgtEl>
                                            <p:attrNameLst>
                                              <p:attrName>ppt_x</p:attrName>
                                            </p:attrNameLst>
                                          </p:cBhvr>
                                          <p:tavLst>
                                            <p:tav tm="0">
                                              <p:val>
                                                <p:strVal val="1+#ppt_w/2"/>
                                              </p:val>
                                            </p:tav>
                                            <p:tav tm="100000">
                                              <p:val>
                                                <p:strVal val="#ppt_x"/>
                                              </p:val>
                                            </p:tav>
                                          </p:tavLst>
                                        </p:anim>
                                        <p:anim calcmode="lin" valueType="num" p14:bounceEnd="26000">
                                          <p:cBhvr additive="base">
                                            <p:cTn id="21" dur="1000" fill="hold"/>
                                            <p:tgtEl>
                                              <p:spTgt spid="16397"/>
                                            </p:tgtEl>
                                            <p:attrNameLst>
                                              <p:attrName>ppt_y</p:attrName>
                                            </p:attrNameLst>
                                          </p:cBhvr>
                                          <p:tavLst>
                                            <p:tav tm="0">
                                              <p:val>
                                                <p:strVal val="#ppt_y"/>
                                              </p:val>
                                            </p:tav>
                                            <p:tav tm="100000">
                                              <p:val>
                                                <p:strVal val="#ppt_y"/>
                                              </p:val>
                                            </p:tav>
                                          </p:tavLst>
                                        </p:anim>
                                      </p:childTnLst>
                                    </p:cTn>
                                  </p:par>
                                  <p:par>
                                    <p:cTn id="22" presetID="31" presetClass="entr" presetSubtype="0" fill="hold" nodeType="withEffect">
                                      <p:stCondLst>
                                        <p:cond delay="2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par>
                              <p:cTn id="28" fill="hold">
                                <p:stCondLst>
                                  <p:cond delay="1200"/>
                                </p:stCondLst>
                                <p:childTnLst>
                                  <p:par>
                                    <p:cTn id="29" presetID="31"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par>
                              <p:cTn id="35" fill="hold">
                                <p:stCondLst>
                                  <p:cond delay="2200"/>
                                </p:stCondLst>
                                <p:childTnLst>
                                  <p:par>
                                    <p:cTn id="36" presetID="31"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childTnLst>
                              </p:cTn>
                            </p:par>
                            <p:par>
                              <p:cTn id="42" fill="hold">
                                <p:stCondLst>
                                  <p:cond delay="3200"/>
                                </p:stCondLst>
                                <p:childTnLst>
                                  <p:par>
                                    <p:cTn id="43" presetID="31"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style.rotation</p:attrName>
                                            </p:attrNameLst>
                                          </p:cBhvr>
                                          <p:tavLst>
                                            <p:tav tm="0">
                                              <p:val>
                                                <p:fltVal val="90"/>
                                              </p:val>
                                            </p:tav>
                                            <p:tav tm="100000">
                                              <p:val>
                                                <p:fltVal val="0"/>
                                              </p:val>
                                            </p:tav>
                                          </p:tavLst>
                                        </p:anim>
                                        <p:animEffect transition="in" filter="fade">
                                          <p:cBhvr>
                                            <p:cTn id="48" dur="1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6388"/>
                                            </p:tgtEl>
                                            <p:attrNameLst>
                                              <p:attrName>style.visibility</p:attrName>
                                            </p:attrNameLst>
                                          </p:cBhvr>
                                          <p:to>
                                            <p:strVal val="visible"/>
                                          </p:to>
                                        </p:set>
                                        <p:anim calcmode="lin" valueType="num">
                                          <p:cBhvr additive="base">
                                            <p:cTn id="53" dur="1000" fill="hold"/>
                                            <p:tgtEl>
                                              <p:spTgt spid="16388"/>
                                            </p:tgtEl>
                                            <p:attrNameLst>
                                              <p:attrName>ppt_x</p:attrName>
                                            </p:attrNameLst>
                                          </p:cBhvr>
                                          <p:tavLst>
                                            <p:tav tm="0">
                                              <p:val>
                                                <p:strVal val="0-#ppt_w/2"/>
                                              </p:val>
                                            </p:tav>
                                            <p:tav tm="100000">
                                              <p:val>
                                                <p:strVal val="#ppt_x"/>
                                              </p:val>
                                            </p:tav>
                                          </p:tavLst>
                                        </p:anim>
                                        <p:anim calcmode="lin" valueType="num">
                                          <p:cBhvr additive="base">
                                            <p:cTn id="54" dur="1000" fill="hold"/>
                                            <p:tgtEl>
                                              <p:spTgt spid="16388"/>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1100" fill="hold"/>
                                            <p:tgtEl>
                                              <p:spTgt spid="5"/>
                                            </p:tgtEl>
                                            <p:attrNameLst>
                                              <p:attrName>ppt_x</p:attrName>
                                            </p:attrNameLst>
                                          </p:cBhvr>
                                          <p:tavLst>
                                            <p:tav tm="0">
                                              <p:val>
                                                <p:strVal val="1+#ppt_w/2"/>
                                              </p:val>
                                            </p:tav>
                                            <p:tav tm="100000">
                                              <p:val>
                                                <p:strVal val="#ppt_x"/>
                                              </p:val>
                                            </p:tav>
                                          </p:tavLst>
                                        </p:anim>
                                        <p:anim calcmode="lin" valueType="num">
                                          <p:cBhvr additive="base">
                                            <p:cTn id="58" dur="11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388" grpId="0"/>
          <p:bldP spid="16395" grpId="0"/>
          <p:bldP spid="7" grpId="0" animBg="1"/>
          <p:bldP spid="163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1100" fill="hold"/>
                                            <p:tgtEl>
                                              <p:spTgt spid="17411"/>
                                            </p:tgtEl>
                                            <p:attrNameLst>
                                              <p:attrName>ppt_x</p:attrName>
                                            </p:attrNameLst>
                                          </p:cBhvr>
                                          <p:tavLst>
                                            <p:tav tm="0">
                                              <p:val>
                                                <p:strVal val="1+#ppt_w/2"/>
                                              </p:val>
                                            </p:tav>
                                            <p:tav tm="100000">
                                              <p:val>
                                                <p:strVal val="#ppt_x"/>
                                              </p:val>
                                            </p:tav>
                                          </p:tavLst>
                                        </p:anim>
                                        <p:anim calcmode="lin" valueType="num">
                                          <p:cBhvr additive="base">
                                            <p:cTn id="8" dur="1100" fill="hold"/>
                                            <p:tgtEl>
                                              <p:spTgt spid="174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6395"/>
                                            </p:tgtEl>
                                            <p:attrNameLst>
                                              <p:attrName>style.visibility</p:attrName>
                                            </p:attrNameLst>
                                          </p:cBhvr>
                                          <p:to>
                                            <p:strVal val="visible"/>
                                          </p:to>
                                        </p:set>
                                        <p:anim calcmode="lin" valueType="num">
                                          <p:cBhvr additive="base">
                                            <p:cTn id="11" dur="500" fill="hold"/>
                                            <p:tgtEl>
                                              <p:spTgt spid="16395"/>
                                            </p:tgtEl>
                                            <p:attrNameLst>
                                              <p:attrName>ppt_x</p:attrName>
                                            </p:attrNameLst>
                                          </p:cBhvr>
                                          <p:tavLst>
                                            <p:tav tm="0">
                                              <p:val>
                                                <p:strVal val="0-#ppt_w/2"/>
                                              </p:val>
                                            </p:tav>
                                            <p:tav tm="100000">
                                              <p:val>
                                                <p:strVal val="#ppt_x"/>
                                              </p:val>
                                            </p:tav>
                                          </p:tavLst>
                                        </p:anim>
                                        <p:anim calcmode="lin" valueType="num">
                                          <p:cBhvr additive="base">
                                            <p:cTn id="12" dur="500" fill="hold"/>
                                            <p:tgtEl>
                                              <p:spTgt spid="1639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 presetClass="entr" presetSubtype="2" fill="hold" grpId="0" nodeType="withEffect">
                                      <p:stCondLst>
                                        <p:cond delay="200"/>
                                      </p:stCondLst>
                                      <p:childTnLst>
                                        <p:set>
                                          <p:cBhvr>
                                            <p:cTn id="19" dur="1" fill="hold">
                                              <p:stCondLst>
                                                <p:cond delay="0"/>
                                              </p:stCondLst>
                                            </p:cTn>
                                            <p:tgtEl>
                                              <p:spTgt spid="16397"/>
                                            </p:tgtEl>
                                            <p:attrNameLst>
                                              <p:attrName>style.visibility</p:attrName>
                                            </p:attrNameLst>
                                          </p:cBhvr>
                                          <p:to>
                                            <p:strVal val="visible"/>
                                          </p:to>
                                        </p:set>
                                        <p:anim calcmode="lin" valueType="num">
                                          <p:cBhvr additive="base">
                                            <p:cTn id="20" dur="1000" fill="hold"/>
                                            <p:tgtEl>
                                              <p:spTgt spid="16397"/>
                                            </p:tgtEl>
                                            <p:attrNameLst>
                                              <p:attrName>ppt_x</p:attrName>
                                            </p:attrNameLst>
                                          </p:cBhvr>
                                          <p:tavLst>
                                            <p:tav tm="0">
                                              <p:val>
                                                <p:strVal val="1+#ppt_w/2"/>
                                              </p:val>
                                            </p:tav>
                                            <p:tav tm="100000">
                                              <p:val>
                                                <p:strVal val="#ppt_x"/>
                                              </p:val>
                                            </p:tav>
                                          </p:tavLst>
                                        </p:anim>
                                        <p:anim calcmode="lin" valueType="num">
                                          <p:cBhvr additive="base">
                                            <p:cTn id="21" dur="1000" fill="hold"/>
                                            <p:tgtEl>
                                              <p:spTgt spid="16397"/>
                                            </p:tgtEl>
                                            <p:attrNameLst>
                                              <p:attrName>ppt_y</p:attrName>
                                            </p:attrNameLst>
                                          </p:cBhvr>
                                          <p:tavLst>
                                            <p:tav tm="0">
                                              <p:val>
                                                <p:strVal val="#ppt_y"/>
                                              </p:val>
                                            </p:tav>
                                            <p:tav tm="100000">
                                              <p:val>
                                                <p:strVal val="#ppt_y"/>
                                              </p:val>
                                            </p:tav>
                                          </p:tavLst>
                                        </p:anim>
                                      </p:childTnLst>
                                    </p:cTn>
                                  </p:par>
                                  <p:par>
                                    <p:cTn id="22" presetID="31" presetClass="entr" presetSubtype="0" fill="hold" nodeType="withEffect">
                                      <p:stCondLst>
                                        <p:cond delay="2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par>
                              <p:cTn id="28" fill="hold">
                                <p:stCondLst>
                                  <p:cond delay="1200"/>
                                </p:stCondLst>
                                <p:childTnLst>
                                  <p:par>
                                    <p:cTn id="29" presetID="31"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par>
                              <p:cTn id="35" fill="hold">
                                <p:stCondLst>
                                  <p:cond delay="2200"/>
                                </p:stCondLst>
                                <p:childTnLst>
                                  <p:par>
                                    <p:cTn id="36" presetID="31"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childTnLst>
                              </p:cTn>
                            </p:par>
                            <p:par>
                              <p:cTn id="42" fill="hold">
                                <p:stCondLst>
                                  <p:cond delay="3200"/>
                                </p:stCondLst>
                                <p:childTnLst>
                                  <p:par>
                                    <p:cTn id="43" presetID="31"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style.rotation</p:attrName>
                                            </p:attrNameLst>
                                          </p:cBhvr>
                                          <p:tavLst>
                                            <p:tav tm="0">
                                              <p:val>
                                                <p:fltVal val="90"/>
                                              </p:val>
                                            </p:tav>
                                            <p:tav tm="100000">
                                              <p:val>
                                                <p:fltVal val="0"/>
                                              </p:val>
                                            </p:tav>
                                          </p:tavLst>
                                        </p:anim>
                                        <p:animEffect transition="in" filter="fade">
                                          <p:cBhvr>
                                            <p:cTn id="48" dur="1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6388"/>
                                            </p:tgtEl>
                                            <p:attrNameLst>
                                              <p:attrName>style.visibility</p:attrName>
                                            </p:attrNameLst>
                                          </p:cBhvr>
                                          <p:to>
                                            <p:strVal val="visible"/>
                                          </p:to>
                                        </p:set>
                                        <p:anim calcmode="lin" valueType="num">
                                          <p:cBhvr additive="base">
                                            <p:cTn id="53" dur="1000" fill="hold"/>
                                            <p:tgtEl>
                                              <p:spTgt spid="16388"/>
                                            </p:tgtEl>
                                            <p:attrNameLst>
                                              <p:attrName>ppt_x</p:attrName>
                                            </p:attrNameLst>
                                          </p:cBhvr>
                                          <p:tavLst>
                                            <p:tav tm="0">
                                              <p:val>
                                                <p:strVal val="0-#ppt_w/2"/>
                                              </p:val>
                                            </p:tav>
                                            <p:tav tm="100000">
                                              <p:val>
                                                <p:strVal val="#ppt_x"/>
                                              </p:val>
                                            </p:tav>
                                          </p:tavLst>
                                        </p:anim>
                                        <p:anim calcmode="lin" valueType="num">
                                          <p:cBhvr additive="base">
                                            <p:cTn id="54" dur="1000" fill="hold"/>
                                            <p:tgtEl>
                                              <p:spTgt spid="16388"/>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1100" fill="hold"/>
                                            <p:tgtEl>
                                              <p:spTgt spid="5"/>
                                            </p:tgtEl>
                                            <p:attrNameLst>
                                              <p:attrName>ppt_x</p:attrName>
                                            </p:attrNameLst>
                                          </p:cBhvr>
                                          <p:tavLst>
                                            <p:tav tm="0">
                                              <p:val>
                                                <p:strVal val="1+#ppt_w/2"/>
                                              </p:val>
                                            </p:tav>
                                            <p:tav tm="100000">
                                              <p:val>
                                                <p:strVal val="#ppt_x"/>
                                              </p:val>
                                            </p:tav>
                                          </p:tavLst>
                                        </p:anim>
                                        <p:anim calcmode="lin" valueType="num">
                                          <p:cBhvr additive="base">
                                            <p:cTn id="58" dur="11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388" grpId="0"/>
          <p:bldP spid="16395" grpId="0"/>
          <p:bldP spid="7" grpId="0" animBg="1"/>
          <p:bldP spid="1639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177126" y="114300"/>
            <a:ext cx="8850707" cy="4358640"/>
          </a:xfrm>
          <a:prstGeom prst="rect">
            <a:avLst/>
          </a:prstGeom>
          <a:ln>
            <a:noFill/>
          </a:ln>
          <a:effectLst>
            <a:softEdge rad="112500"/>
          </a:effectLst>
        </p:spPr>
      </p:pic>
      <p:pic>
        <p:nvPicPr>
          <p:cNvPr id="13" name="Picture 2">
            <a:extLst>
              <a:ext uri="{FF2B5EF4-FFF2-40B4-BE49-F238E27FC236}">
                <a16:creationId xmlns="" xmlns:a16="http://schemas.microsoft.com/office/drawing/2014/main" id="{80495216-6AA9-4B1A-A8B0-3F7D7511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563" y="-1447455"/>
            <a:ext cx="1006556" cy="1294352"/>
          </a:xfrm>
          <a:prstGeom prst="rect">
            <a:avLst/>
          </a:prstGeom>
          <a:ln>
            <a:noFill/>
          </a:ln>
          <a:effectLst>
            <a:outerShdw blurRad="190500" algn="tl" rotWithShape="0">
              <a:srgbClr val="000000">
                <a:alpha val="70000"/>
              </a:srgbClr>
            </a:outerShdw>
          </a:effectLst>
        </p:spPr>
      </p:pic>
      <p:sp>
        <p:nvSpPr>
          <p:cNvPr id="14" name="文本框 13"/>
          <p:cNvSpPr txBox="1"/>
          <p:nvPr/>
        </p:nvSpPr>
        <p:spPr>
          <a:xfrm>
            <a:off x="830580" y="1375246"/>
            <a:ext cx="3444240" cy="769441"/>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dirty="0" smtClean="0">
                <a:latin typeface="微软雅黑" panose="020B0503020204020204" pitchFamily="34" charset="-122"/>
                <a:ea typeface="微软雅黑" panose="020B0503020204020204" pitchFamily="34" charset="-122"/>
                <a:cs typeface="Arial"/>
              </a:rPr>
              <a:t>赛莱默（中国）有限公司</a:t>
            </a:r>
            <a:endParaRPr lang="en-US" altLang="zh-CN"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dirty="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zh-CN" altLang="en-US" sz="1400" dirty="0" smtClean="0">
                <a:latin typeface="微软雅黑" panose="020B0503020204020204" pitchFamily="34" charset="-122"/>
                <a:ea typeface="微软雅黑" panose="020B0503020204020204" pitchFamily="34" charset="-122"/>
                <a:cs typeface="Arial"/>
              </a:rPr>
              <a:t>南京市六合经济开发区龙杨路</a:t>
            </a:r>
            <a:r>
              <a:rPr lang="en-US" altLang="zh-CN" sz="1400" dirty="0" smtClean="0">
                <a:latin typeface="微软雅黑" panose="020B0503020204020204" pitchFamily="34" charset="-122"/>
                <a:ea typeface="微软雅黑" panose="020B0503020204020204" pitchFamily="34" charset="-122"/>
                <a:cs typeface="Arial"/>
              </a:rPr>
              <a:t>18</a:t>
            </a:r>
            <a:r>
              <a:rPr lang="zh-CN" altLang="en-US" sz="1400" dirty="0" smtClean="0">
                <a:latin typeface="微软雅黑" panose="020B0503020204020204" pitchFamily="34" charset="-122"/>
                <a:ea typeface="微软雅黑" panose="020B0503020204020204" pitchFamily="34" charset="-122"/>
                <a:cs typeface="Arial"/>
              </a:rPr>
              <a:t>号</a:t>
            </a:r>
          </a:p>
        </p:txBody>
      </p:sp>
      <p:sp>
        <p:nvSpPr>
          <p:cNvPr id="15" name="文本框 14"/>
          <p:cNvSpPr txBox="1"/>
          <p:nvPr/>
        </p:nvSpPr>
        <p:spPr>
          <a:xfrm>
            <a:off x="6053157" y="1151214"/>
            <a:ext cx="3032760" cy="1477328"/>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dirty="0" smtClean="0">
                <a:latin typeface="微软雅黑" panose="020B0503020204020204" pitchFamily="34" charset="-122"/>
                <a:ea typeface="微软雅黑" panose="020B0503020204020204" pitchFamily="34" charset="-122"/>
                <a:cs typeface="Arial"/>
              </a:rPr>
              <a:t>杜炯</a:t>
            </a:r>
            <a:endParaRPr lang="en-US" altLang="zh-CN"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dirty="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zh-CN" altLang="en-US" sz="1400" dirty="0" smtClean="0">
                <a:latin typeface="微软雅黑" panose="020B0503020204020204" pitchFamily="34" charset="-122"/>
                <a:ea typeface="微软雅黑" panose="020B0503020204020204" pitchFamily="34" charset="-122"/>
                <a:cs typeface="Arial"/>
              </a:rPr>
              <a:t>销售工程师（商业建筑）</a:t>
            </a:r>
            <a:endParaRPr lang="en-US" altLang="zh-CN" sz="1400"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sz="1400"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zh-CN" altLang="en-US" sz="1400" dirty="0" smtClean="0">
                <a:latin typeface="微软雅黑" panose="020B0503020204020204" pitchFamily="34" charset="-122"/>
                <a:ea typeface="微软雅黑" panose="020B0503020204020204" pitchFamily="34" charset="-122"/>
                <a:cs typeface="Arial"/>
              </a:rPr>
              <a:t>苏州</a:t>
            </a:r>
            <a:r>
              <a:rPr lang="en-US" altLang="zh-CN" sz="1400" dirty="0" smtClean="0">
                <a:latin typeface="微软雅黑" panose="020B0503020204020204" pitchFamily="34" charset="-122"/>
                <a:ea typeface="微软雅黑" panose="020B0503020204020204" pitchFamily="34" charset="-122"/>
                <a:cs typeface="Arial"/>
              </a:rPr>
              <a:t>·</a:t>
            </a:r>
            <a:r>
              <a:rPr lang="zh-CN" altLang="en-US" sz="1400" dirty="0" smtClean="0">
                <a:latin typeface="微软雅黑" panose="020B0503020204020204" pitchFamily="34" charset="-122"/>
                <a:ea typeface="微软雅黑" panose="020B0503020204020204" pitchFamily="34" charset="-122"/>
                <a:cs typeface="Arial"/>
              </a:rPr>
              <a:t>无锡</a:t>
            </a:r>
            <a:r>
              <a:rPr lang="en-US" altLang="zh-CN" sz="1400" dirty="0" smtClean="0">
                <a:latin typeface="微软雅黑" panose="020B0503020204020204" pitchFamily="34" charset="-122"/>
                <a:ea typeface="微软雅黑" panose="020B0503020204020204" pitchFamily="34" charset="-122"/>
                <a:cs typeface="Arial"/>
              </a:rPr>
              <a:t>·</a:t>
            </a:r>
            <a:r>
              <a:rPr lang="zh-CN" altLang="en-US" sz="1400" dirty="0" smtClean="0">
                <a:latin typeface="微软雅黑" panose="020B0503020204020204" pitchFamily="34" charset="-122"/>
                <a:ea typeface="微软雅黑" panose="020B0503020204020204" pitchFamily="34" charset="-122"/>
                <a:cs typeface="Arial"/>
              </a:rPr>
              <a:t>常州</a:t>
            </a:r>
            <a:r>
              <a:rPr lang="en-US" altLang="zh-CN" sz="1400" dirty="0" smtClean="0">
                <a:latin typeface="微软雅黑" panose="020B0503020204020204" pitchFamily="34" charset="-122"/>
                <a:ea typeface="微软雅黑" panose="020B0503020204020204" pitchFamily="34" charset="-122"/>
                <a:cs typeface="Arial"/>
              </a:rPr>
              <a:t>·</a:t>
            </a:r>
            <a:r>
              <a:rPr lang="zh-CN" altLang="en-US" sz="1400" dirty="0" smtClean="0">
                <a:latin typeface="微软雅黑" panose="020B0503020204020204" pitchFamily="34" charset="-122"/>
                <a:ea typeface="微软雅黑" panose="020B0503020204020204" pitchFamily="34" charset="-122"/>
                <a:cs typeface="Arial"/>
              </a:rPr>
              <a:t>南通</a:t>
            </a:r>
            <a:endParaRPr lang="en-US" altLang="zh-CN" sz="1400" dirty="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zh-CN" altLang="en-US" dirty="0" smtClean="0">
              <a:latin typeface="微软雅黑" panose="020B0503020204020204" pitchFamily="34" charset="-122"/>
              <a:ea typeface="微软雅黑" panose="020B0503020204020204" pitchFamily="34" charset="-122"/>
              <a:cs typeface="Arial"/>
            </a:endParaRPr>
          </a:p>
        </p:txBody>
      </p:sp>
      <p:sp>
        <p:nvSpPr>
          <p:cNvPr id="16" name="Text Box 1029"/>
          <p:cNvSpPr txBox="1">
            <a:spLocks noChangeArrowheads="1"/>
          </p:cNvSpPr>
          <p:nvPr/>
        </p:nvSpPr>
        <p:spPr bwMode="auto">
          <a:xfrm>
            <a:off x="4709160" y="3350328"/>
            <a:ext cx="852678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1pPr>
            <a:lvl2pPr marL="742950" indent="-28575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2pPr>
            <a:lvl3pPr marL="1143000" indent="-22860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3pPr>
            <a:lvl4pPr marL="1600200" indent="-22860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4pPr>
            <a:lvl5pPr marL="2057400" indent="-22860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9pPr>
          </a:lstStyle>
          <a:p>
            <a:pPr lvl="0">
              <a:spcBef>
                <a:spcPct val="50000"/>
              </a:spcBef>
              <a:buNone/>
              <a:defRPr/>
            </a:pPr>
            <a:r>
              <a:rPr kumimoji="0" lang="zh-CN" altLang="en-US"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手机</a:t>
            </a:r>
            <a:r>
              <a:rPr kumimoji="0" lang="zh-CN" altLang="en-US"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lang="zh-CN"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+86 1</a:t>
            </a:r>
            <a:r>
              <a:rPr kumimoji="0" lang="en-US" altLang="zh-CN"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5061747048</a:t>
            </a:r>
            <a:r>
              <a:rPr lang="en-US" altLang="zh-CN"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8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   </a:t>
            </a:r>
          </a:p>
          <a:p>
            <a:pPr lvl="0">
              <a:spcBef>
                <a:spcPct val="50000"/>
              </a:spcBef>
              <a:buNone/>
              <a:defRPr/>
            </a:pPr>
            <a:r>
              <a:rPr kumimoji="0" lang="zh-CN" altLang="en-US"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电子邮件</a:t>
            </a:r>
            <a:r>
              <a:rPr kumimoji="0" lang="zh-CN" altLang="en-US"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tom.du@xyleminc.com</a:t>
            </a:r>
            <a:endParaRPr kumimoji="0" lang="en-US" altLang="zh-CN"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20795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0264" y="2126631"/>
            <a:ext cx="6535882" cy="677108"/>
          </a:xfrm>
          <a:prstGeom prst="rect">
            <a:avLst/>
          </a:prstGeom>
        </p:spPr>
        <p:txBody>
          <a:bodyPr wrap="square" lIns="0" tIns="0" rIns="0" bIns="0" rtlCol="0">
            <a:spAutoFit/>
          </a:bodyPr>
          <a:lstStyle/>
          <a:p>
            <a:pPr fontAlgn="auto">
              <a:spcBef>
                <a:spcPts val="0"/>
              </a:spcBef>
              <a:spcAft>
                <a:spcPts val="0"/>
              </a:spcAft>
              <a:buClr>
                <a:schemeClr val="bg2"/>
              </a:buClr>
            </a:pPr>
            <a:r>
              <a:rPr lang="en-US" altLang="zh-CN" sz="4400" b="1" dirty="0" smtClean="0">
                <a:latin typeface="AvenirNext LT Com Regular" pitchFamily="34" charset="0"/>
                <a:cs typeface="Arial"/>
              </a:rPr>
              <a:t>One Xylem One China</a:t>
            </a:r>
            <a:endParaRPr lang="zh-CN" altLang="en-US" sz="4400" b="1" dirty="0" smtClean="0">
              <a:latin typeface="AvenirNext LT Com Regular" pitchFamily="34" charset="0"/>
              <a:cs typeface="Arial"/>
            </a:endParaRPr>
          </a:p>
        </p:txBody>
      </p:sp>
      <p:sp>
        <p:nvSpPr>
          <p:cNvPr id="4" name="标题 3"/>
          <p:cNvSpPr>
            <a:spLocks noGrp="1"/>
          </p:cNvSpPr>
          <p:nvPr>
            <p:ph type="title"/>
          </p:nvPr>
        </p:nvSpPr>
        <p:spPr/>
        <p:txBody>
          <a:bodyPr/>
          <a:lstStyle/>
          <a:p>
            <a:r>
              <a:rPr lang="zh-CN" altLang="en-US" sz="2000" b="0" dirty="0" smtClean="0"/>
              <a:t>赛莱默商用建筑案例</a:t>
            </a:r>
            <a:endParaRPr lang="zh-CN" altLang="en-US" sz="1600" b="0" dirty="0"/>
          </a:p>
        </p:txBody>
      </p:sp>
      <p:pic>
        <p:nvPicPr>
          <p:cNvPr id="2" name="图片 1"/>
          <p:cNvPicPr>
            <a:picLocks noChangeAspect="1"/>
          </p:cNvPicPr>
          <p:nvPr/>
        </p:nvPicPr>
        <p:blipFill>
          <a:blip r:embed="rId2"/>
          <a:stretch>
            <a:fillRect/>
          </a:stretch>
        </p:blipFill>
        <p:spPr>
          <a:xfrm rot="1583395">
            <a:off x="1005596" y="916415"/>
            <a:ext cx="1974621" cy="331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3"/>
          <a:stretch>
            <a:fillRect/>
          </a:stretch>
        </p:blipFill>
        <p:spPr>
          <a:xfrm rot="1406843">
            <a:off x="2014538" y="2150563"/>
            <a:ext cx="2766263" cy="2231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4"/>
          <a:stretch>
            <a:fillRect/>
          </a:stretch>
        </p:blipFill>
        <p:spPr>
          <a:xfrm rot="20076563">
            <a:off x="3550892" y="520920"/>
            <a:ext cx="3119266" cy="2181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5"/>
          <a:stretch>
            <a:fillRect/>
          </a:stretch>
        </p:blipFill>
        <p:spPr>
          <a:xfrm>
            <a:off x="4443436" y="2239232"/>
            <a:ext cx="3739417" cy="202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7066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28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990" y="2694724"/>
            <a:ext cx="1463040" cy="4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6a00c2252d9b358e1d011015fe2075860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7374" y="2660852"/>
            <a:ext cx="822960" cy="56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9035" r="11953"/>
          <a:stretch/>
        </p:blipFill>
        <p:spPr bwMode="auto">
          <a:xfrm>
            <a:off x="6520868" y="2561252"/>
            <a:ext cx="914400" cy="76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rotWithShape="1">
          <a:blip r:embed="rId6" cstate="print">
            <a:clrChange>
              <a:clrFrom>
                <a:srgbClr val="FFFDFE"/>
              </a:clrFrom>
              <a:clrTo>
                <a:srgbClr val="FFFDFE">
                  <a:alpha val="0"/>
                </a:srgbClr>
              </a:clrTo>
            </a:clrChange>
            <a:extLst>
              <a:ext uri="{28A0092B-C50C-407E-A947-70E740481C1C}">
                <a14:useLocalDpi xmlns:a14="http://schemas.microsoft.com/office/drawing/2010/main" val="0"/>
              </a:ext>
            </a:extLst>
          </a:blip>
          <a:srcRect/>
          <a:stretch/>
        </p:blipFill>
        <p:spPr>
          <a:xfrm>
            <a:off x="493766" y="3666061"/>
            <a:ext cx="1828800" cy="599116"/>
          </a:xfrm>
          <a:prstGeom prst="rect">
            <a:avLst/>
          </a:prstGeom>
        </p:spPr>
      </p:pic>
      <p:pic>
        <p:nvPicPr>
          <p:cNvPr id="23" name="Picture 2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99854" y="3735133"/>
            <a:ext cx="1261579" cy="460972"/>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739957" y="3589425"/>
            <a:ext cx="2011680" cy="75238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1090" y="3648777"/>
            <a:ext cx="1920240" cy="633684"/>
          </a:xfrm>
          <a:prstGeom prst="rect">
            <a:avLst/>
          </a:prstGeom>
        </p:spPr>
      </p:pic>
      <p:pic>
        <p:nvPicPr>
          <p:cNvPr id="29" name="Picture 28"/>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30162" y="3501100"/>
            <a:ext cx="822960" cy="929039"/>
          </a:xfrm>
          <a:prstGeom prst="rect">
            <a:avLst/>
          </a:prstGeom>
        </p:spPr>
      </p:pic>
      <p:pic>
        <p:nvPicPr>
          <p:cNvPr id="33" name="Picture 3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85737" y="1316365"/>
            <a:ext cx="1645920" cy="769869"/>
          </a:xfrm>
          <a:prstGeom prst="rect">
            <a:avLst/>
          </a:prstGeom>
        </p:spPr>
      </p:pic>
      <p:sp>
        <p:nvSpPr>
          <p:cNvPr id="4" name="Title 3"/>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聚焦核心技术和需求变化，提升客户竞争力</a:t>
            </a:r>
            <a:endParaRPr lang="en-US" dirty="0">
              <a:latin typeface="微软雅黑" panose="020B0503020204020204" pitchFamily="34" charset="-122"/>
              <a:ea typeface="微软雅黑" panose="020B0503020204020204" pitchFamily="34" charset="-122"/>
            </a:endParaRPr>
          </a:p>
        </p:txBody>
      </p:sp>
      <p:sp>
        <p:nvSpPr>
          <p:cNvPr id="36" name="Slide Number Placeholder 5"/>
          <p:cNvSpPr>
            <a:spLocks noGrp="1"/>
          </p:cNvSpPr>
          <p:nvPr>
            <p:ph type="sldNum" sz="quarter" idx="11"/>
          </p:nvPr>
        </p:nvSpPr>
        <p:spPr>
          <a:xfrm>
            <a:off x="180742" y="4855651"/>
            <a:ext cx="714375" cy="274637"/>
          </a:xfrm>
        </p:spPr>
        <p:txBody>
          <a:bodyPr/>
          <a:lstStyle/>
          <a:p>
            <a:pPr>
              <a:defRPr/>
            </a:pPr>
            <a:fld id="{60297488-3325-4FE1-95EE-D64F706BA18E}" type="slidenum">
              <a:rPr lang="en-US" altLang="zh-CN" smtClean="0">
                <a:latin typeface="微软雅黑" panose="020B0503020204020204" pitchFamily="34" charset="-122"/>
                <a:ea typeface="微软雅黑" panose="020B0503020204020204" pitchFamily="34" charset="-122"/>
              </a:rPr>
              <a:pPr>
                <a:defRPr/>
              </a:pPr>
              <a:t>21</a:t>
            </a:fld>
            <a:endParaRPr lang="en-US" altLang="zh-CN" dirty="0">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5455" y="2568786"/>
            <a:ext cx="1834896" cy="74980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8657" y="2566253"/>
            <a:ext cx="744330" cy="754875"/>
          </a:xfrm>
          <a:prstGeom prst="rect">
            <a:avLst/>
          </a:prstGeom>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64584" y="1377118"/>
            <a:ext cx="2123721" cy="648363"/>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8645" y="1198195"/>
            <a:ext cx="1006208" cy="1006208"/>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8276" y="1239138"/>
            <a:ext cx="925975" cy="924322"/>
          </a:xfrm>
          <a:prstGeom prst="rect">
            <a:avLst/>
          </a:prstGeom>
        </p:spPr>
      </p:pic>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7643" y="2398877"/>
            <a:ext cx="1195203" cy="1089627"/>
          </a:xfrm>
          <a:prstGeom prst="rect">
            <a:avLst/>
          </a:prstGeom>
        </p:spPr>
      </p:pic>
      <p:pic>
        <p:nvPicPr>
          <p:cNvPr id="4099" name="Picture 3" descr="C:\Users\maggie.qian\Desktop\18nsbd20.bmp"/>
          <p:cNvPicPr>
            <a:picLocks noChangeAspect="1" noChangeArrowheads="1"/>
          </p:cNvPicPr>
          <p:nvPr/>
        </p:nvPicPr>
        <p:blipFill rotWithShape="1">
          <a:blip r:embed="rId18">
            <a:extLst>
              <a:ext uri="{28A0092B-C50C-407E-A947-70E740481C1C}">
                <a14:useLocalDpi xmlns:a14="http://schemas.microsoft.com/office/drawing/2010/main" val="0"/>
              </a:ext>
            </a:extLst>
          </a:blip>
          <a:srcRect/>
          <a:stretch/>
        </p:blipFill>
        <p:spPr bwMode="auto">
          <a:xfrm>
            <a:off x="3147885" y="1089312"/>
            <a:ext cx="1260401" cy="122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356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blipFill dpi="0" rotWithShape="1">
            <a:blip r:embed="rId3">
              <a:alphaModFix amt="80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73696" y="1368257"/>
            <a:ext cx="7448931" cy="2629584"/>
          </a:xfrm>
          <a:prstGeom prst="rect">
            <a:avLst/>
          </a:prstGeom>
          <a:solidFill>
            <a:schemeClr val="bg1">
              <a:lumMod val="8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24547" y="1602183"/>
            <a:ext cx="7498080" cy="832728"/>
          </a:xfrm>
          <a:prstGeom prst="rect">
            <a:avLst/>
          </a:prstGeom>
        </p:spPr>
        <p:txBody>
          <a:bodyPr wrap="square">
            <a:spAutoFit/>
          </a:bodyPr>
          <a:lstStyle/>
          <a:p>
            <a:pPr algn="ctr">
              <a:lnSpc>
                <a:spcPts val="3000"/>
              </a:lnSpc>
            </a:pPr>
            <a:r>
              <a:rPr lang="zh-CN" altLang="en-US" sz="2200" b="1" dirty="0">
                <a:solidFill>
                  <a:schemeClr val="bg1"/>
                </a:solidFill>
                <a:latin typeface="微软雅黑" panose="020B0503020204020204" pitchFamily="34" charset="-122"/>
                <a:ea typeface="微软雅黑" panose="020B0503020204020204" pitchFamily="34" charset="-122"/>
              </a:rPr>
              <a:t>我们致力于创造一个未来世界，那时水问题将不再成为危害人类健康、影响社会繁荣和阻碍人类持续发展的障碍。</a:t>
            </a:r>
          </a:p>
        </p:txBody>
      </p:sp>
      <p:sp>
        <p:nvSpPr>
          <p:cNvPr id="3" name="Rectangle 2"/>
          <p:cNvSpPr/>
          <p:nvPr/>
        </p:nvSpPr>
        <p:spPr>
          <a:xfrm>
            <a:off x="873696" y="2854916"/>
            <a:ext cx="7160935" cy="1118255"/>
          </a:xfrm>
          <a:prstGeom prst="rect">
            <a:avLst/>
          </a:prstGeom>
        </p:spPr>
        <p:txBody>
          <a:bodyPr wrap="none">
            <a:spAutoFit/>
          </a:bodyPr>
          <a:lstStyle/>
          <a:p>
            <a:pPr algn="ctr">
              <a:lnSpc>
                <a:spcPts val="4000"/>
              </a:lnSpc>
            </a:pPr>
            <a:r>
              <a:rPr lang="zh-CN" altLang="en-US" sz="3200" b="1" dirty="0">
                <a:solidFill>
                  <a:schemeClr val="bg1"/>
                </a:solidFill>
                <a:latin typeface="微软雅黑" panose="020B0503020204020204" pitchFamily="34" charset="-122"/>
                <a:ea typeface="微软雅黑" panose="020B0503020204020204" pitchFamily="34" charset="-122"/>
              </a:rPr>
              <a:t>赛莱</a:t>
            </a:r>
            <a:r>
              <a:rPr lang="zh-CN" altLang="en-US" sz="3200" b="1" dirty="0" smtClean="0">
                <a:solidFill>
                  <a:schemeClr val="bg1"/>
                </a:solidFill>
                <a:latin typeface="微软雅黑" panose="020B0503020204020204" pitchFamily="34" charset="-122"/>
                <a:ea typeface="微软雅黑" panose="020B0503020204020204" pitchFamily="34" charset="-122"/>
              </a:rPr>
              <a:t>默愿与您携手，共</a:t>
            </a:r>
            <a:r>
              <a:rPr lang="zh-CN" altLang="en-US" sz="3200" b="1" dirty="0">
                <a:solidFill>
                  <a:schemeClr val="bg1"/>
                </a:solidFill>
                <a:latin typeface="微软雅黑" panose="020B0503020204020204" pitchFamily="34" charset="-122"/>
                <a:ea typeface="微软雅黑" panose="020B0503020204020204" pitchFamily="34" charset="-122"/>
              </a:rPr>
              <a:t>创和谐水世界</a:t>
            </a:r>
            <a:r>
              <a:rPr lang="zh-CN" altLang="en-US" sz="3200" b="1" dirty="0" smtClean="0">
                <a:solidFill>
                  <a:schemeClr val="bg1"/>
                </a:solidFill>
                <a:latin typeface="微软雅黑" panose="020B0503020204020204" pitchFamily="34" charset="-122"/>
                <a:ea typeface="微软雅黑" panose="020B0503020204020204" pitchFamily="34" charset="-122"/>
              </a:rPr>
              <a:t>。</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algn="ctr">
              <a:lnSpc>
                <a:spcPts val="4000"/>
              </a:lnSpc>
            </a:pPr>
            <a:r>
              <a:rPr lang="en-US" altLang="zh-CN"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Let’s Solve Water</a:t>
            </a:r>
            <a:r>
              <a:rPr lang="zh-CN" altLang="en-US" sz="3200" b="1" dirty="0" smtClean="0">
                <a:solidFill>
                  <a:schemeClr val="bg1"/>
                </a:solidFill>
                <a:latin typeface="Verdana" panose="020B0604030504040204" pitchFamily="34" charset="0"/>
                <a:ea typeface="微软雅黑" panose="020B0503020204020204" pitchFamily="34" charset="-122"/>
                <a:cs typeface="Verdana" panose="020B0604030504040204" pitchFamily="34" charset="0"/>
              </a:rPr>
              <a:t>！</a:t>
            </a:r>
            <a:endPar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p:txBody>
          <a:bodyPr/>
          <a:lstStyle/>
          <a:p>
            <a:r>
              <a:rPr lang="zh-CN" altLang="en-US" b="0" dirty="0"/>
              <a:t>目录</a:t>
            </a:r>
            <a:endParaRPr lang="zh-CN" altLang="en-US" dirty="0"/>
          </a:p>
        </p:txBody>
      </p:sp>
      <p:sp>
        <p:nvSpPr>
          <p:cNvPr id="9" name="任意多边形 8"/>
          <p:cNvSpPr/>
          <p:nvPr/>
        </p:nvSpPr>
        <p:spPr>
          <a:xfrm>
            <a:off x="3491103" y="1005069"/>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赛莱默品牌介绍</a:t>
            </a:r>
            <a:endParaRPr lang="zh-CN" altLang="en-US" sz="1500" kern="1200" dirty="0"/>
          </a:p>
        </p:txBody>
      </p:sp>
      <p:sp>
        <p:nvSpPr>
          <p:cNvPr id="11" name="任意多边形 10"/>
          <p:cNvSpPr/>
          <p:nvPr/>
        </p:nvSpPr>
        <p:spPr>
          <a:xfrm>
            <a:off x="3491103" y="1685469"/>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赛莱默中国介绍</a:t>
            </a:r>
            <a:endParaRPr lang="zh-CN" altLang="en-US" sz="1500" kern="1200" dirty="0"/>
          </a:p>
        </p:txBody>
      </p:sp>
      <p:sp>
        <p:nvSpPr>
          <p:cNvPr id="13" name="任意多边形 12"/>
          <p:cNvSpPr/>
          <p:nvPr/>
        </p:nvSpPr>
        <p:spPr>
          <a:xfrm>
            <a:off x="3491103" y="2365869"/>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赛莱默商业建筑</a:t>
            </a:r>
            <a:endParaRPr lang="zh-CN" altLang="en-US" sz="1500" kern="1200" dirty="0"/>
          </a:p>
        </p:txBody>
      </p:sp>
      <p:sp>
        <p:nvSpPr>
          <p:cNvPr id="15" name="任意多边形 14"/>
          <p:cNvSpPr/>
          <p:nvPr/>
        </p:nvSpPr>
        <p:spPr>
          <a:xfrm>
            <a:off x="3491103" y="3046270"/>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赛莱默产品</a:t>
            </a:r>
            <a:endParaRPr lang="zh-CN" altLang="en-US" sz="1500" kern="1200" dirty="0"/>
          </a:p>
        </p:txBody>
      </p:sp>
      <p:pic>
        <p:nvPicPr>
          <p:cNvPr id="17" name="图片 16"/>
          <p:cNvPicPr>
            <a:picLocks noChangeAspect="1"/>
          </p:cNvPicPr>
          <p:nvPr/>
        </p:nvPicPr>
        <p:blipFill>
          <a:blip r:embed="rId2"/>
          <a:stretch>
            <a:fillRect/>
          </a:stretch>
        </p:blipFill>
        <p:spPr>
          <a:xfrm>
            <a:off x="93769" y="1213483"/>
            <a:ext cx="3034351" cy="2413596"/>
          </a:xfrm>
          <a:prstGeom prst="rect">
            <a:avLst/>
          </a:prstGeom>
          <a:ln>
            <a:noFill/>
          </a:ln>
          <a:effectLst>
            <a:softEdge rad="22860"/>
          </a:effectLst>
        </p:spPr>
      </p:pic>
    </p:spTree>
    <p:extLst>
      <p:ext uri="{BB962C8B-B14F-4D97-AF65-F5344CB8AC3E}">
        <p14:creationId xmlns:p14="http://schemas.microsoft.com/office/powerpoint/2010/main" val="174560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 xmlns:a16="http://schemas.microsoft.com/office/drawing/2014/main" id="{747B8E8A-D0F4-487A-B7FB-2B7F9F64EB14}"/>
              </a:ext>
            </a:extLst>
          </p:cNvPr>
          <p:cNvSpPr/>
          <p:nvPr/>
        </p:nvSpPr>
        <p:spPr>
          <a:xfrm flipV="1">
            <a:off x="1446987" y="2326763"/>
            <a:ext cx="1044000" cy="52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813" tIns="43407" rIns="86813" bIns="43407" anchor="ctr"/>
          <a:lstStyle/>
          <a:p>
            <a:pPr algn="ctr">
              <a:defRPr/>
            </a:pPr>
            <a:endParaRPr lang="zh-CN" altLang="en-US">
              <a:ea typeface="微软雅黑" panose="020B0503020204020204" pitchFamily="34" charset="-122"/>
            </a:endParaRPr>
          </a:p>
        </p:txBody>
      </p:sp>
      <p:sp>
        <p:nvSpPr>
          <p:cNvPr id="38" name="矩形 37">
            <a:extLst>
              <a:ext uri="{FF2B5EF4-FFF2-40B4-BE49-F238E27FC236}">
                <a16:creationId xmlns="" xmlns:a16="http://schemas.microsoft.com/office/drawing/2014/main" id="{747B8E8A-D0F4-487A-B7FB-2B7F9F64EB14}"/>
              </a:ext>
            </a:extLst>
          </p:cNvPr>
          <p:cNvSpPr/>
          <p:nvPr/>
        </p:nvSpPr>
        <p:spPr>
          <a:xfrm flipV="1">
            <a:off x="2802625" y="2326763"/>
            <a:ext cx="900000" cy="52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813" tIns="43407" rIns="86813" bIns="43407" anchor="ctr"/>
          <a:lstStyle/>
          <a:p>
            <a:pPr algn="ctr">
              <a:defRPr/>
            </a:pPr>
            <a:endParaRPr lang="zh-CN" altLang="en-US">
              <a:ea typeface="微软雅黑" panose="020B0503020204020204" pitchFamily="34" charset="-122"/>
            </a:endParaRPr>
          </a:p>
        </p:txBody>
      </p:sp>
      <p:sp>
        <p:nvSpPr>
          <p:cNvPr id="42" name="矩形 41">
            <a:extLst>
              <a:ext uri="{FF2B5EF4-FFF2-40B4-BE49-F238E27FC236}">
                <a16:creationId xmlns="" xmlns:a16="http://schemas.microsoft.com/office/drawing/2014/main" id="{747B8E8A-D0F4-487A-B7FB-2B7F9F64EB14}"/>
              </a:ext>
            </a:extLst>
          </p:cNvPr>
          <p:cNvSpPr/>
          <p:nvPr/>
        </p:nvSpPr>
        <p:spPr>
          <a:xfrm flipV="1">
            <a:off x="4099980" y="2326763"/>
            <a:ext cx="900000" cy="52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813" tIns="43407" rIns="86813" bIns="43407" anchor="ctr"/>
          <a:lstStyle/>
          <a:p>
            <a:pPr algn="ctr">
              <a:defRPr/>
            </a:pPr>
            <a:endParaRPr lang="zh-CN" altLang="en-US">
              <a:ea typeface="微软雅黑" panose="020B0503020204020204" pitchFamily="34" charset="-122"/>
            </a:endParaRPr>
          </a:p>
        </p:txBody>
      </p:sp>
      <p:sp>
        <p:nvSpPr>
          <p:cNvPr id="48" name="矩形 47">
            <a:extLst>
              <a:ext uri="{FF2B5EF4-FFF2-40B4-BE49-F238E27FC236}">
                <a16:creationId xmlns="" xmlns:a16="http://schemas.microsoft.com/office/drawing/2014/main" id="{747B8E8A-D0F4-487A-B7FB-2B7F9F64EB14}"/>
              </a:ext>
            </a:extLst>
          </p:cNvPr>
          <p:cNvSpPr/>
          <p:nvPr/>
        </p:nvSpPr>
        <p:spPr>
          <a:xfrm flipV="1">
            <a:off x="5397335" y="2326763"/>
            <a:ext cx="828000" cy="52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813" tIns="43407" rIns="86813" bIns="43407" anchor="ctr"/>
          <a:lstStyle/>
          <a:p>
            <a:pPr algn="ctr">
              <a:defRPr/>
            </a:pPr>
            <a:endParaRPr lang="zh-CN" altLang="en-US">
              <a:ea typeface="微软雅黑" panose="020B0503020204020204" pitchFamily="34" charset="-122"/>
            </a:endParaRPr>
          </a:p>
        </p:txBody>
      </p:sp>
      <p:sp>
        <p:nvSpPr>
          <p:cNvPr id="15" name="矩形 14">
            <a:extLst>
              <a:ext uri="{FF2B5EF4-FFF2-40B4-BE49-F238E27FC236}">
                <a16:creationId xmlns="" xmlns:a16="http://schemas.microsoft.com/office/drawing/2014/main" id="{747B8E8A-D0F4-487A-B7FB-2B7F9F64EB14}"/>
              </a:ext>
            </a:extLst>
          </p:cNvPr>
          <p:cNvSpPr/>
          <p:nvPr/>
        </p:nvSpPr>
        <p:spPr>
          <a:xfrm flipV="1">
            <a:off x="-20747" y="2326763"/>
            <a:ext cx="1260000" cy="52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6813" tIns="43407" rIns="86813" bIns="43407" anchor="ctr"/>
          <a:lstStyle/>
          <a:p>
            <a:pPr algn="ctr">
              <a:defRPr/>
            </a:pPr>
            <a:endParaRPr lang="zh-CN" altLang="en-US">
              <a:ea typeface="微软雅黑" panose="020B0503020204020204" pitchFamily="34" charset="-122"/>
            </a:endParaRPr>
          </a:p>
        </p:txBody>
      </p:sp>
      <p:sp>
        <p:nvSpPr>
          <p:cNvPr id="16" name="椭圆 15">
            <a:extLst>
              <a:ext uri="{FF2B5EF4-FFF2-40B4-BE49-F238E27FC236}">
                <a16:creationId xmlns="" xmlns:a16="http://schemas.microsoft.com/office/drawing/2014/main" id="{CA387AD5-3E21-48C0-9477-9F994F27679A}"/>
              </a:ext>
            </a:extLst>
          </p:cNvPr>
          <p:cNvSpPr/>
          <p:nvPr/>
        </p:nvSpPr>
        <p:spPr>
          <a:xfrm>
            <a:off x="1213472" y="2034540"/>
            <a:ext cx="584069" cy="584451"/>
          </a:xfrm>
          <a:prstGeom prst="ellipse">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dirty="0">
              <a:latin typeface="Avant GardeBook" pitchFamily="50" charset="0"/>
              <a:ea typeface="微软雅黑" panose="020B0503020204020204" pitchFamily="34" charset="-122"/>
            </a:endParaRPr>
          </a:p>
        </p:txBody>
      </p:sp>
      <p:sp>
        <p:nvSpPr>
          <p:cNvPr id="17" name="椭圆 16">
            <a:extLst>
              <a:ext uri="{FF2B5EF4-FFF2-40B4-BE49-F238E27FC236}">
                <a16:creationId xmlns="" xmlns:a16="http://schemas.microsoft.com/office/drawing/2014/main" id="{DFC9F040-CEFC-4083-9D05-17BF914FACDD}"/>
              </a:ext>
            </a:extLst>
          </p:cNvPr>
          <p:cNvSpPr/>
          <p:nvPr/>
        </p:nvSpPr>
        <p:spPr>
          <a:xfrm>
            <a:off x="2457966" y="2034540"/>
            <a:ext cx="584069" cy="584451"/>
          </a:xfrm>
          <a:prstGeom prst="ellipse">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dirty="0">
              <a:latin typeface="Avant GardeBook" pitchFamily="50" charset="0"/>
              <a:ea typeface="微软雅黑" panose="020B0503020204020204" pitchFamily="34" charset="-122"/>
            </a:endParaRPr>
          </a:p>
        </p:txBody>
      </p:sp>
      <p:sp>
        <p:nvSpPr>
          <p:cNvPr id="18" name="椭圆 17">
            <a:extLst>
              <a:ext uri="{FF2B5EF4-FFF2-40B4-BE49-F238E27FC236}">
                <a16:creationId xmlns="" xmlns:a16="http://schemas.microsoft.com/office/drawing/2014/main" id="{22C2855D-3CFA-4317-BD85-11D779E41D88}"/>
              </a:ext>
            </a:extLst>
          </p:cNvPr>
          <p:cNvSpPr/>
          <p:nvPr/>
        </p:nvSpPr>
        <p:spPr>
          <a:xfrm>
            <a:off x="3701124" y="2034540"/>
            <a:ext cx="584069" cy="584451"/>
          </a:xfrm>
          <a:prstGeom prst="ellipse">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dirty="0">
              <a:latin typeface="Avant GardeBook" pitchFamily="50" charset="0"/>
              <a:ea typeface="微软雅黑" panose="020B0503020204020204" pitchFamily="34" charset="-122"/>
            </a:endParaRPr>
          </a:p>
        </p:txBody>
      </p:sp>
      <p:sp>
        <p:nvSpPr>
          <p:cNvPr id="19" name="椭圆 18">
            <a:extLst>
              <a:ext uri="{FF2B5EF4-FFF2-40B4-BE49-F238E27FC236}">
                <a16:creationId xmlns="" xmlns:a16="http://schemas.microsoft.com/office/drawing/2014/main" id="{CEBB8FB1-3100-40C9-8AA8-0B6DA5A4E814}"/>
              </a:ext>
            </a:extLst>
          </p:cNvPr>
          <p:cNvSpPr/>
          <p:nvPr/>
        </p:nvSpPr>
        <p:spPr>
          <a:xfrm>
            <a:off x="4944278" y="2034540"/>
            <a:ext cx="585409" cy="584451"/>
          </a:xfrm>
          <a:prstGeom prst="ellipse">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dirty="0">
              <a:latin typeface="Avant GardeBook" pitchFamily="50" charset="0"/>
              <a:ea typeface="微软雅黑" panose="020B0503020204020204" pitchFamily="34" charset="-122"/>
            </a:endParaRPr>
          </a:p>
        </p:txBody>
      </p:sp>
      <p:sp>
        <p:nvSpPr>
          <p:cNvPr id="20" name="椭圆 19">
            <a:extLst>
              <a:ext uri="{FF2B5EF4-FFF2-40B4-BE49-F238E27FC236}">
                <a16:creationId xmlns="" xmlns:a16="http://schemas.microsoft.com/office/drawing/2014/main" id="{C6687EDD-6D70-415E-B910-B2E3437BA754}"/>
              </a:ext>
            </a:extLst>
          </p:cNvPr>
          <p:cNvSpPr/>
          <p:nvPr/>
        </p:nvSpPr>
        <p:spPr>
          <a:xfrm>
            <a:off x="6188776" y="2034540"/>
            <a:ext cx="584069" cy="584451"/>
          </a:xfrm>
          <a:prstGeom prst="ellipse">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dirty="0">
              <a:latin typeface="Avant GardeBook" pitchFamily="50" charset="0"/>
              <a:ea typeface="微软雅黑" panose="020B0503020204020204" pitchFamily="34" charset="-122"/>
            </a:endParaRPr>
          </a:p>
        </p:txBody>
      </p:sp>
      <p:sp>
        <p:nvSpPr>
          <p:cNvPr id="21" name="椭圆 20">
            <a:extLst>
              <a:ext uri="{FF2B5EF4-FFF2-40B4-BE49-F238E27FC236}">
                <a16:creationId xmlns="" xmlns:a16="http://schemas.microsoft.com/office/drawing/2014/main" id="{8BBADBB3-6F96-44D8-BAB7-7D6B2CA7B699}"/>
              </a:ext>
            </a:extLst>
          </p:cNvPr>
          <p:cNvSpPr/>
          <p:nvPr/>
        </p:nvSpPr>
        <p:spPr>
          <a:xfrm>
            <a:off x="1277774" y="2098882"/>
            <a:ext cx="455467" cy="45576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rtlCol="0" anchor="ctr"/>
          <a:lstStyle/>
          <a:p>
            <a:pPr algn="ctr"/>
            <a:r>
              <a:rPr lang="en-US" altLang="zh-CN" dirty="0">
                <a:latin typeface="Avant GardeBook" pitchFamily="50" charset="0"/>
                <a:ea typeface="微软雅黑" panose="020B0503020204020204" pitchFamily="34" charset="-122"/>
              </a:rPr>
              <a:t>1</a:t>
            </a:r>
            <a:endParaRPr lang="zh-CN" altLang="en-US" dirty="0">
              <a:latin typeface="Avant GardeBook" pitchFamily="50" charset="0"/>
              <a:ea typeface="微软雅黑" panose="020B0503020204020204" pitchFamily="34" charset="-122"/>
            </a:endParaRPr>
          </a:p>
        </p:txBody>
      </p:sp>
      <p:sp>
        <p:nvSpPr>
          <p:cNvPr id="22" name="椭圆 21">
            <a:extLst>
              <a:ext uri="{FF2B5EF4-FFF2-40B4-BE49-F238E27FC236}">
                <a16:creationId xmlns="" xmlns:a16="http://schemas.microsoft.com/office/drawing/2014/main" id="{691C4AEF-70DD-403A-9E7C-CA53D30D4D1E}"/>
              </a:ext>
            </a:extLst>
          </p:cNvPr>
          <p:cNvSpPr/>
          <p:nvPr/>
        </p:nvSpPr>
        <p:spPr>
          <a:xfrm>
            <a:off x="2522268" y="2098882"/>
            <a:ext cx="455467" cy="45576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dirty="0">
                <a:latin typeface="Avant GardeBook" pitchFamily="50" charset="0"/>
                <a:ea typeface="微软雅黑" panose="020B0503020204020204" pitchFamily="34" charset="-122"/>
              </a:rPr>
              <a:t>2</a:t>
            </a:r>
            <a:endParaRPr lang="zh-CN" altLang="en-US" dirty="0">
              <a:latin typeface="Avant GardeBook" pitchFamily="50" charset="0"/>
              <a:ea typeface="微软雅黑" panose="020B0503020204020204" pitchFamily="34" charset="-122"/>
            </a:endParaRPr>
          </a:p>
        </p:txBody>
      </p:sp>
      <p:sp>
        <p:nvSpPr>
          <p:cNvPr id="23" name="椭圆 22">
            <a:extLst>
              <a:ext uri="{FF2B5EF4-FFF2-40B4-BE49-F238E27FC236}">
                <a16:creationId xmlns="" xmlns:a16="http://schemas.microsoft.com/office/drawing/2014/main" id="{81FDE501-21D5-4201-8BE8-3FFC85B1B7B0}"/>
              </a:ext>
            </a:extLst>
          </p:cNvPr>
          <p:cNvSpPr/>
          <p:nvPr/>
        </p:nvSpPr>
        <p:spPr>
          <a:xfrm>
            <a:off x="3764086" y="2098882"/>
            <a:ext cx="455467" cy="45576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dirty="0">
                <a:latin typeface="Avant GardeBook" pitchFamily="50" charset="0"/>
                <a:ea typeface="微软雅黑" panose="020B0503020204020204" pitchFamily="34" charset="-122"/>
              </a:rPr>
              <a:t>3</a:t>
            </a:r>
            <a:endParaRPr lang="zh-CN" altLang="en-US" dirty="0">
              <a:latin typeface="Avant GardeBook" pitchFamily="50" charset="0"/>
              <a:ea typeface="微软雅黑" panose="020B0503020204020204" pitchFamily="34" charset="-122"/>
            </a:endParaRPr>
          </a:p>
        </p:txBody>
      </p:sp>
      <p:sp>
        <p:nvSpPr>
          <p:cNvPr id="24" name="椭圆 23">
            <a:extLst>
              <a:ext uri="{FF2B5EF4-FFF2-40B4-BE49-F238E27FC236}">
                <a16:creationId xmlns="" xmlns:a16="http://schemas.microsoft.com/office/drawing/2014/main" id="{EEDFAB0D-67EB-4F07-9212-5AE390939564}"/>
              </a:ext>
            </a:extLst>
          </p:cNvPr>
          <p:cNvSpPr/>
          <p:nvPr/>
        </p:nvSpPr>
        <p:spPr>
          <a:xfrm>
            <a:off x="5007242" y="2098882"/>
            <a:ext cx="455467" cy="45576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rtlCol="0" anchor="ctr"/>
          <a:lstStyle/>
          <a:p>
            <a:pPr algn="ctr"/>
            <a:r>
              <a:rPr lang="en-US" altLang="zh-CN" dirty="0">
                <a:latin typeface="Avant GardeBook" pitchFamily="50" charset="0"/>
                <a:ea typeface="微软雅黑" panose="020B0503020204020204" pitchFamily="34" charset="-122"/>
              </a:rPr>
              <a:t>4</a:t>
            </a:r>
            <a:endParaRPr lang="zh-CN" altLang="en-US" dirty="0">
              <a:latin typeface="Avant GardeBook" pitchFamily="50" charset="0"/>
              <a:ea typeface="微软雅黑" panose="020B0503020204020204" pitchFamily="34" charset="-122"/>
            </a:endParaRPr>
          </a:p>
        </p:txBody>
      </p:sp>
      <p:sp>
        <p:nvSpPr>
          <p:cNvPr id="25" name="椭圆 24">
            <a:extLst>
              <a:ext uri="{FF2B5EF4-FFF2-40B4-BE49-F238E27FC236}">
                <a16:creationId xmlns="" xmlns:a16="http://schemas.microsoft.com/office/drawing/2014/main" id="{ADB62A83-1AB2-4CAA-A94C-EB2A753BB01A}"/>
              </a:ext>
            </a:extLst>
          </p:cNvPr>
          <p:cNvSpPr/>
          <p:nvPr/>
        </p:nvSpPr>
        <p:spPr>
          <a:xfrm>
            <a:off x="6251737" y="2098882"/>
            <a:ext cx="455467" cy="45576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dirty="0">
                <a:latin typeface="Avant GardeBook" pitchFamily="50" charset="0"/>
                <a:ea typeface="微软雅黑" panose="020B0503020204020204" pitchFamily="34" charset="-122"/>
              </a:rPr>
              <a:t>5</a:t>
            </a:r>
            <a:endParaRPr lang="zh-CN" altLang="en-US" dirty="0">
              <a:latin typeface="Avant GardeBook" pitchFamily="50" charset="0"/>
              <a:ea typeface="微软雅黑" panose="020B0503020204020204" pitchFamily="34" charset="-122"/>
            </a:endParaRPr>
          </a:p>
        </p:txBody>
      </p:sp>
      <p:sp>
        <p:nvSpPr>
          <p:cNvPr id="26" name="任意多边形 17">
            <a:extLst>
              <a:ext uri="{FF2B5EF4-FFF2-40B4-BE49-F238E27FC236}">
                <a16:creationId xmlns="" xmlns:a16="http://schemas.microsoft.com/office/drawing/2014/main" id="{A88D4119-D807-4A11-898A-22E5FDD0B275}"/>
              </a:ext>
            </a:extLst>
          </p:cNvPr>
          <p:cNvSpPr/>
          <p:nvPr/>
        </p:nvSpPr>
        <p:spPr>
          <a:xfrm flipH="1" flipV="1">
            <a:off x="1611085" y="2586637"/>
            <a:ext cx="282658" cy="640080"/>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a:ea typeface="微软雅黑" panose="020B0503020204020204" pitchFamily="34" charset="-122"/>
            </a:endParaRPr>
          </a:p>
        </p:txBody>
      </p:sp>
      <p:sp>
        <p:nvSpPr>
          <p:cNvPr id="27" name="矩形 24">
            <a:extLst>
              <a:ext uri="{FF2B5EF4-FFF2-40B4-BE49-F238E27FC236}">
                <a16:creationId xmlns="" xmlns:a16="http://schemas.microsoft.com/office/drawing/2014/main" id="{BA75CF3E-8BE9-41E0-9511-7C46C540D76C}"/>
              </a:ext>
            </a:extLst>
          </p:cNvPr>
          <p:cNvSpPr>
            <a:spLocks noChangeArrowheads="1"/>
          </p:cNvSpPr>
          <p:nvPr/>
        </p:nvSpPr>
        <p:spPr bwMode="auto">
          <a:xfrm>
            <a:off x="905164" y="2668207"/>
            <a:ext cx="1188720" cy="638077"/>
          </a:xfrm>
          <a:prstGeom prst="rect">
            <a:avLst/>
          </a:prstGeom>
          <a:noFill/>
          <a:ln w="9525">
            <a:noFill/>
            <a:miter lim="800000"/>
          </a:ln>
        </p:spPr>
        <p:txBody>
          <a:bodyPr wrap="square" lIns="77167" tIns="38585" rIns="77167" bIns="38585">
            <a:spAutoFit/>
          </a:bodyPr>
          <a:lstStyle/>
          <a:p>
            <a:pPr lvl="0" algn="ctr">
              <a:lnSpc>
                <a:spcPct val="130000"/>
              </a:lnSpc>
            </a:pPr>
            <a:r>
              <a:rPr lang="en-US" altLang="zh-CN" sz="1400" b="1" dirty="0" smtClean="0">
                <a:latin typeface="微软雅黑" panose="020B0503020204020204" pitchFamily="34" charset="-122"/>
                <a:ea typeface="微软雅黑" panose="020B0503020204020204" pitchFamily="34" charset="-122"/>
              </a:rPr>
              <a:t>1921</a:t>
            </a:r>
          </a:p>
          <a:p>
            <a:pPr lvl="0" algn="ctr">
              <a:lnSpc>
                <a:spcPct val="130000"/>
              </a:lnSpc>
            </a:pPr>
            <a:r>
              <a:rPr lang="en-US" altLang="zh-CN" sz="1400" b="1" dirty="0" smtClean="0">
                <a:latin typeface="微软雅黑" panose="020B0503020204020204" pitchFamily="34" charset="-122"/>
                <a:ea typeface="微软雅黑" panose="020B0503020204020204" pitchFamily="34" charset="-122"/>
              </a:rPr>
              <a:t>ITT</a:t>
            </a:r>
            <a:r>
              <a:rPr lang="zh-CN" altLang="en-US" sz="1400" b="1" dirty="0" smtClean="0">
                <a:latin typeface="微软雅黑" panose="020B0503020204020204" pitchFamily="34" charset="-122"/>
                <a:ea typeface="微软雅黑" panose="020B0503020204020204" pitchFamily="34" charset="-122"/>
              </a:rPr>
              <a:t>成立</a:t>
            </a:r>
            <a:endParaRPr lang="zh-CN" altLang="en-US" sz="1400" b="1" dirty="0">
              <a:latin typeface="微软雅黑" panose="020B0503020204020204" pitchFamily="34" charset="-122"/>
              <a:ea typeface="微软雅黑" panose="020B0503020204020204" pitchFamily="34" charset="-122"/>
            </a:endParaRPr>
          </a:p>
        </p:txBody>
      </p:sp>
      <p:sp>
        <p:nvSpPr>
          <p:cNvPr id="28" name="任意多边形 19">
            <a:extLst>
              <a:ext uri="{FF2B5EF4-FFF2-40B4-BE49-F238E27FC236}">
                <a16:creationId xmlns="" xmlns:a16="http://schemas.microsoft.com/office/drawing/2014/main" id="{AE5CEE22-EA5C-4FEC-BCB2-13BC2C82B362}"/>
              </a:ext>
            </a:extLst>
          </p:cNvPr>
          <p:cNvSpPr/>
          <p:nvPr/>
        </p:nvSpPr>
        <p:spPr>
          <a:xfrm flipH="1" flipV="1">
            <a:off x="4059889" y="2586637"/>
            <a:ext cx="281318" cy="640080"/>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a:ea typeface="微软雅黑" panose="020B0503020204020204" pitchFamily="34" charset="-122"/>
            </a:endParaRPr>
          </a:p>
        </p:txBody>
      </p:sp>
      <p:sp>
        <p:nvSpPr>
          <p:cNvPr id="29" name="任意多边形 20">
            <a:extLst>
              <a:ext uri="{FF2B5EF4-FFF2-40B4-BE49-F238E27FC236}">
                <a16:creationId xmlns="" xmlns:a16="http://schemas.microsoft.com/office/drawing/2014/main" id="{6F21BA83-0C46-47BE-8635-395CF0A524E6}"/>
              </a:ext>
            </a:extLst>
          </p:cNvPr>
          <p:cNvSpPr/>
          <p:nvPr/>
        </p:nvSpPr>
        <p:spPr>
          <a:xfrm flipH="1" flipV="1">
            <a:off x="6603805" y="2586637"/>
            <a:ext cx="282658" cy="640080"/>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a:ea typeface="微软雅黑" panose="020B0503020204020204" pitchFamily="34" charset="-122"/>
            </a:endParaRPr>
          </a:p>
        </p:txBody>
      </p:sp>
      <p:sp>
        <p:nvSpPr>
          <p:cNvPr id="30" name="任意多边形 21">
            <a:extLst>
              <a:ext uri="{FF2B5EF4-FFF2-40B4-BE49-F238E27FC236}">
                <a16:creationId xmlns="" xmlns:a16="http://schemas.microsoft.com/office/drawing/2014/main" id="{B2A3BB31-D014-488E-ABAB-B9BFC573ADC1}"/>
              </a:ext>
            </a:extLst>
          </p:cNvPr>
          <p:cNvSpPr/>
          <p:nvPr/>
        </p:nvSpPr>
        <p:spPr>
          <a:xfrm>
            <a:off x="2257779" y="1397271"/>
            <a:ext cx="281318" cy="640080"/>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a:ea typeface="微软雅黑" panose="020B0503020204020204" pitchFamily="34" charset="-122"/>
            </a:endParaRPr>
          </a:p>
        </p:txBody>
      </p:sp>
      <p:sp>
        <p:nvSpPr>
          <p:cNvPr id="31" name="任意多边形 22">
            <a:extLst>
              <a:ext uri="{FF2B5EF4-FFF2-40B4-BE49-F238E27FC236}">
                <a16:creationId xmlns="" xmlns:a16="http://schemas.microsoft.com/office/drawing/2014/main" id="{B640F299-AE87-470E-B475-885B0EA86D10}"/>
              </a:ext>
            </a:extLst>
          </p:cNvPr>
          <p:cNvSpPr/>
          <p:nvPr/>
        </p:nvSpPr>
        <p:spPr>
          <a:xfrm>
            <a:off x="4707924" y="1439803"/>
            <a:ext cx="281318" cy="640080"/>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7" tIns="38585" rIns="77167" bIns="38585" anchor="ctr"/>
          <a:lstStyle/>
          <a:p>
            <a:pPr algn="ctr">
              <a:defRPr/>
            </a:pPr>
            <a:endParaRPr lang="zh-CN" altLang="en-US">
              <a:ea typeface="微软雅黑" panose="020B0503020204020204" pitchFamily="34" charset="-122"/>
            </a:endParaRPr>
          </a:p>
        </p:txBody>
      </p:sp>
      <p:sp>
        <p:nvSpPr>
          <p:cNvPr id="4" name="Title 3"/>
          <p:cNvSpPr>
            <a:spLocks noGrp="1"/>
          </p:cNvSpPr>
          <p:nvPr>
            <p:ph type="title"/>
          </p:nvPr>
        </p:nvSpPr>
        <p:spPr/>
        <p:txBody>
          <a:bodyPr/>
          <a:lstStyle/>
          <a:p>
            <a:r>
              <a:rPr lang="zh-CN" altLang="en-US" sz="2000" b="0" dirty="0" smtClean="0"/>
              <a:t>赛莱默品牌发展史</a:t>
            </a:r>
            <a:endParaRPr lang="en-US" sz="2000" b="0" dirty="0"/>
          </a:p>
        </p:txBody>
      </p:sp>
      <p:sp>
        <p:nvSpPr>
          <p:cNvPr id="36" name="矩形 24">
            <a:extLst>
              <a:ext uri="{FF2B5EF4-FFF2-40B4-BE49-F238E27FC236}">
                <a16:creationId xmlns="" xmlns:a16="http://schemas.microsoft.com/office/drawing/2014/main" id="{BA75CF3E-8BE9-41E0-9511-7C46C540D76C}"/>
              </a:ext>
            </a:extLst>
          </p:cNvPr>
          <p:cNvSpPr>
            <a:spLocks noChangeArrowheads="1"/>
          </p:cNvSpPr>
          <p:nvPr/>
        </p:nvSpPr>
        <p:spPr bwMode="auto">
          <a:xfrm>
            <a:off x="2243986" y="1356742"/>
            <a:ext cx="1747833" cy="638077"/>
          </a:xfrm>
          <a:prstGeom prst="rect">
            <a:avLst/>
          </a:prstGeom>
          <a:noFill/>
          <a:ln w="9525">
            <a:noFill/>
            <a:miter lim="800000"/>
          </a:ln>
        </p:spPr>
        <p:txBody>
          <a:bodyPr wrap="square" lIns="77167" tIns="38585" rIns="77167" bIns="38585">
            <a:spAutoFit/>
          </a:bodyPr>
          <a:lstStyle/>
          <a:p>
            <a:pPr lvl="0" algn="ctr">
              <a:lnSpc>
                <a:spcPct val="130000"/>
              </a:lnSpc>
            </a:pPr>
            <a:r>
              <a:rPr lang="en-US" altLang="zh-CN" sz="1400" b="1" dirty="0" smtClean="0">
                <a:latin typeface="微软雅黑" panose="020B0503020204020204" pitchFamily="34" charset="-122"/>
                <a:ea typeface="微软雅黑" panose="020B0503020204020204" pitchFamily="34" charset="-122"/>
              </a:rPr>
              <a:t>1960-1977</a:t>
            </a:r>
          </a:p>
          <a:p>
            <a:pPr lvl="0" algn="ctr">
              <a:lnSpc>
                <a:spcPct val="130000"/>
              </a:lnSpc>
            </a:pPr>
            <a:r>
              <a:rPr lang="en-US" altLang="zh-CN" sz="1400" b="1" dirty="0" smtClean="0">
                <a:latin typeface="微软雅黑" panose="020B0503020204020204" pitchFamily="34" charset="-122"/>
                <a:ea typeface="微软雅黑" panose="020B0503020204020204" pitchFamily="34" charset="-122"/>
              </a:rPr>
              <a:t>ITT</a:t>
            </a:r>
            <a:r>
              <a:rPr lang="zh-CN" altLang="en-US" sz="1400" b="1" dirty="0" smtClean="0">
                <a:latin typeface="微软雅黑" panose="020B0503020204020204" pitchFamily="34" charset="-122"/>
                <a:ea typeface="微软雅黑" panose="020B0503020204020204" pitchFamily="34" charset="-122"/>
              </a:rPr>
              <a:t>开</a:t>
            </a:r>
            <a:r>
              <a:rPr lang="zh-CN" altLang="en-US" sz="1400" b="1" dirty="0">
                <a:latin typeface="微软雅黑" panose="020B0503020204020204" pitchFamily="34" charset="-122"/>
                <a:ea typeface="微软雅黑" panose="020B0503020204020204" pitchFamily="34" charset="-122"/>
              </a:rPr>
              <a:t>始</a:t>
            </a:r>
            <a:r>
              <a:rPr lang="zh-CN" altLang="en-US" sz="1400" b="1" dirty="0" smtClean="0">
                <a:latin typeface="微软雅黑" panose="020B0503020204020204" pitchFamily="34" charset="-122"/>
                <a:ea typeface="微软雅黑" panose="020B0503020204020204" pitchFamily="34" charset="-122"/>
              </a:rPr>
              <a:t>多元化发展</a:t>
            </a:r>
            <a:endParaRPr lang="zh-CN" altLang="en-US" sz="1400" b="1" dirty="0">
              <a:latin typeface="微软雅黑" panose="020B0503020204020204" pitchFamily="34" charset="-122"/>
              <a:ea typeface="微软雅黑" panose="020B0503020204020204" pitchFamily="34" charset="-122"/>
            </a:endParaRPr>
          </a:p>
        </p:txBody>
      </p:sp>
      <p:pic>
        <p:nvPicPr>
          <p:cNvPr id="40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4" y="1753933"/>
            <a:ext cx="81642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 descr="Xylem_tag_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488" y="1753933"/>
            <a:ext cx="1493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矩形 24">
            <a:extLst>
              <a:ext uri="{FF2B5EF4-FFF2-40B4-BE49-F238E27FC236}">
                <a16:creationId xmlns="" xmlns:a16="http://schemas.microsoft.com/office/drawing/2014/main" id="{BA75CF3E-8BE9-41E0-9511-7C46C540D76C}"/>
              </a:ext>
            </a:extLst>
          </p:cNvPr>
          <p:cNvSpPr>
            <a:spLocks noChangeArrowheads="1"/>
          </p:cNvSpPr>
          <p:nvPr/>
        </p:nvSpPr>
        <p:spPr bwMode="auto">
          <a:xfrm>
            <a:off x="2398438" y="2668207"/>
            <a:ext cx="1942769" cy="638077"/>
          </a:xfrm>
          <a:prstGeom prst="rect">
            <a:avLst/>
          </a:prstGeom>
          <a:noFill/>
          <a:ln w="9525">
            <a:noFill/>
            <a:miter lim="800000"/>
          </a:ln>
        </p:spPr>
        <p:txBody>
          <a:bodyPr wrap="square" lIns="77167" tIns="38585" rIns="77167" bIns="38585">
            <a:spAutoFit/>
          </a:bodyPr>
          <a:lstStyle/>
          <a:p>
            <a:pPr lvl="0" algn="ctr">
              <a:lnSpc>
                <a:spcPct val="130000"/>
              </a:lnSpc>
            </a:pPr>
            <a:r>
              <a:rPr lang="en-US" altLang="zh-CN" sz="1400" b="1" dirty="0" smtClean="0">
                <a:latin typeface="微软雅黑" panose="020B0503020204020204" pitchFamily="34" charset="-122"/>
                <a:ea typeface="微软雅黑" panose="020B0503020204020204" pitchFamily="34" charset="-122"/>
              </a:rPr>
              <a:t>1979-1995</a:t>
            </a:r>
          </a:p>
          <a:p>
            <a:pPr lvl="0" algn="ctr">
              <a:lnSpc>
                <a:spcPct val="130000"/>
              </a:lnSpc>
            </a:pPr>
            <a:r>
              <a:rPr lang="en-US" altLang="zh-CN" sz="1400" b="1" dirty="0" smtClean="0">
                <a:latin typeface="微软雅黑" panose="020B0503020204020204" pitchFamily="34" charset="-122"/>
                <a:ea typeface="微软雅黑" panose="020B0503020204020204" pitchFamily="34" charset="-122"/>
              </a:rPr>
              <a:t>ITT</a:t>
            </a:r>
            <a:r>
              <a:rPr lang="zh-CN" altLang="en-US" sz="1400" b="1" dirty="0" smtClean="0">
                <a:latin typeface="微软雅黑" panose="020B0503020204020204" pitchFamily="34" charset="-122"/>
                <a:ea typeface="微软雅黑" panose="020B0503020204020204" pitchFamily="34" charset="-122"/>
              </a:rPr>
              <a:t>工业公司独立运营</a:t>
            </a:r>
            <a:endParaRPr lang="zh-CN" altLang="en-US" sz="1400" b="1" dirty="0">
              <a:latin typeface="微软雅黑" panose="020B0503020204020204" pitchFamily="34" charset="-122"/>
              <a:ea typeface="微软雅黑" panose="020B0503020204020204" pitchFamily="34" charset="-122"/>
            </a:endParaRPr>
          </a:p>
        </p:txBody>
      </p:sp>
      <p:sp>
        <p:nvSpPr>
          <p:cNvPr id="45" name="矩形 24">
            <a:extLst>
              <a:ext uri="{FF2B5EF4-FFF2-40B4-BE49-F238E27FC236}">
                <a16:creationId xmlns="" xmlns:a16="http://schemas.microsoft.com/office/drawing/2014/main" id="{BA75CF3E-8BE9-41E0-9511-7C46C540D76C}"/>
              </a:ext>
            </a:extLst>
          </p:cNvPr>
          <p:cNvSpPr>
            <a:spLocks noChangeArrowheads="1"/>
          </p:cNvSpPr>
          <p:nvPr/>
        </p:nvSpPr>
        <p:spPr bwMode="auto">
          <a:xfrm>
            <a:off x="4669769" y="1356742"/>
            <a:ext cx="1581967" cy="638077"/>
          </a:xfrm>
          <a:prstGeom prst="rect">
            <a:avLst/>
          </a:prstGeom>
          <a:noFill/>
          <a:ln w="9525">
            <a:noFill/>
            <a:miter lim="800000"/>
          </a:ln>
        </p:spPr>
        <p:txBody>
          <a:bodyPr wrap="square" lIns="77167" tIns="38585" rIns="77167" bIns="38585">
            <a:spAutoFit/>
          </a:bodyPr>
          <a:lstStyle/>
          <a:p>
            <a:pPr lvl="0" algn="ctr">
              <a:lnSpc>
                <a:spcPct val="130000"/>
              </a:lnSpc>
            </a:pPr>
            <a:r>
              <a:rPr lang="en-US" altLang="zh-CN" sz="1400" b="1" dirty="0" smtClean="0">
                <a:latin typeface="微软雅黑" panose="020B0503020204020204" pitchFamily="34" charset="-122"/>
                <a:ea typeface="微软雅黑" panose="020B0503020204020204" pitchFamily="34" charset="-122"/>
              </a:rPr>
              <a:t>1995-2010</a:t>
            </a:r>
          </a:p>
          <a:p>
            <a:pPr lvl="0" algn="ctr">
              <a:lnSpc>
                <a:spcPct val="130000"/>
              </a:lnSpc>
            </a:pPr>
            <a:r>
              <a:rPr lang="zh-CN" altLang="en-US" sz="1400" b="1" dirty="0">
                <a:latin typeface="微软雅黑" panose="020B0503020204020204" pitchFamily="34" charset="-122"/>
                <a:ea typeface="微软雅黑" panose="020B0503020204020204" pitchFamily="34" charset="-122"/>
              </a:rPr>
              <a:t>流</a:t>
            </a:r>
            <a:r>
              <a:rPr lang="zh-CN" altLang="en-US" sz="1400" b="1" dirty="0" smtClean="0">
                <a:latin typeface="微软雅黑" panose="020B0503020204020204" pitchFamily="34" charset="-122"/>
                <a:ea typeface="微软雅黑" panose="020B0503020204020204" pitchFamily="34" charset="-122"/>
              </a:rPr>
              <a:t>体技术不断成</a:t>
            </a:r>
            <a:r>
              <a:rPr lang="zh-CN" altLang="en-US" sz="1400" b="1" dirty="0">
                <a:latin typeface="微软雅黑" panose="020B0503020204020204" pitchFamily="34" charset="-122"/>
                <a:ea typeface="微软雅黑" panose="020B0503020204020204" pitchFamily="34" charset="-122"/>
              </a:rPr>
              <a:t>长</a:t>
            </a:r>
          </a:p>
        </p:txBody>
      </p:sp>
      <p:sp>
        <p:nvSpPr>
          <p:cNvPr id="46" name="矩形 24">
            <a:extLst>
              <a:ext uri="{FF2B5EF4-FFF2-40B4-BE49-F238E27FC236}">
                <a16:creationId xmlns="" xmlns:a16="http://schemas.microsoft.com/office/drawing/2014/main" id="{BA75CF3E-8BE9-41E0-9511-7C46C540D76C}"/>
              </a:ext>
            </a:extLst>
          </p:cNvPr>
          <p:cNvSpPr>
            <a:spLocks noChangeArrowheads="1"/>
          </p:cNvSpPr>
          <p:nvPr/>
        </p:nvSpPr>
        <p:spPr bwMode="auto">
          <a:xfrm>
            <a:off x="5219918" y="2668207"/>
            <a:ext cx="1711243" cy="638077"/>
          </a:xfrm>
          <a:prstGeom prst="rect">
            <a:avLst/>
          </a:prstGeom>
          <a:noFill/>
          <a:ln w="9525">
            <a:noFill/>
            <a:miter lim="800000"/>
          </a:ln>
        </p:spPr>
        <p:txBody>
          <a:bodyPr wrap="square" lIns="77167" tIns="38585" rIns="77167" bIns="38585">
            <a:spAutoFit/>
          </a:bodyPr>
          <a:lstStyle/>
          <a:p>
            <a:pPr lvl="0" algn="ctr">
              <a:lnSpc>
                <a:spcPct val="130000"/>
              </a:lnSpc>
            </a:pPr>
            <a:r>
              <a:rPr lang="en-US" altLang="zh-CN" sz="1400" b="1" dirty="0" smtClean="0">
                <a:latin typeface="微软雅黑" panose="020B0503020204020204" pitchFamily="34" charset="-122"/>
                <a:ea typeface="微软雅黑" panose="020B0503020204020204" pitchFamily="34" charset="-122"/>
              </a:rPr>
              <a:t>2011</a:t>
            </a:r>
          </a:p>
          <a:p>
            <a:pPr lvl="0" algn="ctr">
              <a:lnSpc>
                <a:spcPct val="130000"/>
              </a:lnSpc>
            </a:pPr>
            <a:r>
              <a:rPr lang="en-US" altLang="zh-CN" sz="1400" b="1" dirty="0" smtClean="0">
                <a:latin typeface="微软雅黑" panose="020B0503020204020204" pitchFamily="34" charset="-122"/>
                <a:ea typeface="微软雅黑" panose="020B0503020204020204" pitchFamily="34" charset="-122"/>
              </a:rPr>
              <a:t>ITT</a:t>
            </a:r>
            <a:r>
              <a:rPr lang="zh-CN" altLang="en-US" sz="1400" b="1" dirty="0" smtClean="0">
                <a:latin typeface="微软雅黑" panose="020B0503020204020204" pitchFamily="34" charset="-122"/>
                <a:ea typeface="微软雅黑" panose="020B0503020204020204" pitchFamily="34" charset="-122"/>
              </a:rPr>
              <a:t>拆分，重新出发</a:t>
            </a:r>
            <a:endParaRPr lang="zh-CN" altLang="en-US" sz="1400" b="1" dirty="0">
              <a:latin typeface="微软雅黑" panose="020B0503020204020204" pitchFamily="34" charset="-122"/>
              <a:ea typeface="微软雅黑" panose="020B0503020204020204" pitchFamily="34" charset="-122"/>
            </a:endParaRPr>
          </a:p>
        </p:txBody>
      </p:sp>
      <p:sp>
        <p:nvSpPr>
          <p:cNvPr id="47" name="矩形 24">
            <a:extLst>
              <a:ext uri="{FF2B5EF4-FFF2-40B4-BE49-F238E27FC236}">
                <a16:creationId xmlns="" xmlns:a16="http://schemas.microsoft.com/office/drawing/2014/main" id="{BA75CF3E-8BE9-41E0-9511-7C46C540D76C}"/>
              </a:ext>
            </a:extLst>
          </p:cNvPr>
          <p:cNvSpPr>
            <a:spLocks noChangeArrowheads="1"/>
          </p:cNvSpPr>
          <p:nvPr/>
        </p:nvSpPr>
        <p:spPr bwMode="auto">
          <a:xfrm>
            <a:off x="6933907" y="2455556"/>
            <a:ext cx="1828800" cy="638077"/>
          </a:xfrm>
          <a:prstGeom prst="rect">
            <a:avLst/>
          </a:prstGeom>
          <a:noFill/>
          <a:ln w="9525">
            <a:noFill/>
            <a:miter lim="800000"/>
          </a:ln>
        </p:spPr>
        <p:txBody>
          <a:bodyPr wrap="square" lIns="77167" tIns="38585" rIns="77167" bIns="38585">
            <a:spAutoFit/>
          </a:bodyPr>
          <a:lstStyle/>
          <a:p>
            <a:pPr lvl="0" algn="ctr">
              <a:lnSpc>
                <a:spcPct val="130000"/>
              </a:lnSpc>
            </a:pPr>
            <a:r>
              <a:rPr lang="en-US" altLang="zh-CN" sz="1400" b="1" dirty="0" smtClean="0">
                <a:solidFill>
                  <a:schemeClr val="bg2"/>
                </a:solidFill>
                <a:latin typeface="微软雅黑" panose="020B0503020204020204" pitchFamily="34" charset="-122"/>
                <a:ea typeface="微软雅黑" panose="020B0503020204020204" pitchFamily="34" charset="-122"/>
              </a:rPr>
              <a:t>Xylem</a:t>
            </a:r>
            <a:r>
              <a:rPr lang="zh-CN" altLang="en-US" sz="1400" b="1" dirty="0" smtClean="0">
                <a:solidFill>
                  <a:schemeClr val="bg2"/>
                </a:solidFill>
                <a:latin typeface="微软雅黑" panose="020B0503020204020204" pitchFamily="34" charset="-122"/>
                <a:ea typeface="微软雅黑" panose="020B0503020204020204" pitchFamily="34" charset="-122"/>
              </a:rPr>
              <a:t>继承</a:t>
            </a:r>
            <a:r>
              <a:rPr lang="en-US" altLang="zh-CN" sz="1400" b="1" dirty="0" smtClean="0">
                <a:solidFill>
                  <a:schemeClr val="bg2"/>
                </a:solidFill>
                <a:latin typeface="微软雅黑" panose="020B0503020204020204" pitchFamily="34" charset="-122"/>
                <a:ea typeface="微软雅黑" panose="020B0503020204020204" pitchFamily="34" charset="-122"/>
              </a:rPr>
              <a:t>ITT</a:t>
            </a:r>
            <a:r>
              <a:rPr lang="zh-CN" altLang="en-US" sz="1400" b="1" dirty="0" smtClean="0">
                <a:solidFill>
                  <a:schemeClr val="bg2"/>
                </a:solidFill>
                <a:latin typeface="微软雅黑" panose="020B0503020204020204" pitchFamily="34" charset="-122"/>
                <a:ea typeface="微软雅黑" panose="020B0503020204020204" pitchFamily="34" charset="-122"/>
              </a:rPr>
              <a:t>流体业务，翻开全新篇章</a:t>
            </a:r>
            <a:endParaRPr lang="en-US" altLang="zh-CN" sz="1400" b="1" dirty="0" smtClean="0">
              <a:solidFill>
                <a:schemeClr val="bg2"/>
              </a:solidFill>
              <a:latin typeface="微软雅黑" panose="020B0503020204020204" pitchFamily="34" charset="-122"/>
              <a:ea typeface="微软雅黑" panose="020B0503020204020204" pitchFamily="34" charset="-122"/>
            </a:endParaRPr>
          </a:p>
        </p:txBody>
      </p:sp>
      <p:sp>
        <p:nvSpPr>
          <p:cNvPr id="32" name="矩形 14">
            <a:extLst>
              <a:ext uri="{FF2B5EF4-FFF2-40B4-BE49-F238E27FC236}">
                <a16:creationId xmlns="" xmlns:a16="http://schemas.microsoft.com/office/drawing/2014/main" id="{747B8E8A-D0F4-487A-B7FB-2B7F9F64EB14}"/>
              </a:ext>
            </a:extLst>
          </p:cNvPr>
          <p:cNvSpPr/>
          <p:nvPr/>
        </p:nvSpPr>
        <p:spPr>
          <a:xfrm flipV="1">
            <a:off x="6766560" y="2330301"/>
            <a:ext cx="2377440" cy="52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86813" tIns="43407" rIns="86813" bIns="43407" anchor="ctr"/>
          <a:lstStyle/>
          <a:p>
            <a:pPr algn="ctr">
              <a:defRPr/>
            </a:pPr>
            <a:endParaRPr lang="zh-CN" altLang="en-US">
              <a:ea typeface="微软雅黑" panose="020B0503020204020204" pitchFamily="34" charset="-122"/>
            </a:endParaRPr>
          </a:p>
        </p:txBody>
      </p:sp>
    </p:spTree>
    <p:extLst>
      <p:ext uri="{BB962C8B-B14F-4D97-AF65-F5344CB8AC3E}">
        <p14:creationId xmlns:p14="http://schemas.microsoft.com/office/powerpoint/2010/main" val="3667478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par>
                          <p:cTn id="17" fill="hold">
                            <p:stCondLst>
                              <p:cond delay="1500"/>
                            </p:stCondLst>
                            <p:childTnLst>
                              <p:par>
                                <p:cTn id="18" presetID="45" presetClass="entr" presetSubtype="0"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2000"/>
                                        <p:tgtEl>
                                          <p:spTgt spid="4098"/>
                                        </p:tgtEl>
                                      </p:cBhvr>
                                    </p:animEffect>
                                    <p:anim calcmode="lin" valueType="num">
                                      <p:cBhvr>
                                        <p:cTn id="21" dur="2000" fill="hold"/>
                                        <p:tgtEl>
                                          <p:spTgt spid="4098"/>
                                        </p:tgtEl>
                                        <p:attrNameLst>
                                          <p:attrName>ppt_w</p:attrName>
                                        </p:attrNameLst>
                                      </p:cBhvr>
                                      <p:tavLst>
                                        <p:tav tm="0" fmla="#ppt_w*sin(2.5*pi*$)">
                                          <p:val>
                                            <p:fltVal val="0"/>
                                          </p:val>
                                        </p:tav>
                                        <p:tav tm="100000">
                                          <p:val>
                                            <p:fltVal val="1"/>
                                          </p:val>
                                        </p:tav>
                                      </p:tavLst>
                                    </p:anim>
                                    <p:anim calcmode="lin" valueType="num">
                                      <p:cBhvr>
                                        <p:cTn id="22" dur="2000" fill="hold"/>
                                        <p:tgtEl>
                                          <p:spTgt spid="4098"/>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1000" fill="hold"/>
                                        <p:tgtEl>
                                          <p:spTgt spid="37"/>
                                        </p:tgtEl>
                                        <p:attrNameLst>
                                          <p:attrName>ppt_x</p:attrName>
                                        </p:attrNameLst>
                                      </p:cBhvr>
                                      <p:tavLst>
                                        <p:tav tm="0">
                                          <p:val>
                                            <p:strVal val="0-#ppt_w/2"/>
                                          </p:val>
                                        </p:tav>
                                        <p:tav tm="100000">
                                          <p:val>
                                            <p:strVal val="#ppt_x"/>
                                          </p:val>
                                        </p:tav>
                                      </p:tavLst>
                                    </p:anim>
                                    <p:anim calcmode="lin" valueType="num">
                                      <p:cBhvr additive="base">
                                        <p:cTn id="34" dur="1000" fill="hold"/>
                                        <p:tgtEl>
                                          <p:spTgt spid="37"/>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14"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1000" fill="hold"/>
                                        <p:tgtEl>
                                          <p:spTgt spid="38"/>
                                        </p:tgtEl>
                                        <p:attrNameLst>
                                          <p:attrName>ppt_x</p:attrName>
                                        </p:attrNameLst>
                                      </p:cBhvr>
                                      <p:tavLst>
                                        <p:tav tm="0">
                                          <p:val>
                                            <p:strVal val="0-#ppt_w/2"/>
                                          </p:val>
                                        </p:tav>
                                        <p:tav tm="100000">
                                          <p:val>
                                            <p:strVal val="#ppt_x"/>
                                          </p:val>
                                        </p:tav>
                                      </p:tavLst>
                                    </p:anim>
                                    <p:anim calcmode="lin" valueType="num">
                                      <p:cBhvr additive="base">
                                        <p:cTn id="54" dur="1000" fill="hold"/>
                                        <p:tgtEl>
                                          <p:spTgt spid="38"/>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ID="14" presetClass="entr" presetSubtype="1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randombar(horizontal)">
                                      <p:cBhvr>
                                        <p:cTn id="58" dur="500"/>
                                        <p:tgtEl>
                                          <p:spTgt spid="18"/>
                                        </p:tgtEl>
                                      </p:cBhvr>
                                    </p:animEffect>
                                  </p:childTnLst>
                                </p:cTn>
                              </p:par>
                            </p:childTnLst>
                          </p:cTn>
                        </p:par>
                        <p:par>
                          <p:cTn id="59" fill="hold">
                            <p:stCondLst>
                              <p:cond delay="1500"/>
                            </p:stCondLst>
                            <p:childTnLst>
                              <p:par>
                                <p:cTn id="60" presetID="14" presetClass="entr" presetSubtype="10"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childTnLst>
                          </p:cTn>
                        </p:par>
                        <p:par>
                          <p:cTn id="63" fill="hold">
                            <p:stCondLst>
                              <p:cond delay="2000"/>
                            </p:stCondLst>
                            <p:childTnLst>
                              <p:par>
                                <p:cTn id="64" presetID="1" presetClass="entr" presetSubtype="0"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1000" fill="hold"/>
                                        <p:tgtEl>
                                          <p:spTgt spid="42"/>
                                        </p:tgtEl>
                                        <p:attrNameLst>
                                          <p:attrName>ppt_x</p:attrName>
                                        </p:attrNameLst>
                                      </p:cBhvr>
                                      <p:tavLst>
                                        <p:tav tm="0">
                                          <p:val>
                                            <p:strVal val="0-#ppt_w/2"/>
                                          </p:val>
                                        </p:tav>
                                        <p:tav tm="100000">
                                          <p:val>
                                            <p:strVal val="#ppt_x"/>
                                          </p:val>
                                        </p:tav>
                                      </p:tavLst>
                                    </p:anim>
                                    <p:anim calcmode="lin" valueType="num">
                                      <p:cBhvr additive="base">
                                        <p:cTn id="73" dur="1000" fill="hold"/>
                                        <p:tgtEl>
                                          <p:spTgt spid="42"/>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14" presetClass="entr" presetSubtype="10"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randombar(horizontal)">
                                      <p:cBhvr>
                                        <p:cTn id="77" dur="500"/>
                                        <p:tgtEl>
                                          <p:spTgt spid="19"/>
                                        </p:tgtEl>
                                      </p:cBhvr>
                                    </p:animEffect>
                                  </p:childTnLst>
                                </p:cTn>
                              </p:par>
                            </p:childTnLst>
                          </p:cTn>
                        </p:par>
                        <p:par>
                          <p:cTn id="78" fill="hold">
                            <p:stCondLst>
                              <p:cond delay="1500"/>
                            </p:stCondLst>
                            <p:childTnLst>
                              <p:par>
                                <p:cTn id="79" presetID="14" presetClass="entr" presetSubtype="1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randombar(horizontal)">
                                      <p:cBhvr>
                                        <p:cTn id="81" dur="500"/>
                                        <p:tgtEl>
                                          <p:spTgt spid="24"/>
                                        </p:tgtEl>
                                      </p:cBhvr>
                                    </p:animEffect>
                                  </p:childTnLst>
                                </p:cTn>
                              </p:par>
                            </p:childTnLst>
                          </p:cTn>
                        </p:par>
                        <p:par>
                          <p:cTn id="82" fill="hold">
                            <p:stCondLst>
                              <p:cond delay="2000"/>
                            </p:stCondLst>
                            <p:childTnLst>
                              <p:par>
                                <p:cTn id="83" presetID="1"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par>
                          <p:cTn id="85" fill="hold">
                            <p:stCondLst>
                              <p:cond delay="2000"/>
                            </p:stCondLst>
                            <p:childTnLst>
                              <p:par>
                                <p:cTn id="86" presetID="1" presetClass="entr" presetSubtype="0"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1000" fill="hold"/>
                                        <p:tgtEl>
                                          <p:spTgt spid="48"/>
                                        </p:tgtEl>
                                        <p:attrNameLst>
                                          <p:attrName>ppt_x</p:attrName>
                                        </p:attrNameLst>
                                      </p:cBhvr>
                                      <p:tavLst>
                                        <p:tav tm="0">
                                          <p:val>
                                            <p:strVal val="0-#ppt_w/2"/>
                                          </p:val>
                                        </p:tav>
                                        <p:tav tm="100000">
                                          <p:val>
                                            <p:strVal val="#ppt_x"/>
                                          </p:val>
                                        </p:tav>
                                      </p:tavLst>
                                    </p:anim>
                                    <p:anim calcmode="lin" valueType="num">
                                      <p:cBhvr additive="base">
                                        <p:cTn id="93" dur="1000" fill="hold"/>
                                        <p:tgtEl>
                                          <p:spTgt spid="48"/>
                                        </p:tgtEl>
                                        <p:attrNameLst>
                                          <p:attrName>ppt_y</p:attrName>
                                        </p:attrNameLst>
                                      </p:cBhvr>
                                      <p:tavLst>
                                        <p:tav tm="0">
                                          <p:val>
                                            <p:strVal val="#ppt_y"/>
                                          </p:val>
                                        </p:tav>
                                        <p:tav tm="100000">
                                          <p:val>
                                            <p:strVal val="#ppt_y"/>
                                          </p:val>
                                        </p:tav>
                                      </p:tavLst>
                                    </p:anim>
                                  </p:childTnLst>
                                </p:cTn>
                              </p:par>
                            </p:childTnLst>
                          </p:cTn>
                        </p:par>
                        <p:par>
                          <p:cTn id="94" fill="hold">
                            <p:stCondLst>
                              <p:cond delay="1000"/>
                            </p:stCondLst>
                            <p:childTnLst>
                              <p:par>
                                <p:cTn id="95" presetID="14" presetClass="entr" presetSubtype="10" fill="hold" grpId="0" nodeType="after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randombar(horizontal)">
                                      <p:cBhvr>
                                        <p:cTn id="97" dur="500"/>
                                        <p:tgtEl>
                                          <p:spTgt spid="20"/>
                                        </p:tgtEl>
                                      </p:cBhvr>
                                    </p:animEffect>
                                  </p:childTnLst>
                                </p:cTn>
                              </p:par>
                            </p:childTnLst>
                          </p:cTn>
                        </p:par>
                        <p:par>
                          <p:cTn id="98" fill="hold">
                            <p:stCondLst>
                              <p:cond delay="1500"/>
                            </p:stCondLst>
                            <p:childTnLst>
                              <p:par>
                                <p:cTn id="99" presetID="14" presetClass="entr" presetSubtype="10"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randombar(horizontal)">
                                      <p:cBhvr>
                                        <p:cTn id="101" dur="500"/>
                                        <p:tgtEl>
                                          <p:spTgt spid="25"/>
                                        </p:tgtEl>
                                      </p:cBhvr>
                                    </p:animEffect>
                                  </p:childTnLst>
                                </p:cTn>
                              </p:par>
                            </p:childTnLst>
                          </p:cTn>
                        </p:par>
                        <p:par>
                          <p:cTn id="102" fill="hold">
                            <p:stCondLst>
                              <p:cond delay="2000"/>
                            </p:stCondLst>
                            <p:childTnLst>
                              <p:par>
                                <p:cTn id="103" presetID="1"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par>
                          <p:cTn id="105" fill="hold">
                            <p:stCondLst>
                              <p:cond delay="2000"/>
                            </p:stCondLst>
                            <p:childTnLst>
                              <p:par>
                                <p:cTn id="106" presetID="1" presetClass="entr" presetSubtype="0" fill="hold" grpId="0" nodeType="afterEffect">
                                  <p:stCondLst>
                                    <p:cond delay="0"/>
                                  </p:stCondLst>
                                  <p:childTnLst>
                                    <p:set>
                                      <p:cBhvr>
                                        <p:cTn id="107" dur="1" fill="hold">
                                          <p:stCondLst>
                                            <p:cond delay="0"/>
                                          </p:stCondLst>
                                        </p:cTn>
                                        <p:tgtEl>
                                          <p:spTgt spid="46"/>
                                        </p:tgtEl>
                                        <p:attrNameLst>
                                          <p:attrName>style.visibility</p:attrName>
                                        </p:attrNameLst>
                                      </p:cBhvr>
                                      <p:to>
                                        <p:strVal val="visible"/>
                                      </p:to>
                                    </p:set>
                                  </p:childTnLst>
                                </p:cTn>
                              </p:par>
                            </p:childTnLst>
                          </p:cTn>
                        </p:par>
                        <p:par>
                          <p:cTn id="108" fill="hold">
                            <p:stCondLst>
                              <p:cond delay="2000"/>
                            </p:stCondLst>
                            <p:childTnLst>
                              <p:par>
                                <p:cTn id="109" presetID="53" presetClass="entr" presetSubtype="16" fill="hold" nodeType="afterEffect">
                                  <p:stCondLst>
                                    <p:cond delay="0"/>
                                  </p:stCondLst>
                                  <p:childTnLst>
                                    <p:set>
                                      <p:cBhvr>
                                        <p:cTn id="110" dur="1" fill="hold">
                                          <p:stCondLst>
                                            <p:cond delay="0"/>
                                          </p:stCondLst>
                                        </p:cTn>
                                        <p:tgtEl>
                                          <p:spTgt spid="43"/>
                                        </p:tgtEl>
                                        <p:attrNameLst>
                                          <p:attrName>style.visibility</p:attrName>
                                        </p:attrNameLst>
                                      </p:cBhvr>
                                      <p:to>
                                        <p:strVal val="visible"/>
                                      </p:to>
                                    </p:set>
                                    <p:anim calcmode="lin" valueType="num">
                                      <p:cBhvr>
                                        <p:cTn id="111" dur="2000" fill="hold"/>
                                        <p:tgtEl>
                                          <p:spTgt spid="43"/>
                                        </p:tgtEl>
                                        <p:attrNameLst>
                                          <p:attrName>ppt_w</p:attrName>
                                        </p:attrNameLst>
                                      </p:cBhvr>
                                      <p:tavLst>
                                        <p:tav tm="0">
                                          <p:val>
                                            <p:fltVal val="0"/>
                                          </p:val>
                                        </p:tav>
                                        <p:tav tm="100000">
                                          <p:val>
                                            <p:strVal val="#ppt_w"/>
                                          </p:val>
                                        </p:tav>
                                      </p:tavLst>
                                    </p:anim>
                                    <p:anim calcmode="lin" valueType="num">
                                      <p:cBhvr>
                                        <p:cTn id="112" dur="2000" fill="hold"/>
                                        <p:tgtEl>
                                          <p:spTgt spid="43"/>
                                        </p:tgtEl>
                                        <p:attrNameLst>
                                          <p:attrName>ppt_h</p:attrName>
                                        </p:attrNameLst>
                                      </p:cBhvr>
                                      <p:tavLst>
                                        <p:tav tm="0">
                                          <p:val>
                                            <p:fltVal val="0"/>
                                          </p:val>
                                        </p:tav>
                                        <p:tav tm="100000">
                                          <p:val>
                                            <p:strVal val="#ppt_h"/>
                                          </p:val>
                                        </p:tav>
                                      </p:tavLst>
                                    </p:anim>
                                    <p:animEffect transition="in" filter="fade">
                                      <p:cBhvr>
                                        <p:cTn id="113" dur="2000"/>
                                        <p:tgtEl>
                                          <p:spTgt spid="43"/>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 calcmode="lin" valueType="num">
                                      <p:cBhvr>
                                        <p:cTn id="116" dur="2000" fill="hold"/>
                                        <p:tgtEl>
                                          <p:spTgt spid="32"/>
                                        </p:tgtEl>
                                        <p:attrNameLst>
                                          <p:attrName>ppt_w</p:attrName>
                                        </p:attrNameLst>
                                      </p:cBhvr>
                                      <p:tavLst>
                                        <p:tav tm="0">
                                          <p:val>
                                            <p:fltVal val="0"/>
                                          </p:val>
                                        </p:tav>
                                        <p:tav tm="100000">
                                          <p:val>
                                            <p:strVal val="#ppt_w"/>
                                          </p:val>
                                        </p:tav>
                                      </p:tavLst>
                                    </p:anim>
                                    <p:anim calcmode="lin" valueType="num">
                                      <p:cBhvr>
                                        <p:cTn id="117" dur="2000" fill="hold"/>
                                        <p:tgtEl>
                                          <p:spTgt spid="32"/>
                                        </p:tgtEl>
                                        <p:attrNameLst>
                                          <p:attrName>ppt_h</p:attrName>
                                        </p:attrNameLst>
                                      </p:cBhvr>
                                      <p:tavLst>
                                        <p:tav tm="0">
                                          <p:val>
                                            <p:fltVal val="0"/>
                                          </p:val>
                                        </p:tav>
                                        <p:tav tm="100000">
                                          <p:val>
                                            <p:strVal val="#ppt_h"/>
                                          </p:val>
                                        </p:tav>
                                      </p:tavLst>
                                    </p:anim>
                                    <p:animEffect transition="in" filter="fade">
                                      <p:cBhvr>
                                        <p:cTn id="118" dur="2000"/>
                                        <p:tgtEl>
                                          <p:spTgt spid="3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2000" fill="hold"/>
                                        <p:tgtEl>
                                          <p:spTgt spid="47"/>
                                        </p:tgtEl>
                                        <p:attrNameLst>
                                          <p:attrName>ppt_w</p:attrName>
                                        </p:attrNameLst>
                                      </p:cBhvr>
                                      <p:tavLst>
                                        <p:tav tm="0">
                                          <p:val>
                                            <p:fltVal val="0"/>
                                          </p:val>
                                        </p:tav>
                                        <p:tav tm="100000">
                                          <p:val>
                                            <p:strVal val="#ppt_w"/>
                                          </p:val>
                                        </p:tav>
                                      </p:tavLst>
                                    </p:anim>
                                    <p:anim calcmode="lin" valueType="num">
                                      <p:cBhvr>
                                        <p:cTn id="122" dur="2000" fill="hold"/>
                                        <p:tgtEl>
                                          <p:spTgt spid="47"/>
                                        </p:tgtEl>
                                        <p:attrNameLst>
                                          <p:attrName>ppt_h</p:attrName>
                                        </p:attrNameLst>
                                      </p:cBhvr>
                                      <p:tavLst>
                                        <p:tav tm="0">
                                          <p:val>
                                            <p:fltVal val="0"/>
                                          </p:val>
                                        </p:tav>
                                        <p:tav tm="100000">
                                          <p:val>
                                            <p:strVal val="#ppt_h"/>
                                          </p:val>
                                        </p:tav>
                                      </p:tavLst>
                                    </p:anim>
                                    <p:animEffect transition="in" filter="fade">
                                      <p:cBhvr>
                                        <p:cTn id="12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animBg="1"/>
      <p:bldP spid="48"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animBg="1"/>
      <p:bldP spid="29" grpId="0" animBg="1"/>
      <p:bldP spid="30" grpId="0" animBg="1"/>
      <p:bldP spid="31" grpId="0" animBg="1"/>
      <p:bldP spid="36" grpId="0"/>
      <p:bldP spid="44" grpId="0"/>
      <p:bldP spid="45" grpId="0"/>
      <p:bldP spid="46" grpId="0"/>
      <p:bldP spid="47"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248" name="object 143"/>
          <p:cNvSpPr txBox="1">
            <a:spLocks noChangeArrowheads="1"/>
          </p:cNvSpPr>
          <p:nvPr/>
        </p:nvSpPr>
        <p:spPr bwMode="auto">
          <a:xfrm>
            <a:off x="888744" y="1284171"/>
            <a:ext cx="144700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defRPr/>
            </a:pPr>
            <a:r>
              <a:rPr lang="zh-CN" altLang="en-US" sz="1600" b="1" dirty="0" smtClean="0">
                <a:solidFill>
                  <a:srgbClr val="0189B3"/>
                </a:solidFill>
                <a:latin typeface="微软雅黑" panose="020B0503020204020204" pitchFamily="34" charset="-122"/>
                <a:ea typeface="微软雅黑" panose="020B0503020204020204" pitchFamily="34" charset="-122"/>
                <a:cs typeface="Hiragino Sans GB W6"/>
              </a:rPr>
              <a:t>全球</a:t>
            </a:r>
            <a:r>
              <a:rPr lang="en-US" altLang="en-US" sz="1600" b="1" dirty="0" err="1" smtClean="0">
                <a:solidFill>
                  <a:srgbClr val="0189B3"/>
                </a:solidFill>
                <a:latin typeface="微软雅黑" panose="020B0503020204020204" pitchFamily="34" charset="-122"/>
                <a:ea typeface="微软雅黑" panose="020B0503020204020204" pitchFamily="34" charset="-122"/>
                <a:cs typeface="Hiragino Sans GB W6"/>
              </a:rPr>
              <a:t>营业机构</a:t>
            </a:r>
            <a:endParaRPr lang="en-US" altLang="en-US" sz="1600" b="1" dirty="0" smtClean="0">
              <a:latin typeface="微软雅黑" panose="020B0503020204020204" pitchFamily="34" charset="-122"/>
              <a:ea typeface="微软雅黑" panose="020B0503020204020204" pitchFamily="34" charset="-122"/>
              <a:cs typeface="Hiragino Sans GB W6"/>
            </a:endParaRPr>
          </a:p>
        </p:txBody>
      </p:sp>
      <p:sp>
        <p:nvSpPr>
          <p:cNvPr id="312" name="object 144"/>
          <p:cNvSpPr txBox="1"/>
          <p:nvPr/>
        </p:nvSpPr>
        <p:spPr>
          <a:xfrm>
            <a:off x="1388407" y="2576992"/>
            <a:ext cx="3137104" cy="259045"/>
          </a:xfrm>
          <a:prstGeom prst="rect">
            <a:avLst/>
          </a:prstGeom>
        </p:spPr>
        <p:txBody>
          <a:bodyPr wrap="square"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defRPr/>
            </a:pPr>
            <a:r>
              <a:rPr lang="zh-CN" altLang="en-US" sz="1600" b="1" dirty="0" smtClean="0">
                <a:solidFill>
                  <a:srgbClr val="0189B3"/>
                </a:solidFill>
                <a:latin typeface="微软雅黑" panose="020B0503020204020204" pitchFamily="34" charset="-122"/>
                <a:ea typeface="微软雅黑" panose="020B0503020204020204" pitchFamily="34" charset="-122"/>
                <a:cs typeface="Hiragino Sans GB W6"/>
              </a:rPr>
              <a:t>产品及解决方案</a:t>
            </a:r>
            <a:r>
              <a:rPr lang="en-US" altLang="en-US" sz="1600" b="1" dirty="0" smtClean="0">
                <a:solidFill>
                  <a:srgbClr val="0189B3"/>
                </a:solidFill>
                <a:latin typeface="微软雅黑" panose="020B0503020204020204" pitchFamily="34" charset="-122"/>
                <a:ea typeface="微软雅黑" panose="020B0503020204020204" pitchFamily="34" charset="-122"/>
                <a:cs typeface="Hiragino Sans GB W6"/>
              </a:rPr>
              <a:t>销往</a:t>
            </a:r>
            <a:r>
              <a:rPr lang="en-US" altLang="zh-CN" sz="1600" b="1" dirty="0" smtClean="0">
                <a:solidFill>
                  <a:srgbClr val="0189B3"/>
                </a:solidFill>
                <a:latin typeface="微软雅黑" panose="020B0503020204020204" pitchFamily="34" charset="-122"/>
                <a:ea typeface="微软雅黑" panose="020B0503020204020204" pitchFamily="34" charset="-122"/>
                <a:cs typeface="Hiragino Sans GB W6"/>
              </a:rPr>
              <a:t>150</a:t>
            </a:r>
            <a:r>
              <a:rPr lang="en-US" altLang="en-US" sz="1600" b="1" dirty="0" smtClean="0">
                <a:solidFill>
                  <a:srgbClr val="0189B3"/>
                </a:solidFill>
                <a:latin typeface="微软雅黑" panose="020B0503020204020204" pitchFamily="34" charset="-122"/>
                <a:ea typeface="微软雅黑" panose="020B0503020204020204" pitchFamily="34" charset="-122"/>
                <a:cs typeface="Hiragino Sans GB W6"/>
              </a:rPr>
              <a:t>多个国家</a:t>
            </a:r>
            <a:endParaRPr lang="en-US" altLang="en-US" sz="1600" b="1" dirty="0" smtClean="0">
              <a:latin typeface="微软雅黑" panose="020B0503020204020204" pitchFamily="34" charset="-122"/>
              <a:ea typeface="微软雅黑" panose="020B0503020204020204" pitchFamily="34" charset="-122"/>
              <a:cs typeface="Hiragino Sans GB W6"/>
            </a:endParaRPr>
          </a:p>
        </p:txBody>
      </p:sp>
      <p:pic>
        <p:nvPicPr>
          <p:cNvPr id="14347" name="图片 3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5087" y="1699105"/>
            <a:ext cx="208121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object 173"/>
          <p:cNvSpPr txBox="1">
            <a:spLocks noChangeArrowheads="1"/>
          </p:cNvSpPr>
          <p:nvPr/>
        </p:nvSpPr>
        <p:spPr bwMode="auto">
          <a:xfrm>
            <a:off x="5235860" y="603561"/>
            <a:ext cx="211613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ts val="100"/>
              </a:spcBef>
            </a:pPr>
            <a:r>
              <a:rPr lang="en-US" altLang="en-US" sz="1600" b="1" dirty="0">
                <a:solidFill>
                  <a:srgbClr val="008DC4"/>
                </a:solidFill>
                <a:latin typeface="微软雅黑" panose="020B0503020204020204" pitchFamily="34" charset="-122"/>
                <a:ea typeface="微软雅黑" panose="020B0503020204020204" pitchFamily="34" charset="-122"/>
                <a:cs typeface="Gotham Medium"/>
              </a:rPr>
              <a:t>2017</a:t>
            </a:r>
            <a:r>
              <a:rPr lang="en-US" altLang="en-US" sz="1600" b="1" dirty="0">
                <a:solidFill>
                  <a:srgbClr val="008DC4"/>
                </a:solidFill>
                <a:latin typeface="微软雅黑" panose="020B0503020204020204" pitchFamily="34" charset="-122"/>
                <a:ea typeface="微软雅黑" panose="020B0503020204020204" pitchFamily="34" charset="-122"/>
                <a:cs typeface="Hiragino Sans GB W6"/>
              </a:rPr>
              <a:t>年营业收入</a:t>
            </a:r>
            <a:endParaRPr lang="en-US" altLang="en-US" sz="1600" b="1" dirty="0">
              <a:latin typeface="微软雅黑" panose="020B0503020204020204" pitchFamily="34" charset="-122"/>
              <a:ea typeface="微软雅黑" panose="020B0503020204020204" pitchFamily="34" charset="-122"/>
              <a:cs typeface="Hiragino Sans GB W6"/>
            </a:endParaRPr>
          </a:p>
        </p:txBody>
      </p:sp>
      <p:grpSp>
        <p:nvGrpSpPr>
          <p:cNvPr id="14363" name="组 14335"/>
          <p:cNvGrpSpPr>
            <a:grpSpLocks/>
          </p:cNvGrpSpPr>
          <p:nvPr/>
        </p:nvGrpSpPr>
        <p:grpSpPr bwMode="auto">
          <a:xfrm>
            <a:off x="5414255" y="900093"/>
            <a:ext cx="1903413" cy="3535363"/>
            <a:chOff x="4163334" y="986605"/>
            <a:chExt cx="1382176" cy="2566030"/>
          </a:xfrm>
        </p:grpSpPr>
        <p:grpSp>
          <p:nvGrpSpPr>
            <p:cNvPr id="14367" name="组 335"/>
            <p:cNvGrpSpPr>
              <a:grpSpLocks/>
            </p:cNvGrpSpPr>
            <p:nvPr/>
          </p:nvGrpSpPr>
          <p:grpSpPr bwMode="auto">
            <a:xfrm>
              <a:off x="4163334" y="1484188"/>
              <a:ext cx="1288900" cy="1624749"/>
              <a:chOff x="10119345" y="1753372"/>
              <a:chExt cx="1978228" cy="2493696"/>
            </a:xfrm>
          </p:grpSpPr>
          <p:sp>
            <p:nvSpPr>
              <p:cNvPr id="10282" name="object 174"/>
              <p:cNvSpPr>
                <a:spLocks/>
              </p:cNvSpPr>
              <p:nvPr/>
            </p:nvSpPr>
            <p:spPr bwMode="auto">
              <a:xfrm>
                <a:off x="10119345" y="1987091"/>
                <a:ext cx="1217277" cy="1671208"/>
              </a:xfrm>
              <a:custGeom>
                <a:avLst/>
                <a:gdLst>
                  <a:gd name="T0" fmla="*/ 988900 w 1217294"/>
                  <a:gd name="T1" fmla="*/ 0 h 1670685"/>
                  <a:gd name="T2" fmla="*/ 941290 w 1217294"/>
                  <a:gd name="T3" fmla="*/ 1149 h 1670685"/>
                  <a:gd name="T4" fmla="*/ 894232 w 1217294"/>
                  <a:gd name="T5" fmla="*/ 4562 h 1670685"/>
                  <a:gd name="T6" fmla="*/ 847781 w 1217294"/>
                  <a:gd name="T7" fmla="*/ 10185 h 1670685"/>
                  <a:gd name="T8" fmla="*/ 801988 w 1217294"/>
                  <a:gd name="T9" fmla="*/ 17965 h 1670685"/>
                  <a:gd name="T10" fmla="*/ 756909 w 1217294"/>
                  <a:gd name="T11" fmla="*/ 27848 h 1670685"/>
                  <a:gd name="T12" fmla="*/ 712595 w 1217294"/>
                  <a:gd name="T13" fmla="*/ 39780 h 1670685"/>
                  <a:gd name="T14" fmla="*/ 669101 w 1217294"/>
                  <a:gd name="T15" fmla="*/ 53708 h 1670685"/>
                  <a:gd name="T16" fmla="*/ 626481 w 1217294"/>
                  <a:gd name="T17" fmla="*/ 69580 h 1670685"/>
                  <a:gd name="T18" fmla="*/ 584785 w 1217294"/>
                  <a:gd name="T19" fmla="*/ 87340 h 1670685"/>
                  <a:gd name="T20" fmla="*/ 544071 w 1217294"/>
                  <a:gd name="T21" fmla="*/ 106936 h 1670685"/>
                  <a:gd name="T22" fmla="*/ 504391 w 1217294"/>
                  <a:gd name="T23" fmla="*/ 128314 h 1670685"/>
                  <a:gd name="T24" fmla="*/ 465798 w 1217294"/>
                  <a:gd name="T25" fmla="*/ 151421 h 1670685"/>
                  <a:gd name="T26" fmla="*/ 428345 w 1217294"/>
                  <a:gd name="T27" fmla="*/ 176203 h 1670685"/>
                  <a:gd name="T28" fmla="*/ 392086 w 1217294"/>
                  <a:gd name="T29" fmla="*/ 202607 h 1670685"/>
                  <a:gd name="T30" fmla="*/ 357075 w 1217294"/>
                  <a:gd name="T31" fmla="*/ 230580 h 1670685"/>
                  <a:gd name="T32" fmla="*/ 323365 w 1217294"/>
                  <a:gd name="T33" fmla="*/ 260067 h 1670685"/>
                  <a:gd name="T34" fmla="*/ 291009 w 1217294"/>
                  <a:gd name="T35" fmla="*/ 291015 h 1670685"/>
                  <a:gd name="T36" fmla="*/ 260061 w 1217294"/>
                  <a:gd name="T37" fmla="*/ 323372 h 1670685"/>
                  <a:gd name="T38" fmla="*/ 230574 w 1217294"/>
                  <a:gd name="T39" fmla="*/ 357082 h 1670685"/>
                  <a:gd name="T40" fmla="*/ 202603 w 1217294"/>
                  <a:gd name="T41" fmla="*/ 392094 h 1670685"/>
                  <a:gd name="T42" fmla="*/ 176199 w 1217294"/>
                  <a:gd name="T43" fmla="*/ 428353 h 1670685"/>
                  <a:gd name="T44" fmla="*/ 151417 w 1217294"/>
                  <a:gd name="T45" fmla="*/ 465807 h 1670685"/>
                  <a:gd name="T46" fmla="*/ 128311 w 1217294"/>
                  <a:gd name="T47" fmla="*/ 504400 h 1670685"/>
                  <a:gd name="T48" fmla="*/ 106933 w 1217294"/>
                  <a:gd name="T49" fmla="*/ 544081 h 1670685"/>
                  <a:gd name="T50" fmla="*/ 87338 w 1217294"/>
                  <a:gd name="T51" fmla="*/ 584795 h 1670685"/>
                  <a:gd name="T52" fmla="*/ 69578 w 1217294"/>
                  <a:gd name="T53" fmla="*/ 626490 h 1670685"/>
                  <a:gd name="T54" fmla="*/ 53707 w 1217294"/>
                  <a:gd name="T55" fmla="*/ 669111 h 1670685"/>
                  <a:gd name="T56" fmla="*/ 39779 w 1217294"/>
                  <a:gd name="T57" fmla="*/ 712605 h 1670685"/>
                  <a:gd name="T58" fmla="*/ 27847 w 1217294"/>
                  <a:gd name="T59" fmla="*/ 756919 h 1670685"/>
                  <a:gd name="T60" fmla="*/ 17964 w 1217294"/>
                  <a:gd name="T61" fmla="*/ 801998 h 1670685"/>
                  <a:gd name="T62" fmla="*/ 10185 w 1217294"/>
                  <a:gd name="T63" fmla="*/ 847791 h 1670685"/>
                  <a:gd name="T64" fmla="*/ 4562 w 1217294"/>
                  <a:gd name="T65" fmla="*/ 894243 h 1670685"/>
                  <a:gd name="T66" fmla="*/ 1149 w 1217294"/>
                  <a:gd name="T67" fmla="*/ 941301 h 1670685"/>
                  <a:gd name="T68" fmla="*/ 0 w 1217294"/>
                  <a:gd name="T69" fmla="*/ 988910 h 1670685"/>
                  <a:gd name="T70" fmla="*/ 1293 w 1217294"/>
                  <a:gd name="T71" fmla="*/ 1039470 h 1670685"/>
                  <a:gd name="T72" fmla="*/ 5150 w 1217294"/>
                  <a:gd name="T73" fmla="*/ 1089688 h 1670685"/>
                  <a:gd name="T74" fmla="*/ 11534 w 1217294"/>
                  <a:gd name="T75" fmla="*/ 1139474 h 1670685"/>
                  <a:gd name="T76" fmla="*/ 20409 w 1217294"/>
                  <a:gd name="T77" fmla="*/ 1188736 h 1670685"/>
                  <a:gd name="T78" fmla="*/ 31739 w 1217294"/>
                  <a:gd name="T79" fmla="*/ 1237385 h 1670685"/>
                  <a:gd name="T80" fmla="*/ 45488 w 1217294"/>
                  <a:gd name="T81" fmla="*/ 1285331 h 1670685"/>
                  <a:gd name="T82" fmla="*/ 61620 w 1217294"/>
                  <a:gd name="T83" fmla="*/ 1332482 h 1670685"/>
                  <a:gd name="T84" fmla="*/ 80099 w 1217294"/>
                  <a:gd name="T85" fmla="*/ 1378748 h 1670685"/>
                  <a:gd name="T86" fmla="*/ 100889 w 1217294"/>
                  <a:gd name="T87" fmla="*/ 1424039 h 1670685"/>
                  <a:gd name="T88" fmla="*/ 123953 w 1217294"/>
                  <a:gd name="T89" fmla="*/ 1468264 h 1670685"/>
                  <a:gd name="T90" fmla="*/ 149257 w 1217294"/>
                  <a:gd name="T91" fmla="*/ 1511333 h 1670685"/>
                  <a:gd name="T92" fmla="*/ 176762 w 1217294"/>
                  <a:gd name="T93" fmla="*/ 1553156 h 1670685"/>
                  <a:gd name="T94" fmla="*/ 206435 w 1217294"/>
                  <a:gd name="T95" fmla="*/ 1593641 h 1670685"/>
                  <a:gd name="T96" fmla="*/ 238238 w 1217294"/>
                  <a:gd name="T97" fmla="*/ 1632700 h 1670685"/>
                  <a:gd name="T98" fmla="*/ 272135 w 1217294"/>
                  <a:gd name="T99" fmla="*/ 1670240 h 1670685"/>
                  <a:gd name="T100" fmla="*/ 988900 w 1217294"/>
                  <a:gd name="T101" fmla="*/ 988910 h 1670685"/>
                  <a:gd name="T102" fmla="*/ 1217131 w 1217294"/>
                  <a:gd name="T103" fmla="*/ 26682 h 1670685"/>
                  <a:gd name="T104" fmla="*/ 1172064 w 1217294"/>
                  <a:gd name="T105" fmla="*/ 17099 h 1670685"/>
                  <a:gd name="T106" fmla="*/ 1126631 w 1217294"/>
                  <a:gd name="T107" fmla="*/ 9631 h 1670685"/>
                  <a:gd name="T108" fmla="*/ 1080909 w 1217294"/>
                  <a:gd name="T109" fmla="*/ 4286 h 1670685"/>
                  <a:gd name="T110" fmla="*/ 1034973 w 1217294"/>
                  <a:gd name="T111" fmla="*/ 1072 h 1670685"/>
                  <a:gd name="T112" fmla="*/ 988900 w 1217294"/>
                  <a:gd name="T113" fmla="*/ 0 h 16706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17294" h="1670685">
                    <a:moveTo>
                      <a:pt x="988898" y="0"/>
                    </a:moveTo>
                    <a:lnTo>
                      <a:pt x="941288" y="1149"/>
                    </a:lnTo>
                    <a:lnTo>
                      <a:pt x="894230" y="4562"/>
                    </a:lnTo>
                    <a:lnTo>
                      <a:pt x="847779" y="10185"/>
                    </a:lnTo>
                    <a:lnTo>
                      <a:pt x="801986" y="17965"/>
                    </a:lnTo>
                    <a:lnTo>
                      <a:pt x="756907" y="27848"/>
                    </a:lnTo>
                    <a:lnTo>
                      <a:pt x="712593" y="39780"/>
                    </a:lnTo>
                    <a:lnTo>
                      <a:pt x="669099" y="53708"/>
                    </a:lnTo>
                    <a:lnTo>
                      <a:pt x="626479" y="69580"/>
                    </a:lnTo>
                    <a:lnTo>
                      <a:pt x="584785" y="87340"/>
                    </a:lnTo>
                    <a:lnTo>
                      <a:pt x="544071" y="106936"/>
                    </a:lnTo>
                    <a:lnTo>
                      <a:pt x="504391" y="128314"/>
                    </a:lnTo>
                    <a:lnTo>
                      <a:pt x="465798" y="151421"/>
                    </a:lnTo>
                    <a:lnTo>
                      <a:pt x="428345" y="176203"/>
                    </a:lnTo>
                    <a:lnTo>
                      <a:pt x="392086" y="202607"/>
                    </a:lnTo>
                    <a:lnTo>
                      <a:pt x="357075" y="230580"/>
                    </a:lnTo>
                    <a:lnTo>
                      <a:pt x="323365" y="260067"/>
                    </a:lnTo>
                    <a:lnTo>
                      <a:pt x="291009" y="291015"/>
                    </a:lnTo>
                    <a:lnTo>
                      <a:pt x="260061" y="323372"/>
                    </a:lnTo>
                    <a:lnTo>
                      <a:pt x="230574" y="357082"/>
                    </a:lnTo>
                    <a:lnTo>
                      <a:pt x="202603" y="392094"/>
                    </a:lnTo>
                    <a:lnTo>
                      <a:pt x="176199" y="428353"/>
                    </a:lnTo>
                    <a:lnTo>
                      <a:pt x="151417" y="465807"/>
                    </a:lnTo>
                    <a:lnTo>
                      <a:pt x="128311" y="504400"/>
                    </a:lnTo>
                    <a:lnTo>
                      <a:pt x="106933" y="544081"/>
                    </a:lnTo>
                    <a:lnTo>
                      <a:pt x="87338" y="584795"/>
                    </a:lnTo>
                    <a:lnTo>
                      <a:pt x="69578" y="626490"/>
                    </a:lnTo>
                    <a:lnTo>
                      <a:pt x="53707" y="669111"/>
                    </a:lnTo>
                    <a:lnTo>
                      <a:pt x="39779" y="712605"/>
                    </a:lnTo>
                    <a:lnTo>
                      <a:pt x="27847" y="756919"/>
                    </a:lnTo>
                    <a:lnTo>
                      <a:pt x="17964" y="801998"/>
                    </a:lnTo>
                    <a:lnTo>
                      <a:pt x="10185" y="847791"/>
                    </a:lnTo>
                    <a:lnTo>
                      <a:pt x="4562" y="894243"/>
                    </a:lnTo>
                    <a:lnTo>
                      <a:pt x="1149" y="941301"/>
                    </a:lnTo>
                    <a:lnTo>
                      <a:pt x="0" y="988910"/>
                    </a:lnTo>
                    <a:lnTo>
                      <a:pt x="1293" y="1039470"/>
                    </a:lnTo>
                    <a:lnTo>
                      <a:pt x="5150" y="1089688"/>
                    </a:lnTo>
                    <a:lnTo>
                      <a:pt x="11534" y="1139474"/>
                    </a:lnTo>
                    <a:lnTo>
                      <a:pt x="20409" y="1188736"/>
                    </a:lnTo>
                    <a:lnTo>
                      <a:pt x="31739" y="1237385"/>
                    </a:lnTo>
                    <a:lnTo>
                      <a:pt x="45488" y="1285331"/>
                    </a:lnTo>
                    <a:lnTo>
                      <a:pt x="61620" y="1332482"/>
                    </a:lnTo>
                    <a:lnTo>
                      <a:pt x="80099" y="1378748"/>
                    </a:lnTo>
                    <a:lnTo>
                      <a:pt x="100889" y="1424039"/>
                    </a:lnTo>
                    <a:lnTo>
                      <a:pt x="123953" y="1468264"/>
                    </a:lnTo>
                    <a:lnTo>
                      <a:pt x="149257" y="1511333"/>
                    </a:lnTo>
                    <a:lnTo>
                      <a:pt x="176762" y="1553156"/>
                    </a:lnTo>
                    <a:lnTo>
                      <a:pt x="206435" y="1593641"/>
                    </a:lnTo>
                    <a:lnTo>
                      <a:pt x="238238" y="1632700"/>
                    </a:lnTo>
                    <a:lnTo>
                      <a:pt x="272135" y="1670240"/>
                    </a:lnTo>
                    <a:lnTo>
                      <a:pt x="988898" y="988910"/>
                    </a:lnTo>
                    <a:lnTo>
                      <a:pt x="1217129" y="26682"/>
                    </a:lnTo>
                    <a:lnTo>
                      <a:pt x="1172062" y="17099"/>
                    </a:lnTo>
                    <a:lnTo>
                      <a:pt x="1126629" y="9631"/>
                    </a:lnTo>
                    <a:lnTo>
                      <a:pt x="1080907" y="4286"/>
                    </a:lnTo>
                    <a:lnTo>
                      <a:pt x="1034971" y="1072"/>
                    </a:lnTo>
                    <a:lnTo>
                      <a:pt x="988898" y="0"/>
                    </a:lnTo>
                    <a:close/>
                  </a:path>
                </a:pathLst>
              </a:custGeom>
              <a:solidFill>
                <a:srgbClr val="0189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3" name="object 175"/>
              <p:cNvSpPr>
                <a:spLocks/>
              </p:cNvSpPr>
              <p:nvPr/>
            </p:nvSpPr>
            <p:spPr bwMode="auto">
              <a:xfrm>
                <a:off x="10393587" y="2975669"/>
                <a:ext cx="1073963" cy="990345"/>
              </a:xfrm>
              <a:custGeom>
                <a:avLst/>
                <a:gdLst>
                  <a:gd name="T0" fmla="*/ 715403 w 1075055"/>
                  <a:gd name="T1" fmla="*/ 0 h 989329"/>
                  <a:gd name="T2" fmla="*/ 0 w 1075055"/>
                  <a:gd name="T3" fmla="*/ 682766 h 989329"/>
                  <a:gd name="T4" fmla="*/ 35802 w 1075055"/>
                  <a:gd name="T5" fmla="*/ 718410 h 989329"/>
                  <a:gd name="T6" fmla="*/ 73208 w 1075055"/>
                  <a:gd name="T7" fmla="*/ 752031 h 989329"/>
                  <a:gd name="T8" fmla="*/ 112129 w 1075055"/>
                  <a:gd name="T9" fmla="*/ 783590 h 989329"/>
                  <a:gd name="T10" fmla="*/ 152476 w 1075055"/>
                  <a:gd name="T11" fmla="*/ 813050 h 989329"/>
                  <a:gd name="T12" fmla="*/ 194159 w 1075055"/>
                  <a:gd name="T13" fmla="*/ 840372 h 989329"/>
                  <a:gd name="T14" fmla="*/ 237089 w 1075055"/>
                  <a:gd name="T15" fmla="*/ 865518 h 989329"/>
                  <a:gd name="T16" fmla="*/ 281178 w 1075055"/>
                  <a:gd name="T17" fmla="*/ 888451 h 989329"/>
                  <a:gd name="T18" fmla="*/ 326336 w 1075055"/>
                  <a:gd name="T19" fmla="*/ 909131 h 989329"/>
                  <a:gd name="T20" fmla="*/ 372474 w 1075055"/>
                  <a:gd name="T21" fmla="*/ 927521 h 989329"/>
                  <a:gd name="T22" fmla="*/ 419503 w 1075055"/>
                  <a:gd name="T23" fmla="*/ 943583 h 989329"/>
                  <a:gd name="T24" fmla="*/ 467334 w 1075055"/>
                  <a:gd name="T25" fmla="*/ 957279 h 989329"/>
                  <a:gd name="T26" fmla="*/ 515878 w 1075055"/>
                  <a:gd name="T27" fmla="*/ 968570 h 989329"/>
                  <a:gd name="T28" fmla="*/ 565046 w 1075055"/>
                  <a:gd name="T29" fmla="*/ 977418 h 989329"/>
                  <a:gd name="T30" fmla="*/ 614749 w 1075055"/>
                  <a:gd name="T31" fmla="*/ 983785 h 989329"/>
                  <a:gd name="T32" fmla="*/ 664898 w 1075055"/>
                  <a:gd name="T33" fmla="*/ 987634 h 989329"/>
                  <a:gd name="T34" fmla="*/ 715403 w 1075055"/>
                  <a:gd name="T35" fmla="*/ 988925 h 989329"/>
                  <a:gd name="T36" fmla="*/ 767991 w 1075055"/>
                  <a:gd name="T37" fmla="*/ 987527 h 989329"/>
                  <a:gd name="T38" fmla="*/ 820339 w 1075055"/>
                  <a:gd name="T39" fmla="*/ 983344 h 989329"/>
                  <a:gd name="T40" fmla="*/ 872338 w 1075055"/>
                  <a:gd name="T41" fmla="*/ 976398 h 989329"/>
                  <a:gd name="T42" fmla="*/ 923877 w 1075055"/>
                  <a:gd name="T43" fmla="*/ 966708 h 989329"/>
                  <a:gd name="T44" fmla="*/ 974847 w 1075055"/>
                  <a:gd name="T45" fmla="*/ 954294 h 989329"/>
                  <a:gd name="T46" fmla="*/ 1025136 w 1075055"/>
                  <a:gd name="T47" fmla="*/ 939176 h 989329"/>
                  <a:gd name="T48" fmla="*/ 1074635 w 1075055"/>
                  <a:gd name="T49" fmla="*/ 921374 h 989329"/>
                  <a:gd name="T50" fmla="*/ 715403 w 1075055"/>
                  <a:gd name="T51" fmla="*/ 0 h 9893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75055" h="989329">
                    <a:moveTo>
                      <a:pt x="715403" y="0"/>
                    </a:moveTo>
                    <a:lnTo>
                      <a:pt x="0" y="682764"/>
                    </a:lnTo>
                    <a:lnTo>
                      <a:pt x="35802" y="718408"/>
                    </a:lnTo>
                    <a:lnTo>
                      <a:pt x="73208" y="752029"/>
                    </a:lnTo>
                    <a:lnTo>
                      <a:pt x="112129" y="783588"/>
                    </a:lnTo>
                    <a:lnTo>
                      <a:pt x="152476" y="813048"/>
                    </a:lnTo>
                    <a:lnTo>
                      <a:pt x="194159" y="840370"/>
                    </a:lnTo>
                    <a:lnTo>
                      <a:pt x="237089" y="865516"/>
                    </a:lnTo>
                    <a:lnTo>
                      <a:pt x="281178" y="888449"/>
                    </a:lnTo>
                    <a:lnTo>
                      <a:pt x="326336" y="909129"/>
                    </a:lnTo>
                    <a:lnTo>
                      <a:pt x="372474" y="927519"/>
                    </a:lnTo>
                    <a:lnTo>
                      <a:pt x="419503" y="943581"/>
                    </a:lnTo>
                    <a:lnTo>
                      <a:pt x="467334" y="957277"/>
                    </a:lnTo>
                    <a:lnTo>
                      <a:pt x="515878" y="968568"/>
                    </a:lnTo>
                    <a:lnTo>
                      <a:pt x="565046" y="977416"/>
                    </a:lnTo>
                    <a:lnTo>
                      <a:pt x="614749" y="983783"/>
                    </a:lnTo>
                    <a:lnTo>
                      <a:pt x="664898" y="987632"/>
                    </a:lnTo>
                    <a:lnTo>
                      <a:pt x="715403" y="988923"/>
                    </a:lnTo>
                    <a:lnTo>
                      <a:pt x="767991" y="987525"/>
                    </a:lnTo>
                    <a:lnTo>
                      <a:pt x="820339" y="983342"/>
                    </a:lnTo>
                    <a:lnTo>
                      <a:pt x="872338" y="976396"/>
                    </a:lnTo>
                    <a:lnTo>
                      <a:pt x="923877" y="966706"/>
                    </a:lnTo>
                    <a:lnTo>
                      <a:pt x="974847" y="954292"/>
                    </a:lnTo>
                    <a:lnTo>
                      <a:pt x="1025136" y="939174"/>
                    </a:lnTo>
                    <a:lnTo>
                      <a:pt x="1074635" y="921372"/>
                    </a:lnTo>
                    <a:lnTo>
                      <a:pt x="715403" y="0"/>
                    </a:lnTo>
                    <a:close/>
                  </a:path>
                </a:pathLst>
              </a:custGeom>
              <a:solidFill>
                <a:srgbClr val="BE153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4" name="object 176"/>
              <p:cNvSpPr>
                <a:spLocks/>
              </p:cNvSpPr>
              <p:nvPr/>
            </p:nvSpPr>
            <p:spPr bwMode="auto">
              <a:xfrm>
                <a:off x="11108383" y="2975669"/>
                <a:ext cx="826262" cy="921374"/>
              </a:xfrm>
              <a:custGeom>
                <a:avLst/>
                <a:gdLst>
                  <a:gd name="T0" fmla="*/ 0 w 827405"/>
                  <a:gd name="T1" fmla="*/ 0 h 921385"/>
                  <a:gd name="T2" fmla="*/ 360133 w 827405"/>
                  <a:gd name="T3" fmla="*/ 921016 h 921385"/>
                  <a:gd name="T4" fmla="*/ 407140 w 827405"/>
                  <a:gd name="T5" fmla="*/ 901229 h 921385"/>
                  <a:gd name="T6" fmla="*/ 453002 w 827405"/>
                  <a:gd name="T7" fmla="*/ 879073 h 921385"/>
                  <a:gd name="T8" fmla="*/ 497633 w 827405"/>
                  <a:gd name="T9" fmla="*/ 854602 h 921385"/>
                  <a:gd name="T10" fmla="*/ 540946 w 827405"/>
                  <a:gd name="T11" fmla="*/ 827865 h 921385"/>
                  <a:gd name="T12" fmla="*/ 582852 w 827405"/>
                  <a:gd name="T13" fmla="*/ 798915 h 921385"/>
                  <a:gd name="T14" fmla="*/ 623265 w 827405"/>
                  <a:gd name="T15" fmla="*/ 767803 h 921385"/>
                  <a:gd name="T16" fmla="*/ 662025 w 827405"/>
                  <a:gd name="T17" fmla="*/ 734650 h 921385"/>
                  <a:gd name="T18" fmla="*/ 698973 w 827405"/>
                  <a:gd name="T19" fmla="*/ 699590 h 921385"/>
                  <a:gd name="T20" fmla="*/ 734044 w 827405"/>
                  <a:gd name="T21" fmla="*/ 662700 h 921385"/>
                  <a:gd name="T22" fmla="*/ 767169 w 827405"/>
                  <a:gd name="T23" fmla="*/ 624054 h 921385"/>
                  <a:gd name="T24" fmla="*/ 798282 w 827405"/>
                  <a:gd name="T25" fmla="*/ 583727 h 921385"/>
                  <a:gd name="T26" fmla="*/ 827316 w 827405"/>
                  <a:gd name="T27" fmla="*/ 541794 h 921385"/>
                  <a:gd name="T28" fmla="*/ 0 w 827405"/>
                  <a:gd name="T29" fmla="*/ 0 h 9213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7405" h="921385">
                    <a:moveTo>
                      <a:pt x="0" y="0"/>
                    </a:moveTo>
                    <a:lnTo>
                      <a:pt x="360133" y="921016"/>
                    </a:lnTo>
                    <a:lnTo>
                      <a:pt x="407140" y="901229"/>
                    </a:lnTo>
                    <a:lnTo>
                      <a:pt x="453002" y="879073"/>
                    </a:lnTo>
                    <a:lnTo>
                      <a:pt x="497633" y="854602"/>
                    </a:lnTo>
                    <a:lnTo>
                      <a:pt x="540946" y="827865"/>
                    </a:lnTo>
                    <a:lnTo>
                      <a:pt x="582852" y="798915"/>
                    </a:lnTo>
                    <a:lnTo>
                      <a:pt x="623265" y="767803"/>
                    </a:lnTo>
                    <a:lnTo>
                      <a:pt x="662025" y="734650"/>
                    </a:lnTo>
                    <a:lnTo>
                      <a:pt x="698973" y="699590"/>
                    </a:lnTo>
                    <a:lnTo>
                      <a:pt x="734044" y="662700"/>
                    </a:lnTo>
                    <a:lnTo>
                      <a:pt x="767169" y="624054"/>
                    </a:lnTo>
                    <a:lnTo>
                      <a:pt x="798282" y="583727"/>
                    </a:lnTo>
                    <a:lnTo>
                      <a:pt x="827316" y="541794"/>
                    </a:lnTo>
                    <a:lnTo>
                      <a:pt x="0" y="0"/>
                    </a:lnTo>
                    <a:close/>
                  </a:path>
                </a:pathLst>
              </a:custGeom>
              <a:solidFill>
                <a:srgbClr val="E6730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5" name="object 177"/>
              <p:cNvSpPr>
                <a:spLocks/>
              </p:cNvSpPr>
              <p:nvPr/>
            </p:nvSpPr>
            <p:spPr bwMode="auto">
              <a:xfrm>
                <a:off x="11108383" y="2013619"/>
                <a:ext cx="989037" cy="1504971"/>
              </a:xfrm>
              <a:custGeom>
                <a:avLst/>
                <a:gdLst>
                  <a:gd name="T0" fmla="*/ 228409 w 989330"/>
                  <a:gd name="T1" fmla="*/ 0 h 1504314"/>
                  <a:gd name="T2" fmla="*/ 0 w 989330"/>
                  <a:gd name="T3" fmla="*/ 962192 h 1504314"/>
                  <a:gd name="T4" fmla="*/ 827366 w 989330"/>
                  <a:gd name="T5" fmla="*/ 1503910 h 1504314"/>
                  <a:gd name="T6" fmla="*/ 854885 w 989330"/>
                  <a:gd name="T7" fmla="*/ 1459345 h 1504314"/>
                  <a:gd name="T8" fmla="*/ 879932 w 989330"/>
                  <a:gd name="T9" fmla="*/ 1413529 h 1504314"/>
                  <a:gd name="T10" fmla="*/ 902475 w 989330"/>
                  <a:gd name="T11" fmla="*/ 1366568 h 1504314"/>
                  <a:gd name="T12" fmla="*/ 922484 w 989330"/>
                  <a:gd name="T13" fmla="*/ 1318565 h 1504314"/>
                  <a:gd name="T14" fmla="*/ 939926 w 989330"/>
                  <a:gd name="T15" fmla="*/ 1269626 h 1504314"/>
                  <a:gd name="T16" fmla="*/ 954771 w 989330"/>
                  <a:gd name="T17" fmla="*/ 1219855 h 1504314"/>
                  <a:gd name="T18" fmla="*/ 966987 w 989330"/>
                  <a:gd name="T19" fmla="*/ 1169358 h 1504314"/>
                  <a:gd name="T20" fmla="*/ 976542 w 989330"/>
                  <a:gd name="T21" fmla="*/ 1118238 h 1504314"/>
                  <a:gd name="T22" fmla="*/ 983407 w 989330"/>
                  <a:gd name="T23" fmla="*/ 1066600 h 1504314"/>
                  <a:gd name="T24" fmla="*/ 987548 w 989330"/>
                  <a:gd name="T25" fmla="*/ 1014550 h 1504314"/>
                  <a:gd name="T26" fmla="*/ 988936 w 989330"/>
                  <a:gd name="T27" fmla="*/ 962192 h 1504314"/>
                  <a:gd name="T28" fmla="*/ 987734 w 989330"/>
                  <a:gd name="T29" fmla="*/ 913496 h 1504314"/>
                  <a:gd name="T30" fmla="*/ 984164 w 989330"/>
                  <a:gd name="T31" fmla="*/ 865297 h 1504314"/>
                  <a:gd name="T32" fmla="*/ 978275 w 989330"/>
                  <a:gd name="T33" fmla="*/ 817661 h 1504314"/>
                  <a:gd name="T34" fmla="*/ 970121 w 989330"/>
                  <a:gd name="T35" fmla="*/ 770653 h 1504314"/>
                  <a:gd name="T36" fmla="*/ 959753 w 989330"/>
                  <a:gd name="T37" fmla="*/ 724335 h 1504314"/>
                  <a:gd name="T38" fmla="*/ 947221 w 989330"/>
                  <a:gd name="T39" fmla="*/ 678778 h 1504314"/>
                  <a:gd name="T40" fmla="*/ 932577 w 989330"/>
                  <a:gd name="T41" fmla="*/ 634043 h 1504314"/>
                  <a:gd name="T42" fmla="*/ 915874 w 989330"/>
                  <a:gd name="T43" fmla="*/ 590196 h 1504314"/>
                  <a:gd name="T44" fmla="*/ 897161 w 989330"/>
                  <a:gd name="T45" fmla="*/ 547303 h 1504314"/>
                  <a:gd name="T46" fmla="*/ 876492 w 989330"/>
                  <a:gd name="T47" fmla="*/ 505428 h 1504314"/>
                  <a:gd name="T48" fmla="*/ 853916 w 989330"/>
                  <a:gd name="T49" fmla="*/ 464636 h 1504314"/>
                  <a:gd name="T50" fmla="*/ 829486 w 989330"/>
                  <a:gd name="T51" fmla="*/ 424993 h 1504314"/>
                  <a:gd name="T52" fmla="*/ 803254 w 989330"/>
                  <a:gd name="T53" fmla="*/ 386563 h 1504314"/>
                  <a:gd name="T54" fmla="*/ 775269 w 989330"/>
                  <a:gd name="T55" fmla="*/ 349411 h 1504314"/>
                  <a:gd name="T56" fmla="*/ 745585 w 989330"/>
                  <a:gd name="T57" fmla="*/ 313604 h 1504314"/>
                  <a:gd name="T58" fmla="*/ 714253 w 989330"/>
                  <a:gd name="T59" fmla="*/ 279205 h 1504314"/>
                  <a:gd name="T60" fmla="*/ 681323 w 989330"/>
                  <a:gd name="T61" fmla="*/ 246280 h 1504314"/>
                  <a:gd name="T62" fmla="*/ 646848 w 989330"/>
                  <a:gd name="T63" fmla="*/ 214894 h 1504314"/>
                  <a:gd name="T64" fmla="*/ 610878 w 989330"/>
                  <a:gd name="T65" fmla="*/ 185112 h 1504314"/>
                  <a:gd name="T66" fmla="*/ 573466 w 989330"/>
                  <a:gd name="T67" fmla="*/ 157000 h 1504314"/>
                  <a:gd name="T68" fmla="*/ 534663 w 989330"/>
                  <a:gd name="T69" fmla="*/ 130621 h 1504314"/>
                  <a:gd name="T70" fmla="*/ 494520 w 989330"/>
                  <a:gd name="T71" fmla="*/ 106042 h 1504314"/>
                  <a:gd name="T72" fmla="*/ 453089 w 989330"/>
                  <a:gd name="T73" fmla="*/ 83328 h 1504314"/>
                  <a:gd name="T74" fmla="*/ 410421 w 989330"/>
                  <a:gd name="T75" fmla="*/ 62543 h 1504314"/>
                  <a:gd name="T76" fmla="*/ 366567 w 989330"/>
                  <a:gd name="T77" fmla="*/ 43752 h 1504314"/>
                  <a:gd name="T78" fmla="*/ 321580 w 989330"/>
                  <a:gd name="T79" fmla="*/ 27021 h 1504314"/>
                  <a:gd name="T80" fmla="*/ 275510 w 989330"/>
                  <a:gd name="T81" fmla="*/ 12416 h 1504314"/>
                  <a:gd name="T82" fmla="*/ 228409 w 989330"/>
                  <a:gd name="T83" fmla="*/ 0 h 1504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89330" h="1504314">
                    <a:moveTo>
                      <a:pt x="228409" y="0"/>
                    </a:moveTo>
                    <a:lnTo>
                      <a:pt x="0" y="962190"/>
                    </a:lnTo>
                    <a:lnTo>
                      <a:pt x="827366" y="1503908"/>
                    </a:lnTo>
                    <a:lnTo>
                      <a:pt x="854885" y="1459343"/>
                    </a:lnTo>
                    <a:lnTo>
                      <a:pt x="879932" y="1413527"/>
                    </a:lnTo>
                    <a:lnTo>
                      <a:pt x="902475" y="1366566"/>
                    </a:lnTo>
                    <a:lnTo>
                      <a:pt x="922484" y="1318563"/>
                    </a:lnTo>
                    <a:lnTo>
                      <a:pt x="939926" y="1269624"/>
                    </a:lnTo>
                    <a:lnTo>
                      <a:pt x="954771" y="1219853"/>
                    </a:lnTo>
                    <a:lnTo>
                      <a:pt x="966987" y="1169356"/>
                    </a:lnTo>
                    <a:lnTo>
                      <a:pt x="976542" y="1118236"/>
                    </a:lnTo>
                    <a:lnTo>
                      <a:pt x="983407" y="1066598"/>
                    </a:lnTo>
                    <a:lnTo>
                      <a:pt x="987548" y="1014548"/>
                    </a:lnTo>
                    <a:lnTo>
                      <a:pt x="988936" y="962190"/>
                    </a:lnTo>
                    <a:lnTo>
                      <a:pt x="987734" y="913494"/>
                    </a:lnTo>
                    <a:lnTo>
                      <a:pt x="984164" y="865295"/>
                    </a:lnTo>
                    <a:lnTo>
                      <a:pt x="978275" y="817659"/>
                    </a:lnTo>
                    <a:lnTo>
                      <a:pt x="970121" y="770651"/>
                    </a:lnTo>
                    <a:lnTo>
                      <a:pt x="959753" y="724335"/>
                    </a:lnTo>
                    <a:lnTo>
                      <a:pt x="947221" y="678778"/>
                    </a:lnTo>
                    <a:lnTo>
                      <a:pt x="932577" y="634043"/>
                    </a:lnTo>
                    <a:lnTo>
                      <a:pt x="915874" y="590196"/>
                    </a:lnTo>
                    <a:lnTo>
                      <a:pt x="897161" y="547303"/>
                    </a:lnTo>
                    <a:lnTo>
                      <a:pt x="876492" y="505428"/>
                    </a:lnTo>
                    <a:lnTo>
                      <a:pt x="853916" y="464636"/>
                    </a:lnTo>
                    <a:lnTo>
                      <a:pt x="829486" y="424993"/>
                    </a:lnTo>
                    <a:lnTo>
                      <a:pt x="803254" y="386563"/>
                    </a:lnTo>
                    <a:lnTo>
                      <a:pt x="775269" y="349411"/>
                    </a:lnTo>
                    <a:lnTo>
                      <a:pt x="745585" y="313604"/>
                    </a:lnTo>
                    <a:lnTo>
                      <a:pt x="714253" y="279205"/>
                    </a:lnTo>
                    <a:lnTo>
                      <a:pt x="681323" y="246280"/>
                    </a:lnTo>
                    <a:lnTo>
                      <a:pt x="646848" y="214894"/>
                    </a:lnTo>
                    <a:lnTo>
                      <a:pt x="610878" y="185112"/>
                    </a:lnTo>
                    <a:lnTo>
                      <a:pt x="573466" y="157000"/>
                    </a:lnTo>
                    <a:lnTo>
                      <a:pt x="534663" y="130621"/>
                    </a:lnTo>
                    <a:lnTo>
                      <a:pt x="494520" y="106042"/>
                    </a:lnTo>
                    <a:lnTo>
                      <a:pt x="453089" y="83328"/>
                    </a:lnTo>
                    <a:lnTo>
                      <a:pt x="410421" y="62543"/>
                    </a:lnTo>
                    <a:lnTo>
                      <a:pt x="366567" y="43752"/>
                    </a:lnTo>
                    <a:lnTo>
                      <a:pt x="321580" y="27021"/>
                    </a:lnTo>
                    <a:lnTo>
                      <a:pt x="275510" y="12416"/>
                    </a:lnTo>
                    <a:lnTo>
                      <a:pt x="228409" y="0"/>
                    </a:lnTo>
                    <a:close/>
                  </a:path>
                </a:pathLst>
              </a:custGeom>
              <a:solidFill>
                <a:srgbClr val="009A4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6" name="object 178"/>
              <p:cNvSpPr>
                <a:spLocks/>
              </p:cNvSpPr>
              <p:nvPr/>
            </p:nvSpPr>
            <p:spPr bwMode="auto">
              <a:xfrm>
                <a:off x="10584671" y="2273584"/>
                <a:ext cx="1128812" cy="1375872"/>
              </a:xfrm>
              <a:custGeom>
                <a:avLst/>
                <a:gdLst>
                  <a:gd name="T0" fmla="*/ 523786 w 1129030"/>
                  <a:gd name="T1" fmla="*/ 702565 h 1376679"/>
                  <a:gd name="T2" fmla="*/ 786422 w 1129030"/>
                  <a:gd name="T3" fmla="*/ 1376161 h 1376679"/>
                  <a:gd name="T4" fmla="*/ 787069 w 1129030"/>
                  <a:gd name="T5" fmla="*/ 1375894 h 1376679"/>
                  <a:gd name="T6" fmla="*/ 523786 w 1129030"/>
                  <a:gd name="T7" fmla="*/ 702565 h 1376679"/>
                  <a:gd name="T8" fmla="*/ 523786 w 1129030"/>
                  <a:gd name="T9" fmla="*/ 702565 h 1376679"/>
                  <a:gd name="T10" fmla="*/ 0 w 1129030"/>
                  <a:gd name="T11" fmla="*/ 1200456 h 1376679"/>
                  <a:gd name="T12" fmla="*/ 647 w 1129030"/>
                  <a:gd name="T13" fmla="*/ 1201167 h 1376679"/>
                  <a:gd name="T14" fmla="*/ 990 w 1129030"/>
                  <a:gd name="T15" fmla="*/ 1201510 h 1376679"/>
                  <a:gd name="T16" fmla="*/ 523786 w 1129030"/>
                  <a:gd name="T17" fmla="*/ 702565 h 1376679"/>
                  <a:gd name="T18" fmla="*/ 523786 w 1129030"/>
                  <a:gd name="T19" fmla="*/ 702565 h 1376679"/>
                  <a:gd name="T20" fmla="*/ 1128382 w 1129030"/>
                  <a:gd name="T21" fmla="*/ 1098501 h 1376679"/>
                  <a:gd name="T22" fmla="*/ 523786 w 1129030"/>
                  <a:gd name="T23" fmla="*/ 702565 h 1376679"/>
                  <a:gd name="T24" fmla="*/ 690448 w 1129030"/>
                  <a:gd name="T25" fmla="*/ 0 h 1376679"/>
                  <a:gd name="T26" fmla="*/ 523786 w 1129030"/>
                  <a:gd name="T27" fmla="*/ 702565 h 1376679"/>
                  <a:gd name="T28" fmla="*/ 690562 w 1129030"/>
                  <a:gd name="T29" fmla="*/ 25 h 1376679"/>
                  <a:gd name="T30" fmla="*/ 690448 w 1129030"/>
                  <a:gd name="T31" fmla="*/ 0 h 13766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29030" h="1376679">
                    <a:moveTo>
                      <a:pt x="523786" y="702563"/>
                    </a:moveTo>
                    <a:lnTo>
                      <a:pt x="786422" y="1376159"/>
                    </a:lnTo>
                    <a:lnTo>
                      <a:pt x="787069" y="1375892"/>
                    </a:lnTo>
                    <a:lnTo>
                      <a:pt x="523786" y="702563"/>
                    </a:lnTo>
                    <a:close/>
                  </a:path>
                  <a:path w="1129030" h="1376679">
                    <a:moveTo>
                      <a:pt x="523786" y="702563"/>
                    </a:moveTo>
                    <a:lnTo>
                      <a:pt x="0" y="1200454"/>
                    </a:lnTo>
                    <a:lnTo>
                      <a:pt x="647" y="1201165"/>
                    </a:lnTo>
                    <a:lnTo>
                      <a:pt x="990" y="1201508"/>
                    </a:lnTo>
                    <a:lnTo>
                      <a:pt x="523786" y="702563"/>
                    </a:lnTo>
                    <a:close/>
                  </a:path>
                  <a:path w="1129030" h="1376679">
                    <a:moveTo>
                      <a:pt x="523786" y="702563"/>
                    </a:moveTo>
                    <a:lnTo>
                      <a:pt x="1128382" y="1098499"/>
                    </a:lnTo>
                    <a:lnTo>
                      <a:pt x="523786" y="702563"/>
                    </a:lnTo>
                    <a:close/>
                  </a:path>
                  <a:path w="1129030" h="1376679">
                    <a:moveTo>
                      <a:pt x="690448" y="0"/>
                    </a:moveTo>
                    <a:lnTo>
                      <a:pt x="523786" y="702563"/>
                    </a:lnTo>
                    <a:lnTo>
                      <a:pt x="690562" y="25"/>
                    </a:lnTo>
                    <a:lnTo>
                      <a:pt x="690448"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7" name="object 179"/>
              <p:cNvSpPr>
                <a:spLocks/>
              </p:cNvSpPr>
              <p:nvPr/>
            </p:nvSpPr>
            <p:spPr bwMode="auto">
              <a:xfrm>
                <a:off x="10386510" y="2254131"/>
                <a:ext cx="888188" cy="1220247"/>
              </a:xfrm>
              <a:custGeom>
                <a:avLst/>
                <a:gdLst>
                  <a:gd name="T0" fmla="*/ 722350 w 889000"/>
                  <a:gd name="T1" fmla="*/ 0 h 1219835"/>
                  <a:gd name="T2" fmla="*/ 674855 w 889000"/>
                  <a:gd name="T3" fmla="*/ 1536 h 1219835"/>
                  <a:gd name="T4" fmla="*/ 628181 w 889000"/>
                  <a:gd name="T5" fmla="*/ 6082 h 1219835"/>
                  <a:gd name="T6" fmla="*/ 582421 w 889000"/>
                  <a:gd name="T7" fmla="*/ 13542 h 1219835"/>
                  <a:gd name="T8" fmla="*/ 537673 w 889000"/>
                  <a:gd name="T9" fmla="*/ 23822 h 1219835"/>
                  <a:gd name="T10" fmla="*/ 494031 w 889000"/>
                  <a:gd name="T11" fmla="*/ 36825 h 1219835"/>
                  <a:gd name="T12" fmla="*/ 451589 w 889000"/>
                  <a:gd name="T13" fmla="*/ 52457 h 1219835"/>
                  <a:gd name="T14" fmla="*/ 410444 w 889000"/>
                  <a:gd name="T15" fmla="*/ 70623 h 1219835"/>
                  <a:gd name="T16" fmla="*/ 370691 w 889000"/>
                  <a:gd name="T17" fmla="*/ 91228 h 1219835"/>
                  <a:gd name="T18" fmla="*/ 332424 w 889000"/>
                  <a:gd name="T19" fmla="*/ 114175 h 1219835"/>
                  <a:gd name="T20" fmla="*/ 295738 w 889000"/>
                  <a:gd name="T21" fmla="*/ 139371 h 1219835"/>
                  <a:gd name="T22" fmla="*/ 260730 w 889000"/>
                  <a:gd name="T23" fmla="*/ 166719 h 1219835"/>
                  <a:gd name="T24" fmla="*/ 227494 w 889000"/>
                  <a:gd name="T25" fmla="*/ 196125 h 1219835"/>
                  <a:gd name="T26" fmla="*/ 196125 w 889000"/>
                  <a:gd name="T27" fmla="*/ 227494 h 1219835"/>
                  <a:gd name="T28" fmla="*/ 166719 w 889000"/>
                  <a:gd name="T29" fmla="*/ 260730 h 1219835"/>
                  <a:gd name="T30" fmla="*/ 139371 w 889000"/>
                  <a:gd name="T31" fmla="*/ 295738 h 1219835"/>
                  <a:gd name="T32" fmla="*/ 114175 w 889000"/>
                  <a:gd name="T33" fmla="*/ 332424 h 1219835"/>
                  <a:gd name="T34" fmla="*/ 91228 w 889000"/>
                  <a:gd name="T35" fmla="*/ 370691 h 1219835"/>
                  <a:gd name="T36" fmla="*/ 70623 w 889000"/>
                  <a:gd name="T37" fmla="*/ 410444 h 1219835"/>
                  <a:gd name="T38" fmla="*/ 52457 w 889000"/>
                  <a:gd name="T39" fmla="*/ 451589 h 1219835"/>
                  <a:gd name="T40" fmla="*/ 36825 w 889000"/>
                  <a:gd name="T41" fmla="*/ 494031 h 1219835"/>
                  <a:gd name="T42" fmla="*/ 23822 w 889000"/>
                  <a:gd name="T43" fmla="*/ 537673 h 1219835"/>
                  <a:gd name="T44" fmla="*/ 13542 w 889000"/>
                  <a:gd name="T45" fmla="*/ 582421 h 1219835"/>
                  <a:gd name="T46" fmla="*/ 6082 w 889000"/>
                  <a:gd name="T47" fmla="*/ 628181 h 1219835"/>
                  <a:gd name="T48" fmla="*/ 1536 w 889000"/>
                  <a:gd name="T49" fmla="*/ 674855 h 1219835"/>
                  <a:gd name="T50" fmla="*/ 0 w 889000"/>
                  <a:gd name="T51" fmla="*/ 722350 h 1219835"/>
                  <a:gd name="T52" fmla="*/ 1850 w 889000"/>
                  <a:gd name="T53" fmla="*/ 774469 h 1219835"/>
                  <a:gd name="T54" fmla="*/ 7319 w 889000"/>
                  <a:gd name="T55" fmla="*/ 825586 h 1219835"/>
                  <a:gd name="T56" fmla="*/ 16280 w 889000"/>
                  <a:gd name="T57" fmla="*/ 875576 h 1219835"/>
                  <a:gd name="T58" fmla="*/ 28607 w 889000"/>
                  <a:gd name="T59" fmla="*/ 924311 h 1219835"/>
                  <a:gd name="T60" fmla="*/ 44174 w 889000"/>
                  <a:gd name="T61" fmla="*/ 971668 h 1219835"/>
                  <a:gd name="T62" fmla="*/ 62855 w 889000"/>
                  <a:gd name="T63" fmla="*/ 1017518 h 1219835"/>
                  <a:gd name="T64" fmla="*/ 84524 w 889000"/>
                  <a:gd name="T65" fmla="*/ 1061738 h 1219835"/>
                  <a:gd name="T66" fmla="*/ 109056 w 889000"/>
                  <a:gd name="T67" fmla="*/ 1104200 h 1219835"/>
                  <a:gd name="T68" fmla="*/ 136324 w 889000"/>
                  <a:gd name="T69" fmla="*/ 1144779 h 1219835"/>
                  <a:gd name="T70" fmla="*/ 166202 w 889000"/>
                  <a:gd name="T71" fmla="*/ 1183349 h 1219835"/>
                  <a:gd name="T72" fmla="*/ 198564 w 889000"/>
                  <a:gd name="T73" fmla="*/ 1219784 h 1219835"/>
                  <a:gd name="T74" fmla="*/ 722350 w 889000"/>
                  <a:gd name="T75" fmla="*/ 721893 h 1219835"/>
                  <a:gd name="T76" fmla="*/ 889000 w 889000"/>
                  <a:gd name="T77" fmla="*/ 19316 h 1219835"/>
                  <a:gd name="T78" fmla="*/ 848455 w 889000"/>
                  <a:gd name="T79" fmla="*/ 10967 h 1219835"/>
                  <a:gd name="T80" fmla="*/ 807123 w 889000"/>
                  <a:gd name="T81" fmla="*/ 4919 h 1219835"/>
                  <a:gd name="T82" fmla="*/ 765066 w 889000"/>
                  <a:gd name="T83" fmla="*/ 1241 h 1219835"/>
                  <a:gd name="T84" fmla="*/ 722350 w 889000"/>
                  <a:gd name="T85" fmla="*/ 0 h 12198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89000" h="1219835">
                    <a:moveTo>
                      <a:pt x="722350" y="0"/>
                    </a:moveTo>
                    <a:lnTo>
                      <a:pt x="674855" y="1536"/>
                    </a:lnTo>
                    <a:lnTo>
                      <a:pt x="628181" y="6082"/>
                    </a:lnTo>
                    <a:lnTo>
                      <a:pt x="582421" y="13542"/>
                    </a:lnTo>
                    <a:lnTo>
                      <a:pt x="537673" y="23822"/>
                    </a:lnTo>
                    <a:lnTo>
                      <a:pt x="494031" y="36825"/>
                    </a:lnTo>
                    <a:lnTo>
                      <a:pt x="451589" y="52457"/>
                    </a:lnTo>
                    <a:lnTo>
                      <a:pt x="410444" y="70623"/>
                    </a:lnTo>
                    <a:lnTo>
                      <a:pt x="370691" y="91228"/>
                    </a:lnTo>
                    <a:lnTo>
                      <a:pt x="332424" y="114175"/>
                    </a:lnTo>
                    <a:lnTo>
                      <a:pt x="295738" y="139371"/>
                    </a:lnTo>
                    <a:lnTo>
                      <a:pt x="260730" y="166719"/>
                    </a:lnTo>
                    <a:lnTo>
                      <a:pt x="227494" y="196125"/>
                    </a:lnTo>
                    <a:lnTo>
                      <a:pt x="196125" y="227494"/>
                    </a:lnTo>
                    <a:lnTo>
                      <a:pt x="166719" y="260730"/>
                    </a:lnTo>
                    <a:lnTo>
                      <a:pt x="139371" y="295738"/>
                    </a:lnTo>
                    <a:lnTo>
                      <a:pt x="114175" y="332424"/>
                    </a:lnTo>
                    <a:lnTo>
                      <a:pt x="91228" y="370691"/>
                    </a:lnTo>
                    <a:lnTo>
                      <a:pt x="70623" y="410444"/>
                    </a:lnTo>
                    <a:lnTo>
                      <a:pt x="52457" y="451589"/>
                    </a:lnTo>
                    <a:lnTo>
                      <a:pt x="36825" y="494031"/>
                    </a:lnTo>
                    <a:lnTo>
                      <a:pt x="23822" y="537673"/>
                    </a:lnTo>
                    <a:lnTo>
                      <a:pt x="13542" y="582421"/>
                    </a:lnTo>
                    <a:lnTo>
                      <a:pt x="6082" y="628181"/>
                    </a:lnTo>
                    <a:lnTo>
                      <a:pt x="1536" y="674855"/>
                    </a:lnTo>
                    <a:lnTo>
                      <a:pt x="0" y="722350"/>
                    </a:lnTo>
                    <a:lnTo>
                      <a:pt x="1850" y="774469"/>
                    </a:lnTo>
                    <a:lnTo>
                      <a:pt x="7319" y="825586"/>
                    </a:lnTo>
                    <a:lnTo>
                      <a:pt x="16280" y="875576"/>
                    </a:lnTo>
                    <a:lnTo>
                      <a:pt x="28607" y="924311"/>
                    </a:lnTo>
                    <a:lnTo>
                      <a:pt x="44174" y="971668"/>
                    </a:lnTo>
                    <a:lnTo>
                      <a:pt x="62855" y="1017518"/>
                    </a:lnTo>
                    <a:lnTo>
                      <a:pt x="84524" y="1061738"/>
                    </a:lnTo>
                    <a:lnTo>
                      <a:pt x="109056" y="1104200"/>
                    </a:lnTo>
                    <a:lnTo>
                      <a:pt x="136324" y="1144779"/>
                    </a:lnTo>
                    <a:lnTo>
                      <a:pt x="166202" y="1183349"/>
                    </a:lnTo>
                    <a:lnTo>
                      <a:pt x="198564" y="1219784"/>
                    </a:lnTo>
                    <a:lnTo>
                      <a:pt x="722350" y="721893"/>
                    </a:lnTo>
                    <a:lnTo>
                      <a:pt x="889000" y="19316"/>
                    </a:lnTo>
                    <a:lnTo>
                      <a:pt x="848455" y="10967"/>
                    </a:lnTo>
                    <a:lnTo>
                      <a:pt x="807123" y="4919"/>
                    </a:lnTo>
                    <a:lnTo>
                      <a:pt x="765066" y="1241"/>
                    </a:lnTo>
                    <a:lnTo>
                      <a:pt x="722350" y="0"/>
                    </a:lnTo>
                    <a:close/>
                  </a:path>
                </a:pathLst>
              </a:custGeom>
              <a:solidFill>
                <a:srgbClr val="00607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8" name="object 180"/>
              <p:cNvSpPr>
                <a:spLocks/>
              </p:cNvSpPr>
              <p:nvPr/>
            </p:nvSpPr>
            <p:spPr bwMode="auto">
              <a:xfrm>
                <a:off x="10584671" y="2975669"/>
                <a:ext cx="785568" cy="723305"/>
              </a:xfrm>
              <a:custGeom>
                <a:avLst/>
                <a:gdLst>
                  <a:gd name="T0" fmla="*/ 522797 w 785494"/>
                  <a:gd name="T1" fmla="*/ 0 h 723264"/>
                  <a:gd name="T2" fmla="*/ 0 w 785494"/>
                  <a:gd name="T3" fmla="*/ 498946 h 723264"/>
                  <a:gd name="T4" fmla="*/ 33995 w 785494"/>
                  <a:gd name="T5" fmla="*/ 532327 h 723264"/>
                  <a:gd name="T6" fmla="*/ 70124 w 785494"/>
                  <a:gd name="T7" fmla="*/ 563424 h 723264"/>
                  <a:gd name="T8" fmla="*/ 108268 w 785494"/>
                  <a:gd name="T9" fmla="*/ 592118 h 723264"/>
                  <a:gd name="T10" fmla="*/ 148310 w 785494"/>
                  <a:gd name="T11" fmla="*/ 618293 h 723264"/>
                  <a:gd name="T12" fmla="*/ 190130 w 785494"/>
                  <a:gd name="T13" fmla="*/ 641829 h 723264"/>
                  <a:gd name="T14" fmla="*/ 233613 w 785494"/>
                  <a:gd name="T15" fmla="*/ 662610 h 723264"/>
                  <a:gd name="T16" fmla="*/ 278639 w 785494"/>
                  <a:gd name="T17" fmla="*/ 680517 h 723264"/>
                  <a:gd name="T18" fmla="*/ 325090 w 785494"/>
                  <a:gd name="T19" fmla="*/ 695432 h 723264"/>
                  <a:gd name="T20" fmla="*/ 372850 w 785494"/>
                  <a:gd name="T21" fmla="*/ 707239 h 723264"/>
                  <a:gd name="T22" fmla="*/ 421801 w 785494"/>
                  <a:gd name="T23" fmla="*/ 715817 h 723264"/>
                  <a:gd name="T24" fmla="*/ 471822 w 785494"/>
                  <a:gd name="T25" fmla="*/ 721051 h 723264"/>
                  <a:gd name="T26" fmla="*/ 522797 w 785494"/>
                  <a:gd name="T27" fmla="*/ 722822 h 723264"/>
                  <a:gd name="T28" fmla="*/ 577877 w 785494"/>
                  <a:gd name="T29" fmla="*/ 720753 h 723264"/>
                  <a:gd name="T30" fmla="*/ 631828 w 785494"/>
                  <a:gd name="T31" fmla="*/ 714646 h 723264"/>
                  <a:gd name="T32" fmla="*/ 684503 w 785494"/>
                  <a:gd name="T33" fmla="*/ 704651 h 723264"/>
                  <a:gd name="T34" fmla="*/ 735754 w 785494"/>
                  <a:gd name="T35" fmla="*/ 690918 h 723264"/>
                  <a:gd name="T36" fmla="*/ 785433 w 785494"/>
                  <a:gd name="T37" fmla="*/ 673597 h 723264"/>
                  <a:gd name="T38" fmla="*/ 522797 w 785494"/>
                  <a:gd name="T39" fmla="*/ 0 h 7232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5494" h="723264">
                    <a:moveTo>
                      <a:pt x="522795" y="0"/>
                    </a:moveTo>
                    <a:lnTo>
                      <a:pt x="0" y="498944"/>
                    </a:lnTo>
                    <a:lnTo>
                      <a:pt x="33995" y="532325"/>
                    </a:lnTo>
                    <a:lnTo>
                      <a:pt x="70124" y="563422"/>
                    </a:lnTo>
                    <a:lnTo>
                      <a:pt x="108268" y="592116"/>
                    </a:lnTo>
                    <a:lnTo>
                      <a:pt x="148310" y="618291"/>
                    </a:lnTo>
                    <a:lnTo>
                      <a:pt x="190130" y="641827"/>
                    </a:lnTo>
                    <a:lnTo>
                      <a:pt x="233613" y="662608"/>
                    </a:lnTo>
                    <a:lnTo>
                      <a:pt x="278639" y="680515"/>
                    </a:lnTo>
                    <a:lnTo>
                      <a:pt x="325090" y="695430"/>
                    </a:lnTo>
                    <a:lnTo>
                      <a:pt x="372850" y="707237"/>
                    </a:lnTo>
                    <a:lnTo>
                      <a:pt x="421799" y="715815"/>
                    </a:lnTo>
                    <a:lnTo>
                      <a:pt x="471820" y="721049"/>
                    </a:lnTo>
                    <a:lnTo>
                      <a:pt x="522795" y="722820"/>
                    </a:lnTo>
                    <a:lnTo>
                      <a:pt x="577875" y="720751"/>
                    </a:lnTo>
                    <a:lnTo>
                      <a:pt x="631826" y="714644"/>
                    </a:lnTo>
                    <a:lnTo>
                      <a:pt x="684501" y="704649"/>
                    </a:lnTo>
                    <a:lnTo>
                      <a:pt x="735752" y="690916"/>
                    </a:lnTo>
                    <a:lnTo>
                      <a:pt x="785431" y="673595"/>
                    </a:lnTo>
                    <a:lnTo>
                      <a:pt x="522795" y="0"/>
                    </a:lnTo>
                    <a:close/>
                  </a:path>
                </a:pathLst>
              </a:custGeom>
              <a:solidFill>
                <a:srgbClr val="8610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89" name="object 181"/>
              <p:cNvSpPr>
                <a:spLocks/>
              </p:cNvSpPr>
              <p:nvPr/>
            </p:nvSpPr>
            <p:spPr bwMode="auto">
              <a:xfrm>
                <a:off x="11108383" y="2975669"/>
                <a:ext cx="605100" cy="673788"/>
              </a:xfrm>
              <a:custGeom>
                <a:avLst/>
                <a:gdLst>
                  <a:gd name="T0" fmla="*/ 0 w 605155"/>
                  <a:gd name="T1" fmla="*/ 0 h 673735"/>
                  <a:gd name="T2" fmla="*/ 263283 w 605155"/>
                  <a:gd name="T3" fmla="*/ 673328 h 673735"/>
                  <a:gd name="T4" fmla="*/ 309324 w 605155"/>
                  <a:gd name="T5" fmla="*/ 653423 h 673735"/>
                  <a:gd name="T6" fmla="*/ 353642 w 605155"/>
                  <a:gd name="T7" fmla="*/ 630482 h 673735"/>
                  <a:gd name="T8" fmla="*/ 396106 w 605155"/>
                  <a:gd name="T9" fmla="*/ 604637 h 673735"/>
                  <a:gd name="T10" fmla="*/ 436584 w 605155"/>
                  <a:gd name="T11" fmla="*/ 576019 h 673735"/>
                  <a:gd name="T12" fmla="*/ 474945 w 605155"/>
                  <a:gd name="T13" fmla="*/ 544759 h 673735"/>
                  <a:gd name="T14" fmla="*/ 511058 w 605155"/>
                  <a:gd name="T15" fmla="*/ 510989 h 673735"/>
                  <a:gd name="T16" fmla="*/ 544792 w 605155"/>
                  <a:gd name="T17" fmla="*/ 474841 h 673735"/>
                  <a:gd name="T18" fmla="*/ 576015 w 605155"/>
                  <a:gd name="T19" fmla="*/ 436446 h 673735"/>
                  <a:gd name="T20" fmla="*/ 604596 w 605155"/>
                  <a:gd name="T21" fmla="*/ 395935 h 673735"/>
                  <a:gd name="T22" fmla="*/ 0 w 605155"/>
                  <a:gd name="T23" fmla="*/ 0 h 6737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155" h="673735">
                    <a:moveTo>
                      <a:pt x="0" y="0"/>
                    </a:moveTo>
                    <a:lnTo>
                      <a:pt x="263283" y="673328"/>
                    </a:lnTo>
                    <a:lnTo>
                      <a:pt x="309324" y="653423"/>
                    </a:lnTo>
                    <a:lnTo>
                      <a:pt x="353642" y="630482"/>
                    </a:lnTo>
                    <a:lnTo>
                      <a:pt x="396106" y="604637"/>
                    </a:lnTo>
                    <a:lnTo>
                      <a:pt x="436584" y="576019"/>
                    </a:lnTo>
                    <a:lnTo>
                      <a:pt x="474945" y="544759"/>
                    </a:lnTo>
                    <a:lnTo>
                      <a:pt x="511058" y="510989"/>
                    </a:lnTo>
                    <a:lnTo>
                      <a:pt x="544792" y="474841"/>
                    </a:lnTo>
                    <a:lnTo>
                      <a:pt x="576015" y="436446"/>
                    </a:lnTo>
                    <a:lnTo>
                      <a:pt x="604596" y="395935"/>
                    </a:lnTo>
                    <a:lnTo>
                      <a:pt x="0" y="0"/>
                    </a:lnTo>
                    <a:close/>
                  </a:path>
                </a:pathLst>
              </a:custGeom>
              <a:solidFill>
                <a:srgbClr val="9F520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90" name="object 182"/>
              <p:cNvSpPr>
                <a:spLocks/>
              </p:cNvSpPr>
              <p:nvPr/>
            </p:nvSpPr>
            <p:spPr bwMode="auto">
              <a:xfrm>
                <a:off x="11108383" y="2273584"/>
                <a:ext cx="721874" cy="1098223"/>
              </a:xfrm>
              <a:custGeom>
                <a:avLst/>
                <a:gdLst>
                  <a:gd name="T0" fmla="*/ 166776 w 722630"/>
                  <a:gd name="T1" fmla="*/ 0 h 1098550"/>
                  <a:gd name="T2" fmla="*/ 0 w 722630"/>
                  <a:gd name="T3" fmla="*/ 702538 h 1098550"/>
                  <a:gd name="T4" fmla="*/ 604634 w 722630"/>
                  <a:gd name="T5" fmla="*/ 1098423 h 1098550"/>
                  <a:gd name="T6" fmla="*/ 631063 w 722630"/>
                  <a:gd name="T7" fmla="*/ 1054802 h 1098550"/>
                  <a:gd name="T8" fmla="*/ 654431 w 722630"/>
                  <a:gd name="T9" fmla="*/ 1009235 h 1098550"/>
                  <a:gd name="T10" fmla="*/ 674595 w 722630"/>
                  <a:gd name="T11" fmla="*/ 961867 h 1098550"/>
                  <a:gd name="T12" fmla="*/ 691411 w 722630"/>
                  <a:gd name="T13" fmla="*/ 912839 h 1098550"/>
                  <a:gd name="T14" fmla="*/ 704739 w 722630"/>
                  <a:gd name="T15" fmla="*/ 862295 h 1098550"/>
                  <a:gd name="T16" fmla="*/ 714435 w 722630"/>
                  <a:gd name="T17" fmla="*/ 810378 h 1098550"/>
                  <a:gd name="T18" fmla="*/ 720357 w 722630"/>
                  <a:gd name="T19" fmla="*/ 757230 h 1098550"/>
                  <a:gd name="T20" fmla="*/ 722363 w 722630"/>
                  <a:gd name="T21" fmla="*/ 702995 h 1098550"/>
                  <a:gd name="T22" fmla="*/ 720604 w 722630"/>
                  <a:gd name="T23" fmla="*/ 652197 h 1098550"/>
                  <a:gd name="T24" fmla="*/ 715407 w 722630"/>
                  <a:gd name="T25" fmla="*/ 602346 h 1098550"/>
                  <a:gd name="T26" fmla="*/ 706887 w 722630"/>
                  <a:gd name="T27" fmla="*/ 553559 h 1098550"/>
                  <a:gd name="T28" fmla="*/ 695162 w 722630"/>
                  <a:gd name="T29" fmla="*/ 505953 h 1098550"/>
                  <a:gd name="T30" fmla="*/ 680347 w 722630"/>
                  <a:gd name="T31" fmla="*/ 459644 h 1098550"/>
                  <a:gd name="T32" fmla="*/ 662560 w 722630"/>
                  <a:gd name="T33" fmla="*/ 414750 h 1098550"/>
                  <a:gd name="T34" fmla="*/ 641918 w 722630"/>
                  <a:gd name="T35" fmla="*/ 371385 h 1098550"/>
                  <a:gd name="T36" fmla="*/ 618536 w 722630"/>
                  <a:gd name="T37" fmla="*/ 329668 h 1098550"/>
                  <a:gd name="T38" fmla="*/ 592532 w 722630"/>
                  <a:gd name="T39" fmla="*/ 289715 h 1098550"/>
                  <a:gd name="T40" fmla="*/ 564022 w 722630"/>
                  <a:gd name="T41" fmla="*/ 251642 h 1098550"/>
                  <a:gd name="T42" fmla="*/ 533124 w 722630"/>
                  <a:gd name="T43" fmla="*/ 215566 h 1098550"/>
                  <a:gd name="T44" fmla="*/ 499952 w 722630"/>
                  <a:gd name="T45" fmla="*/ 181604 h 1098550"/>
                  <a:gd name="T46" fmla="*/ 464625 w 722630"/>
                  <a:gd name="T47" fmla="*/ 149873 h 1098550"/>
                  <a:gd name="T48" fmla="*/ 427259 w 722630"/>
                  <a:gd name="T49" fmla="*/ 120488 h 1098550"/>
                  <a:gd name="T50" fmla="*/ 387971 w 722630"/>
                  <a:gd name="T51" fmla="*/ 93567 h 1098550"/>
                  <a:gd name="T52" fmla="*/ 346877 w 722630"/>
                  <a:gd name="T53" fmla="*/ 69227 h 1098550"/>
                  <a:gd name="T54" fmla="*/ 304094 w 722630"/>
                  <a:gd name="T55" fmla="*/ 47583 h 1098550"/>
                  <a:gd name="T56" fmla="*/ 259738 w 722630"/>
                  <a:gd name="T57" fmla="*/ 28753 h 1098550"/>
                  <a:gd name="T58" fmla="*/ 213926 w 722630"/>
                  <a:gd name="T59" fmla="*/ 12853 h 1098550"/>
                  <a:gd name="T60" fmla="*/ 166776 w 722630"/>
                  <a:gd name="T61" fmla="*/ 0 h 10985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22630" h="1098550">
                    <a:moveTo>
                      <a:pt x="166776" y="0"/>
                    </a:moveTo>
                    <a:lnTo>
                      <a:pt x="0" y="702538"/>
                    </a:lnTo>
                    <a:lnTo>
                      <a:pt x="604634" y="1098423"/>
                    </a:lnTo>
                    <a:lnTo>
                      <a:pt x="631063" y="1054802"/>
                    </a:lnTo>
                    <a:lnTo>
                      <a:pt x="654431" y="1009235"/>
                    </a:lnTo>
                    <a:lnTo>
                      <a:pt x="674595" y="961867"/>
                    </a:lnTo>
                    <a:lnTo>
                      <a:pt x="691411" y="912839"/>
                    </a:lnTo>
                    <a:lnTo>
                      <a:pt x="704739" y="862295"/>
                    </a:lnTo>
                    <a:lnTo>
                      <a:pt x="714435" y="810378"/>
                    </a:lnTo>
                    <a:lnTo>
                      <a:pt x="720357" y="757230"/>
                    </a:lnTo>
                    <a:lnTo>
                      <a:pt x="722363" y="702995"/>
                    </a:lnTo>
                    <a:lnTo>
                      <a:pt x="720604" y="652197"/>
                    </a:lnTo>
                    <a:lnTo>
                      <a:pt x="715407" y="602346"/>
                    </a:lnTo>
                    <a:lnTo>
                      <a:pt x="706887" y="553559"/>
                    </a:lnTo>
                    <a:lnTo>
                      <a:pt x="695162" y="505953"/>
                    </a:lnTo>
                    <a:lnTo>
                      <a:pt x="680347" y="459644"/>
                    </a:lnTo>
                    <a:lnTo>
                      <a:pt x="662560" y="414750"/>
                    </a:lnTo>
                    <a:lnTo>
                      <a:pt x="641918" y="371385"/>
                    </a:lnTo>
                    <a:lnTo>
                      <a:pt x="618536" y="329668"/>
                    </a:lnTo>
                    <a:lnTo>
                      <a:pt x="592532" y="289715"/>
                    </a:lnTo>
                    <a:lnTo>
                      <a:pt x="564022" y="251642"/>
                    </a:lnTo>
                    <a:lnTo>
                      <a:pt x="533124" y="215566"/>
                    </a:lnTo>
                    <a:lnTo>
                      <a:pt x="499952" y="181604"/>
                    </a:lnTo>
                    <a:lnTo>
                      <a:pt x="464625" y="149873"/>
                    </a:lnTo>
                    <a:lnTo>
                      <a:pt x="427259" y="120488"/>
                    </a:lnTo>
                    <a:lnTo>
                      <a:pt x="387971" y="93567"/>
                    </a:lnTo>
                    <a:lnTo>
                      <a:pt x="346877" y="69227"/>
                    </a:lnTo>
                    <a:lnTo>
                      <a:pt x="304094" y="47583"/>
                    </a:lnTo>
                    <a:lnTo>
                      <a:pt x="259738" y="28753"/>
                    </a:lnTo>
                    <a:lnTo>
                      <a:pt x="213926" y="12853"/>
                    </a:lnTo>
                    <a:lnTo>
                      <a:pt x="166776" y="0"/>
                    </a:lnTo>
                    <a:close/>
                  </a:path>
                </a:pathLst>
              </a:custGeom>
              <a:solidFill>
                <a:srgbClr val="026E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91" name="object 183"/>
              <p:cNvSpPr>
                <a:spLocks/>
              </p:cNvSpPr>
              <p:nvPr/>
            </p:nvSpPr>
            <p:spPr bwMode="auto">
              <a:xfrm>
                <a:off x="10483820" y="2351397"/>
                <a:ext cx="1249124" cy="1250311"/>
              </a:xfrm>
              <a:custGeom>
                <a:avLst/>
                <a:gdLst>
                  <a:gd name="T0" fmla="*/ 576149 w 1250315"/>
                  <a:gd name="T1" fmla="*/ 1880 h 1250314"/>
                  <a:gd name="T2" fmla="*/ 481687 w 1250315"/>
                  <a:gd name="T3" fmla="*/ 16505 h 1250314"/>
                  <a:gd name="T4" fmla="*/ 392449 w 1250315"/>
                  <a:gd name="T5" fmla="*/ 44691 h 1250314"/>
                  <a:gd name="T6" fmla="*/ 309546 w 1250315"/>
                  <a:gd name="T7" fmla="*/ 85325 h 1250314"/>
                  <a:gd name="T8" fmla="*/ 234091 w 1250315"/>
                  <a:gd name="T9" fmla="*/ 137296 h 1250314"/>
                  <a:gd name="T10" fmla="*/ 167195 w 1250315"/>
                  <a:gd name="T11" fmla="*/ 199493 h 1250314"/>
                  <a:gd name="T12" fmla="*/ 109969 w 1250315"/>
                  <a:gd name="T13" fmla="*/ 270804 h 1250314"/>
                  <a:gd name="T14" fmla="*/ 63525 w 1250315"/>
                  <a:gd name="T15" fmla="*/ 350117 h 1250314"/>
                  <a:gd name="T16" fmla="*/ 28974 w 1250315"/>
                  <a:gd name="T17" fmla="*/ 436321 h 1250314"/>
                  <a:gd name="T18" fmla="*/ 7428 w 1250315"/>
                  <a:gd name="T19" fmla="*/ 528303 h 1250314"/>
                  <a:gd name="T20" fmla="*/ 0 w 1250315"/>
                  <a:gd name="T21" fmla="*/ 624954 h 1250314"/>
                  <a:gd name="T22" fmla="*/ 7428 w 1250315"/>
                  <a:gd name="T23" fmla="*/ 721613 h 1250314"/>
                  <a:gd name="T24" fmla="*/ 28974 w 1250315"/>
                  <a:gd name="T25" fmla="*/ 813601 h 1250314"/>
                  <a:gd name="T26" fmla="*/ 63525 w 1250315"/>
                  <a:gd name="T27" fmla="*/ 899809 h 1250314"/>
                  <a:gd name="T28" fmla="*/ 109969 w 1250315"/>
                  <a:gd name="T29" fmla="*/ 979125 h 1250314"/>
                  <a:gd name="T30" fmla="*/ 167195 w 1250315"/>
                  <a:gd name="T31" fmla="*/ 1050438 h 1250314"/>
                  <a:gd name="T32" fmla="*/ 234091 w 1250315"/>
                  <a:gd name="T33" fmla="*/ 1112637 h 1250314"/>
                  <a:gd name="T34" fmla="*/ 309546 w 1250315"/>
                  <a:gd name="T35" fmla="*/ 1164609 h 1250314"/>
                  <a:gd name="T36" fmla="*/ 392449 w 1250315"/>
                  <a:gd name="T37" fmla="*/ 1205244 h 1250314"/>
                  <a:gd name="T38" fmla="*/ 481687 w 1250315"/>
                  <a:gd name="T39" fmla="*/ 1233430 h 1250314"/>
                  <a:gd name="T40" fmla="*/ 576149 w 1250315"/>
                  <a:gd name="T41" fmla="*/ 1248055 h 1250314"/>
                  <a:gd name="T42" fmla="*/ 673833 w 1250315"/>
                  <a:gd name="T43" fmla="*/ 1248055 h 1250314"/>
                  <a:gd name="T44" fmla="*/ 768292 w 1250315"/>
                  <a:gd name="T45" fmla="*/ 1233430 h 1250314"/>
                  <a:gd name="T46" fmla="*/ 857528 w 1250315"/>
                  <a:gd name="T47" fmla="*/ 1205244 h 1250314"/>
                  <a:gd name="T48" fmla="*/ 940428 w 1250315"/>
                  <a:gd name="T49" fmla="*/ 1164609 h 1250314"/>
                  <a:gd name="T50" fmla="*/ 1015882 w 1250315"/>
                  <a:gd name="T51" fmla="*/ 1112637 h 1250314"/>
                  <a:gd name="T52" fmla="*/ 1082778 w 1250315"/>
                  <a:gd name="T53" fmla="*/ 1050438 h 1250314"/>
                  <a:gd name="T54" fmla="*/ 1140003 w 1250315"/>
                  <a:gd name="T55" fmla="*/ 979125 h 1250314"/>
                  <a:gd name="T56" fmla="*/ 1186447 w 1250315"/>
                  <a:gd name="T57" fmla="*/ 899809 h 1250314"/>
                  <a:gd name="T58" fmla="*/ 1220997 w 1250315"/>
                  <a:gd name="T59" fmla="*/ 813601 h 1250314"/>
                  <a:gd name="T60" fmla="*/ 1242543 w 1250315"/>
                  <a:gd name="T61" fmla="*/ 721613 h 1250314"/>
                  <a:gd name="T62" fmla="*/ 1249972 w 1250315"/>
                  <a:gd name="T63" fmla="*/ 624954 h 1250314"/>
                  <a:gd name="T64" fmla="*/ 1242543 w 1250315"/>
                  <a:gd name="T65" fmla="*/ 528303 h 1250314"/>
                  <a:gd name="T66" fmla="*/ 1220997 w 1250315"/>
                  <a:gd name="T67" fmla="*/ 436321 h 1250314"/>
                  <a:gd name="T68" fmla="*/ 1186447 w 1250315"/>
                  <a:gd name="T69" fmla="*/ 350117 h 1250314"/>
                  <a:gd name="T70" fmla="*/ 1140003 w 1250315"/>
                  <a:gd name="T71" fmla="*/ 270804 h 1250314"/>
                  <a:gd name="T72" fmla="*/ 1082778 w 1250315"/>
                  <a:gd name="T73" fmla="*/ 199493 h 1250314"/>
                  <a:gd name="T74" fmla="*/ 1015882 w 1250315"/>
                  <a:gd name="T75" fmla="*/ 137296 h 1250314"/>
                  <a:gd name="T76" fmla="*/ 940428 w 1250315"/>
                  <a:gd name="T77" fmla="*/ 85325 h 1250314"/>
                  <a:gd name="T78" fmla="*/ 857528 w 1250315"/>
                  <a:gd name="T79" fmla="*/ 44691 h 1250314"/>
                  <a:gd name="T80" fmla="*/ 768292 w 1250315"/>
                  <a:gd name="T81" fmla="*/ 16505 h 1250314"/>
                  <a:gd name="T82" fmla="*/ 673833 w 1250315"/>
                  <a:gd name="T83" fmla="*/ 1880 h 1250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50315" h="1250314">
                    <a:moveTo>
                      <a:pt x="624992" y="0"/>
                    </a:moveTo>
                    <a:lnTo>
                      <a:pt x="576149" y="1880"/>
                    </a:lnTo>
                    <a:lnTo>
                      <a:pt x="528335" y="7428"/>
                    </a:lnTo>
                    <a:lnTo>
                      <a:pt x="481687" y="16505"/>
                    </a:lnTo>
                    <a:lnTo>
                      <a:pt x="436345" y="28973"/>
                    </a:lnTo>
                    <a:lnTo>
                      <a:pt x="392449" y="44691"/>
                    </a:lnTo>
                    <a:lnTo>
                      <a:pt x="350136" y="63521"/>
                    </a:lnTo>
                    <a:lnTo>
                      <a:pt x="309546" y="85325"/>
                    </a:lnTo>
                    <a:lnTo>
                      <a:pt x="270818" y="109963"/>
                    </a:lnTo>
                    <a:lnTo>
                      <a:pt x="234091" y="137296"/>
                    </a:lnTo>
                    <a:lnTo>
                      <a:pt x="199504" y="167186"/>
                    </a:lnTo>
                    <a:lnTo>
                      <a:pt x="167195" y="199493"/>
                    </a:lnTo>
                    <a:lnTo>
                      <a:pt x="137303" y="234079"/>
                    </a:lnTo>
                    <a:lnTo>
                      <a:pt x="109969" y="270804"/>
                    </a:lnTo>
                    <a:lnTo>
                      <a:pt x="85329" y="309530"/>
                    </a:lnTo>
                    <a:lnTo>
                      <a:pt x="63525" y="350117"/>
                    </a:lnTo>
                    <a:lnTo>
                      <a:pt x="44693" y="392427"/>
                    </a:lnTo>
                    <a:lnTo>
                      <a:pt x="28974" y="436321"/>
                    </a:lnTo>
                    <a:lnTo>
                      <a:pt x="16506" y="481659"/>
                    </a:lnTo>
                    <a:lnTo>
                      <a:pt x="7428" y="528303"/>
                    </a:lnTo>
                    <a:lnTo>
                      <a:pt x="1880" y="576115"/>
                    </a:lnTo>
                    <a:lnTo>
                      <a:pt x="0" y="624954"/>
                    </a:lnTo>
                    <a:lnTo>
                      <a:pt x="1880" y="673796"/>
                    </a:lnTo>
                    <a:lnTo>
                      <a:pt x="7428" y="721611"/>
                    </a:lnTo>
                    <a:lnTo>
                      <a:pt x="16506" y="768258"/>
                    </a:lnTo>
                    <a:lnTo>
                      <a:pt x="28974" y="813599"/>
                    </a:lnTo>
                    <a:lnTo>
                      <a:pt x="44693" y="857495"/>
                    </a:lnTo>
                    <a:lnTo>
                      <a:pt x="63525" y="899807"/>
                    </a:lnTo>
                    <a:lnTo>
                      <a:pt x="85329" y="940396"/>
                    </a:lnTo>
                    <a:lnTo>
                      <a:pt x="109969" y="979123"/>
                    </a:lnTo>
                    <a:lnTo>
                      <a:pt x="137303" y="1015849"/>
                    </a:lnTo>
                    <a:lnTo>
                      <a:pt x="167195" y="1050436"/>
                    </a:lnTo>
                    <a:lnTo>
                      <a:pt x="199504" y="1082744"/>
                    </a:lnTo>
                    <a:lnTo>
                      <a:pt x="234091" y="1112635"/>
                    </a:lnTo>
                    <a:lnTo>
                      <a:pt x="270818" y="1139968"/>
                    </a:lnTo>
                    <a:lnTo>
                      <a:pt x="309546" y="1164607"/>
                    </a:lnTo>
                    <a:lnTo>
                      <a:pt x="350136" y="1186411"/>
                    </a:lnTo>
                    <a:lnTo>
                      <a:pt x="392449" y="1205242"/>
                    </a:lnTo>
                    <a:lnTo>
                      <a:pt x="436345" y="1220960"/>
                    </a:lnTo>
                    <a:lnTo>
                      <a:pt x="481687" y="1233428"/>
                    </a:lnTo>
                    <a:lnTo>
                      <a:pt x="528335" y="1242505"/>
                    </a:lnTo>
                    <a:lnTo>
                      <a:pt x="576149" y="1248053"/>
                    </a:lnTo>
                    <a:lnTo>
                      <a:pt x="624992" y="1249934"/>
                    </a:lnTo>
                    <a:lnTo>
                      <a:pt x="673833" y="1248053"/>
                    </a:lnTo>
                    <a:lnTo>
                      <a:pt x="721646" y="1242505"/>
                    </a:lnTo>
                    <a:lnTo>
                      <a:pt x="768292" y="1233428"/>
                    </a:lnTo>
                    <a:lnTo>
                      <a:pt x="813632" y="1220960"/>
                    </a:lnTo>
                    <a:lnTo>
                      <a:pt x="857528" y="1205242"/>
                    </a:lnTo>
                    <a:lnTo>
                      <a:pt x="899839" y="1186411"/>
                    </a:lnTo>
                    <a:lnTo>
                      <a:pt x="940428" y="1164607"/>
                    </a:lnTo>
                    <a:lnTo>
                      <a:pt x="979156" y="1139968"/>
                    </a:lnTo>
                    <a:lnTo>
                      <a:pt x="1015882" y="1112635"/>
                    </a:lnTo>
                    <a:lnTo>
                      <a:pt x="1050469" y="1082744"/>
                    </a:lnTo>
                    <a:lnTo>
                      <a:pt x="1082778" y="1050436"/>
                    </a:lnTo>
                    <a:lnTo>
                      <a:pt x="1112669" y="1015849"/>
                    </a:lnTo>
                    <a:lnTo>
                      <a:pt x="1140003" y="979123"/>
                    </a:lnTo>
                    <a:lnTo>
                      <a:pt x="1164642" y="940396"/>
                    </a:lnTo>
                    <a:lnTo>
                      <a:pt x="1186447" y="899807"/>
                    </a:lnTo>
                    <a:lnTo>
                      <a:pt x="1205278" y="857495"/>
                    </a:lnTo>
                    <a:lnTo>
                      <a:pt x="1220997" y="813599"/>
                    </a:lnTo>
                    <a:lnTo>
                      <a:pt x="1233465" y="768258"/>
                    </a:lnTo>
                    <a:lnTo>
                      <a:pt x="1242543" y="721611"/>
                    </a:lnTo>
                    <a:lnTo>
                      <a:pt x="1248091" y="673796"/>
                    </a:lnTo>
                    <a:lnTo>
                      <a:pt x="1249972" y="624954"/>
                    </a:lnTo>
                    <a:lnTo>
                      <a:pt x="1248091" y="576115"/>
                    </a:lnTo>
                    <a:lnTo>
                      <a:pt x="1242543" y="528303"/>
                    </a:lnTo>
                    <a:lnTo>
                      <a:pt x="1233465" y="481659"/>
                    </a:lnTo>
                    <a:lnTo>
                      <a:pt x="1220997" y="436321"/>
                    </a:lnTo>
                    <a:lnTo>
                      <a:pt x="1205278" y="392427"/>
                    </a:lnTo>
                    <a:lnTo>
                      <a:pt x="1186447" y="350117"/>
                    </a:lnTo>
                    <a:lnTo>
                      <a:pt x="1164642" y="309530"/>
                    </a:lnTo>
                    <a:lnTo>
                      <a:pt x="1140003" y="270804"/>
                    </a:lnTo>
                    <a:lnTo>
                      <a:pt x="1112669" y="234079"/>
                    </a:lnTo>
                    <a:lnTo>
                      <a:pt x="1082778" y="199493"/>
                    </a:lnTo>
                    <a:lnTo>
                      <a:pt x="1050469" y="167186"/>
                    </a:lnTo>
                    <a:lnTo>
                      <a:pt x="1015882" y="137296"/>
                    </a:lnTo>
                    <a:lnTo>
                      <a:pt x="979156" y="109963"/>
                    </a:lnTo>
                    <a:lnTo>
                      <a:pt x="940428" y="85325"/>
                    </a:lnTo>
                    <a:lnTo>
                      <a:pt x="899839" y="63521"/>
                    </a:lnTo>
                    <a:lnTo>
                      <a:pt x="857528" y="44691"/>
                    </a:lnTo>
                    <a:lnTo>
                      <a:pt x="813632" y="28973"/>
                    </a:lnTo>
                    <a:lnTo>
                      <a:pt x="768292" y="16505"/>
                    </a:lnTo>
                    <a:lnTo>
                      <a:pt x="721646" y="7428"/>
                    </a:lnTo>
                    <a:lnTo>
                      <a:pt x="673833" y="1880"/>
                    </a:lnTo>
                    <a:lnTo>
                      <a:pt x="6249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92" name="object 184"/>
              <p:cNvSpPr>
                <a:spLocks/>
              </p:cNvSpPr>
              <p:nvPr/>
            </p:nvSpPr>
            <p:spPr bwMode="auto">
              <a:xfrm>
                <a:off x="10526284" y="3716658"/>
                <a:ext cx="132698" cy="509320"/>
              </a:xfrm>
              <a:custGeom>
                <a:avLst/>
                <a:gdLst>
                  <a:gd name="T0" fmla="*/ 0 w 132079"/>
                  <a:gd name="T1" fmla="*/ 509894 h 509904"/>
                  <a:gd name="T2" fmla="*/ 0 w 132079"/>
                  <a:gd name="T3" fmla="*/ 129006 h 509904"/>
                  <a:gd name="T4" fmla="*/ 131535 w 132079"/>
                  <a:gd name="T5" fmla="*/ 0 h 509904"/>
                  <a:gd name="T6" fmla="*/ 0 60000 65536"/>
                  <a:gd name="T7" fmla="*/ 0 60000 65536"/>
                  <a:gd name="T8" fmla="*/ 0 60000 65536"/>
                </a:gdLst>
                <a:ahLst/>
                <a:cxnLst>
                  <a:cxn ang="T6">
                    <a:pos x="T0" y="T1"/>
                  </a:cxn>
                  <a:cxn ang="T7">
                    <a:pos x="T2" y="T3"/>
                  </a:cxn>
                  <a:cxn ang="T8">
                    <a:pos x="T4" y="T5"/>
                  </a:cxn>
                </a:cxnLst>
                <a:rect l="0" t="0" r="r" b="b"/>
                <a:pathLst>
                  <a:path w="132079" h="509904">
                    <a:moveTo>
                      <a:pt x="0" y="509892"/>
                    </a:moveTo>
                    <a:lnTo>
                      <a:pt x="0" y="129006"/>
                    </a:lnTo>
                    <a:lnTo>
                      <a:pt x="131533" y="0"/>
                    </a:lnTo>
                  </a:path>
                </a:pathLst>
              </a:custGeom>
              <a:noFill/>
              <a:ln w="12700">
                <a:solidFill>
                  <a:srgbClr val="BE153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latin typeface="+mn-ea"/>
                  <a:ea typeface="+mn-ea"/>
                </a:endParaRPr>
              </a:p>
            </p:txBody>
          </p:sp>
          <p:sp>
            <p:nvSpPr>
              <p:cNvPr id="10293" name="object 185"/>
              <p:cNvSpPr>
                <a:spLocks/>
              </p:cNvSpPr>
              <p:nvPr/>
            </p:nvSpPr>
            <p:spPr bwMode="auto">
              <a:xfrm>
                <a:off x="10506822" y="4204757"/>
                <a:ext cx="42463" cy="42443"/>
              </a:xfrm>
              <a:custGeom>
                <a:avLst/>
                <a:gdLst>
                  <a:gd name="T0" fmla="*/ 21513 w 43179"/>
                  <a:gd name="T1" fmla="*/ 0 h 43179"/>
                  <a:gd name="T2" fmla="*/ 13142 w 43179"/>
                  <a:gd name="T3" fmla="*/ 1689 h 43179"/>
                  <a:gd name="T4" fmla="*/ 6303 w 43179"/>
                  <a:gd name="T5" fmla="*/ 6299 h 43179"/>
                  <a:gd name="T6" fmla="*/ 1691 w 43179"/>
                  <a:gd name="T7" fmla="*/ 13137 h 43179"/>
                  <a:gd name="T8" fmla="*/ 0 w 43179"/>
                  <a:gd name="T9" fmla="*/ 21513 h 43179"/>
                  <a:gd name="T10" fmla="*/ 1691 w 43179"/>
                  <a:gd name="T11" fmla="*/ 29892 h 43179"/>
                  <a:gd name="T12" fmla="*/ 6303 w 43179"/>
                  <a:gd name="T13" fmla="*/ 36730 h 43179"/>
                  <a:gd name="T14" fmla="*/ 13142 w 43179"/>
                  <a:gd name="T15" fmla="*/ 41339 h 43179"/>
                  <a:gd name="T16" fmla="*/ 21513 w 43179"/>
                  <a:gd name="T17" fmla="*/ 43029 h 43179"/>
                  <a:gd name="T18" fmla="*/ 29892 w 43179"/>
                  <a:gd name="T19" fmla="*/ 41339 h 43179"/>
                  <a:gd name="T20" fmla="*/ 36730 w 43179"/>
                  <a:gd name="T21" fmla="*/ 36730 h 43179"/>
                  <a:gd name="T22" fmla="*/ 41339 w 43179"/>
                  <a:gd name="T23" fmla="*/ 29892 h 43179"/>
                  <a:gd name="T24" fmla="*/ 43029 w 43179"/>
                  <a:gd name="T25" fmla="*/ 21513 h 43179"/>
                  <a:gd name="T26" fmla="*/ 41339 w 43179"/>
                  <a:gd name="T27" fmla="*/ 13137 h 43179"/>
                  <a:gd name="T28" fmla="*/ 36730 w 43179"/>
                  <a:gd name="T29" fmla="*/ 6299 h 43179"/>
                  <a:gd name="T30" fmla="*/ 29892 w 43179"/>
                  <a:gd name="T31" fmla="*/ 1689 h 43179"/>
                  <a:gd name="T32" fmla="*/ 21513 w 43179"/>
                  <a:gd name="T33" fmla="*/ 0 h 431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179" h="43179">
                    <a:moveTo>
                      <a:pt x="21513" y="0"/>
                    </a:moveTo>
                    <a:lnTo>
                      <a:pt x="13142" y="1689"/>
                    </a:lnTo>
                    <a:lnTo>
                      <a:pt x="6303" y="6299"/>
                    </a:lnTo>
                    <a:lnTo>
                      <a:pt x="1691" y="13137"/>
                    </a:lnTo>
                    <a:lnTo>
                      <a:pt x="0" y="21513"/>
                    </a:lnTo>
                    <a:lnTo>
                      <a:pt x="1691" y="29890"/>
                    </a:lnTo>
                    <a:lnTo>
                      <a:pt x="6303" y="36728"/>
                    </a:lnTo>
                    <a:lnTo>
                      <a:pt x="13142" y="41337"/>
                    </a:lnTo>
                    <a:lnTo>
                      <a:pt x="21513" y="43027"/>
                    </a:lnTo>
                    <a:lnTo>
                      <a:pt x="29890" y="41337"/>
                    </a:lnTo>
                    <a:lnTo>
                      <a:pt x="36728" y="36728"/>
                    </a:lnTo>
                    <a:lnTo>
                      <a:pt x="41337" y="29890"/>
                    </a:lnTo>
                    <a:lnTo>
                      <a:pt x="43027" y="21513"/>
                    </a:lnTo>
                    <a:lnTo>
                      <a:pt x="41337" y="13137"/>
                    </a:lnTo>
                    <a:lnTo>
                      <a:pt x="36728" y="6299"/>
                    </a:lnTo>
                    <a:lnTo>
                      <a:pt x="29890" y="1689"/>
                    </a:lnTo>
                    <a:lnTo>
                      <a:pt x="21513" y="0"/>
                    </a:lnTo>
                    <a:close/>
                  </a:path>
                </a:pathLst>
              </a:custGeom>
              <a:solidFill>
                <a:srgbClr val="BE153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94" name="object 186"/>
              <p:cNvSpPr>
                <a:spLocks/>
              </p:cNvSpPr>
              <p:nvPr/>
            </p:nvSpPr>
            <p:spPr bwMode="auto">
              <a:xfrm>
                <a:off x="11626787" y="3748491"/>
                <a:ext cx="143314" cy="415592"/>
              </a:xfrm>
              <a:custGeom>
                <a:avLst/>
                <a:gdLst>
                  <a:gd name="T0" fmla="*/ 143448 w 143509"/>
                  <a:gd name="T1" fmla="*/ 416928 h 417195"/>
                  <a:gd name="T2" fmla="*/ 143448 w 143509"/>
                  <a:gd name="T3" fmla="*/ 141020 h 417195"/>
                  <a:gd name="T4" fmla="*/ 0 w 143509"/>
                  <a:gd name="T5" fmla="*/ 0 h 417195"/>
                  <a:gd name="T6" fmla="*/ 0 60000 65536"/>
                  <a:gd name="T7" fmla="*/ 0 60000 65536"/>
                  <a:gd name="T8" fmla="*/ 0 60000 65536"/>
                </a:gdLst>
                <a:ahLst/>
                <a:cxnLst>
                  <a:cxn ang="T6">
                    <a:pos x="T0" y="T1"/>
                  </a:cxn>
                  <a:cxn ang="T7">
                    <a:pos x="T2" y="T3"/>
                  </a:cxn>
                  <a:cxn ang="T8">
                    <a:pos x="T4" y="T5"/>
                  </a:cxn>
                </a:cxnLst>
                <a:rect l="0" t="0" r="r" b="b"/>
                <a:pathLst>
                  <a:path w="143509" h="417195">
                    <a:moveTo>
                      <a:pt x="143446" y="416928"/>
                    </a:moveTo>
                    <a:lnTo>
                      <a:pt x="143446" y="141020"/>
                    </a:lnTo>
                    <a:lnTo>
                      <a:pt x="0" y="0"/>
                    </a:lnTo>
                  </a:path>
                </a:pathLst>
              </a:custGeom>
              <a:noFill/>
              <a:ln w="12699">
                <a:solidFill>
                  <a:srgbClr val="E67308"/>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latin typeface="+mn-ea"/>
                  <a:ea typeface="+mn-ea"/>
                </a:endParaRPr>
              </a:p>
            </p:txBody>
          </p:sp>
          <p:sp>
            <p:nvSpPr>
              <p:cNvPr id="10295" name="object 187"/>
              <p:cNvSpPr>
                <a:spLocks/>
              </p:cNvSpPr>
              <p:nvPr/>
            </p:nvSpPr>
            <p:spPr bwMode="auto">
              <a:xfrm>
                <a:off x="11747099" y="4142861"/>
                <a:ext cx="42463" cy="42443"/>
              </a:xfrm>
              <a:custGeom>
                <a:avLst/>
                <a:gdLst>
                  <a:gd name="T0" fmla="*/ 21501 w 43180"/>
                  <a:gd name="T1" fmla="*/ 0 h 43179"/>
                  <a:gd name="T2" fmla="*/ 13131 w 43180"/>
                  <a:gd name="T3" fmla="*/ 1689 h 43179"/>
                  <a:gd name="T4" fmla="*/ 6297 w 43180"/>
                  <a:gd name="T5" fmla="*/ 6299 h 43179"/>
                  <a:gd name="T6" fmla="*/ 1689 w 43180"/>
                  <a:gd name="T7" fmla="*/ 13137 h 43179"/>
                  <a:gd name="T8" fmla="*/ 0 w 43180"/>
                  <a:gd name="T9" fmla="*/ 21513 h 43179"/>
                  <a:gd name="T10" fmla="*/ 1689 w 43180"/>
                  <a:gd name="T11" fmla="*/ 29892 h 43179"/>
                  <a:gd name="T12" fmla="*/ 6297 w 43180"/>
                  <a:gd name="T13" fmla="*/ 36730 h 43179"/>
                  <a:gd name="T14" fmla="*/ 13131 w 43180"/>
                  <a:gd name="T15" fmla="*/ 41339 h 43179"/>
                  <a:gd name="T16" fmla="*/ 21501 w 43180"/>
                  <a:gd name="T17" fmla="*/ 43029 h 43179"/>
                  <a:gd name="T18" fmla="*/ 29877 w 43180"/>
                  <a:gd name="T19" fmla="*/ 41339 h 43179"/>
                  <a:gd name="T20" fmla="*/ 36715 w 43180"/>
                  <a:gd name="T21" fmla="*/ 36730 h 43179"/>
                  <a:gd name="T22" fmla="*/ 41325 w 43180"/>
                  <a:gd name="T23" fmla="*/ 29892 h 43179"/>
                  <a:gd name="T24" fmla="*/ 43014 w 43180"/>
                  <a:gd name="T25" fmla="*/ 21513 h 43179"/>
                  <a:gd name="T26" fmla="*/ 41325 w 43180"/>
                  <a:gd name="T27" fmla="*/ 13137 h 43179"/>
                  <a:gd name="T28" fmla="*/ 36715 w 43180"/>
                  <a:gd name="T29" fmla="*/ 6299 h 43179"/>
                  <a:gd name="T30" fmla="*/ 29877 w 43180"/>
                  <a:gd name="T31" fmla="*/ 1689 h 43179"/>
                  <a:gd name="T32" fmla="*/ 21501 w 43180"/>
                  <a:gd name="T33" fmla="*/ 0 h 431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180" h="43179">
                    <a:moveTo>
                      <a:pt x="21501" y="0"/>
                    </a:moveTo>
                    <a:lnTo>
                      <a:pt x="13131" y="1689"/>
                    </a:lnTo>
                    <a:lnTo>
                      <a:pt x="6297" y="6299"/>
                    </a:lnTo>
                    <a:lnTo>
                      <a:pt x="1689" y="13137"/>
                    </a:lnTo>
                    <a:lnTo>
                      <a:pt x="0" y="21513"/>
                    </a:lnTo>
                    <a:lnTo>
                      <a:pt x="1689" y="29890"/>
                    </a:lnTo>
                    <a:lnTo>
                      <a:pt x="6297" y="36728"/>
                    </a:lnTo>
                    <a:lnTo>
                      <a:pt x="13131" y="41337"/>
                    </a:lnTo>
                    <a:lnTo>
                      <a:pt x="21501" y="43027"/>
                    </a:lnTo>
                    <a:lnTo>
                      <a:pt x="29877" y="41337"/>
                    </a:lnTo>
                    <a:lnTo>
                      <a:pt x="36715" y="36728"/>
                    </a:lnTo>
                    <a:lnTo>
                      <a:pt x="41325" y="29890"/>
                    </a:lnTo>
                    <a:lnTo>
                      <a:pt x="43014" y="21513"/>
                    </a:lnTo>
                    <a:lnTo>
                      <a:pt x="41325" y="13137"/>
                    </a:lnTo>
                    <a:lnTo>
                      <a:pt x="36715" y="6299"/>
                    </a:lnTo>
                    <a:lnTo>
                      <a:pt x="29877" y="1689"/>
                    </a:lnTo>
                    <a:lnTo>
                      <a:pt x="21501" y="0"/>
                    </a:lnTo>
                    <a:close/>
                  </a:path>
                </a:pathLst>
              </a:custGeom>
              <a:solidFill>
                <a:srgbClr val="E6730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96" name="object 188"/>
              <p:cNvSpPr>
                <a:spLocks/>
              </p:cNvSpPr>
              <p:nvPr/>
            </p:nvSpPr>
            <p:spPr bwMode="auto">
              <a:xfrm>
                <a:off x="11752408" y="1948185"/>
                <a:ext cx="132697" cy="394370"/>
              </a:xfrm>
              <a:custGeom>
                <a:avLst/>
                <a:gdLst>
                  <a:gd name="T0" fmla="*/ 131533 w 132080"/>
                  <a:gd name="T1" fmla="*/ 0 h 395605"/>
                  <a:gd name="T2" fmla="*/ 131533 w 132080"/>
                  <a:gd name="T3" fmla="*/ 266382 h 395605"/>
                  <a:gd name="T4" fmla="*/ 0 w 132080"/>
                  <a:gd name="T5" fmla="*/ 395465 h 395605"/>
                  <a:gd name="T6" fmla="*/ 0 60000 65536"/>
                  <a:gd name="T7" fmla="*/ 0 60000 65536"/>
                  <a:gd name="T8" fmla="*/ 0 60000 65536"/>
                </a:gdLst>
                <a:ahLst/>
                <a:cxnLst>
                  <a:cxn ang="T6">
                    <a:pos x="T0" y="T1"/>
                  </a:cxn>
                  <a:cxn ang="T7">
                    <a:pos x="T2" y="T3"/>
                  </a:cxn>
                  <a:cxn ang="T8">
                    <a:pos x="T4" y="T5"/>
                  </a:cxn>
                </a:cxnLst>
                <a:rect l="0" t="0" r="r" b="b"/>
                <a:pathLst>
                  <a:path w="132080" h="395605">
                    <a:moveTo>
                      <a:pt x="131533" y="0"/>
                    </a:moveTo>
                    <a:lnTo>
                      <a:pt x="131533" y="266382"/>
                    </a:lnTo>
                    <a:lnTo>
                      <a:pt x="0" y="395465"/>
                    </a:lnTo>
                  </a:path>
                </a:pathLst>
              </a:custGeom>
              <a:noFill/>
              <a:ln w="12700">
                <a:solidFill>
                  <a:srgbClr val="009A4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latin typeface="+mn-ea"/>
                  <a:ea typeface="+mn-ea"/>
                </a:endParaRPr>
              </a:p>
            </p:txBody>
          </p:sp>
          <p:sp>
            <p:nvSpPr>
              <p:cNvPr id="10297" name="object 189"/>
              <p:cNvSpPr>
                <a:spLocks/>
              </p:cNvSpPr>
              <p:nvPr/>
            </p:nvSpPr>
            <p:spPr bwMode="auto">
              <a:xfrm>
                <a:off x="11860334" y="1926963"/>
                <a:ext cx="44233" cy="42443"/>
              </a:xfrm>
              <a:custGeom>
                <a:avLst/>
                <a:gdLst>
                  <a:gd name="T0" fmla="*/ 21513 w 43180"/>
                  <a:gd name="T1" fmla="*/ 0 h 43180"/>
                  <a:gd name="T2" fmla="*/ 13137 w 43180"/>
                  <a:gd name="T3" fmla="*/ 1689 h 43180"/>
                  <a:gd name="T4" fmla="*/ 6299 w 43180"/>
                  <a:gd name="T5" fmla="*/ 6299 h 43180"/>
                  <a:gd name="T6" fmla="*/ 1689 w 43180"/>
                  <a:gd name="T7" fmla="*/ 13137 h 43180"/>
                  <a:gd name="T8" fmla="*/ 0 w 43180"/>
                  <a:gd name="T9" fmla="*/ 21513 h 43180"/>
                  <a:gd name="T10" fmla="*/ 1689 w 43180"/>
                  <a:gd name="T11" fmla="*/ 29890 h 43180"/>
                  <a:gd name="T12" fmla="*/ 6299 w 43180"/>
                  <a:gd name="T13" fmla="*/ 36728 h 43180"/>
                  <a:gd name="T14" fmla="*/ 13137 w 43180"/>
                  <a:gd name="T15" fmla="*/ 41337 h 43180"/>
                  <a:gd name="T16" fmla="*/ 21513 w 43180"/>
                  <a:gd name="T17" fmla="*/ 43027 h 43180"/>
                  <a:gd name="T18" fmla="*/ 29884 w 43180"/>
                  <a:gd name="T19" fmla="*/ 41337 h 43180"/>
                  <a:gd name="T20" fmla="*/ 36723 w 43180"/>
                  <a:gd name="T21" fmla="*/ 36728 h 43180"/>
                  <a:gd name="T22" fmla="*/ 41335 w 43180"/>
                  <a:gd name="T23" fmla="*/ 29890 h 43180"/>
                  <a:gd name="T24" fmla="*/ 43027 w 43180"/>
                  <a:gd name="T25" fmla="*/ 21513 h 43180"/>
                  <a:gd name="T26" fmla="*/ 41335 w 43180"/>
                  <a:gd name="T27" fmla="*/ 13137 h 43180"/>
                  <a:gd name="T28" fmla="*/ 36723 w 43180"/>
                  <a:gd name="T29" fmla="*/ 6299 h 43180"/>
                  <a:gd name="T30" fmla="*/ 29884 w 43180"/>
                  <a:gd name="T31" fmla="*/ 1689 h 43180"/>
                  <a:gd name="T32" fmla="*/ 21513 w 43180"/>
                  <a:gd name="T33" fmla="*/ 0 h 43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180" h="43180">
                    <a:moveTo>
                      <a:pt x="21513" y="0"/>
                    </a:moveTo>
                    <a:lnTo>
                      <a:pt x="13137" y="1689"/>
                    </a:lnTo>
                    <a:lnTo>
                      <a:pt x="6299" y="6299"/>
                    </a:lnTo>
                    <a:lnTo>
                      <a:pt x="1689" y="13137"/>
                    </a:lnTo>
                    <a:lnTo>
                      <a:pt x="0" y="21513"/>
                    </a:lnTo>
                    <a:lnTo>
                      <a:pt x="1689" y="29890"/>
                    </a:lnTo>
                    <a:lnTo>
                      <a:pt x="6299" y="36728"/>
                    </a:lnTo>
                    <a:lnTo>
                      <a:pt x="13137" y="41337"/>
                    </a:lnTo>
                    <a:lnTo>
                      <a:pt x="21513" y="43027"/>
                    </a:lnTo>
                    <a:lnTo>
                      <a:pt x="29884" y="41337"/>
                    </a:lnTo>
                    <a:lnTo>
                      <a:pt x="36723" y="36728"/>
                    </a:lnTo>
                    <a:lnTo>
                      <a:pt x="41335" y="29890"/>
                    </a:lnTo>
                    <a:lnTo>
                      <a:pt x="43027" y="21513"/>
                    </a:lnTo>
                    <a:lnTo>
                      <a:pt x="41335" y="13137"/>
                    </a:lnTo>
                    <a:lnTo>
                      <a:pt x="36723" y="6299"/>
                    </a:lnTo>
                    <a:lnTo>
                      <a:pt x="29884" y="1689"/>
                    </a:lnTo>
                    <a:lnTo>
                      <a:pt x="21513" y="0"/>
                    </a:lnTo>
                    <a:close/>
                  </a:path>
                </a:pathLst>
              </a:custGeom>
              <a:solidFill>
                <a:srgbClr val="009A4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sp>
            <p:nvSpPr>
              <p:cNvPr id="10298" name="object 190"/>
              <p:cNvSpPr>
                <a:spLocks/>
              </p:cNvSpPr>
              <p:nvPr/>
            </p:nvSpPr>
            <p:spPr bwMode="auto">
              <a:xfrm>
                <a:off x="10526284" y="1774874"/>
                <a:ext cx="143314" cy="415592"/>
              </a:xfrm>
              <a:custGeom>
                <a:avLst/>
                <a:gdLst>
                  <a:gd name="T0" fmla="*/ 0 w 143509"/>
                  <a:gd name="T1" fmla="*/ 0 h 417194"/>
                  <a:gd name="T2" fmla="*/ 0 w 143509"/>
                  <a:gd name="T3" fmla="*/ 275896 h 417194"/>
                  <a:gd name="T4" fmla="*/ 143448 w 143509"/>
                  <a:gd name="T5" fmla="*/ 416917 h 417194"/>
                  <a:gd name="T6" fmla="*/ 0 60000 65536"/>
                  <a:gd name="T7" fmla="*/ 0 60000 65536"/>
                  <a:gd name="T8" fmla="*/ 0 60000 65536"/>
                </a:gdLst>
                <a:ahLst/>
                <a:cxnLst>
                  <a:cxn ang="T6">
                    <a:pos x="T0" y="T1"/>
                  </a:cxn>
                  <a:cxn ang="T7">
                    <a:pos x="T2" y="T3"/>
                  </a:cxn>
                  <a:cxn ang="T8">
                    <a:pos x="T4" y="T5"/>
                  </a:cxn>
                </a:cxnLst>
                <a:rect l="0" t="0" r="r" b="b"/>
                <a:pathLst>
                  <a:path w="143509" h="417194">
                    <a:moveTo>
                      <a:pt x="0" y="0"/>
                    </a:moveTo>
                    <a:lnTo>
                      <a:pt x="0" y="275894"/>
                    </a:lnTo>
                    <a:lnTo>
                      <a:pt x="143446" y="416915"/>
                    </a:lnTo>
                  </a:path>
                </a:pathLst>
              </a:custGeom>
              <a:noFill/>
              <a:ln w="12699">
                <a:solidFill>
                  <a:srgbClr val="0085A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latin typeface="+mn-ea"/>
                  <a:ea typeface="+mn-ea"/>
                </a:endParaRPr>
              </a:p>
            </p:txBody>
          </p:sp>
          <p:sp>
            <p:nvSpPr>
              <p:cNvPr id="10299" name="object 191"/>
              <p:cNvSpPr>
                <a:spLocks/>
              </p:cNvSpPr>
              <p:nvPr/>
            </p:nvSpPr>
            <p:spPr bwMode="auto">
              <a:xfrm>
                <a:off x="10506822" y="1753653"/>
                <a:ext cx="42463" cy="42443"/>
              </a:xfrm>
              <a:custGeom>
                <a:avLst/>
                <a:gdLst>
                  <a:gd name="T0" fmla="*/ 21513 w 43179"/>
                  <a:gd name="T1" fmla="*/ 0 h 43180"/>
                  <a:gd name="T2" fmla="*/ 13137 w 43179"/>
                  <a:gd name="T3" fmla="*/ 1689 h 43180"/>
                  <a:gd name="T4" fmla="*/ 6299 w 43179"/>
                  <a:gd name="T5" fmla="*/ 6299 h 43180"/>
                  <a:gd name="T6" fmla="*/ 1689 w 43179"/>
                  <a:gd name="T7" fmla="*/ 13137 h 43180"/>
                  <a:gd name="T8" fmla="*/ 0 w 43179"/>
                  <a:gd name="T9" fmla="*/ 21513 h 43180"/>
                  <a:gd name="T10" fmla="*/ 1689 w 43179"/>
                  <a:gd name="T11" fmla="*/ 29890 h 43180"/>
                  <a:gd name="T12" fmla="*/ 6299 w 43179"/>
                  <a:gd name="T13" fmla="*/ 36728 h 43180"/>
                  <a:gd name="T14" fmla="*/ 13137 w 43179"/>
                  <a:gd name="T15" fmla="*/ 41337 h 43180"/>
                  <a:gd name="T16" fmla="*/ 21513 w 43179"/>
                  <a:gd name="T17" fmla="*/ 43027 h 43180"/>
                  <a:gd name="T18" fmla="*/ 29886 w 43179"/>
                  <a:gd name="T19" fmla="*/ 41337 h 43180"/>
                  <a:gd name="T20" fmla="*/ 36725 w 43179"/>
                  <a:gd name="T21" fmla="*/ 36728 h 43180"/>
                  <a:gd name="T22" fmla="*/ 41337 w 43179"/>
                  <a:gd name="T23" fmla="*/ 29890 h 43180"/>
                  <a:gd name="T24" fmla="*/ 43029 w 43179"/>
                  <a:gd name="T25" fmla="*/ 21513 h 43180"/>
                  <a:gd name="T26" fmla="*/ 41337 w 43179"/>
                  <a:gd name="T27" fmla="*/ 13137 h 43180"/>
                  <a:gd name="T28" fmla="*/ 36725 w 43179"/>
                  <a:gd name="T29" fmla="*/ 6299 h 43180"/>
                  <a:gd name="T30" fmla="*/ 29886 w 43179"/>
                  <a:gd name="T31" fmla="*/ 1689 h 43180"/>
                  <a:gd name="T32" fmla="*/ 21513 w 43179"/>
                  <a:gd name="T33" fmla="*/ 0 h 43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179" h="43180">
                    <a:moveTo>
                      <a:pt x="21513" y="0"/>
                    </a:moveTo>
                    <a:lnTo>
                      <a:pt x="13137" y="1689"/>
                    </a:lnTo>
                    <a:lnTo>
                      <a:pt x="6299" y="6299"/>
                    </a:lnTo>
                    <a:lnTo>
                      <a:pt x="1689" y="13137"/>
                    </a:lnTo>
                    <a:lnTo>
                      <a:pt x="0" y="21513"/>
                    </a:lnTo>
                    <a:lnTo>
                      <a:pt x="1689" y="29890"/>
                    </a:lnTo>
                    <a:lnTo>
                      <a:pt x="6299" y="36728"/>
                    </a:lnTo>
                    <a:lnTo>
                      <a:pt x="13137" y="41337"/>
                    </a:lnTo>
                    <a:lnTo>
                      <a:pt x="21513" y="43027"/>
                    </a:lnTo>
                    <a:lnTo>
                      <a:pt x="29884" y="41337"/>
                    </a:lnTo>
                    <a:lnTo>
                      <a:pt x="36723" y="36728"/>
                    </a:lnTo>
                    <a:lnTo>
                      <a:pt x="41335" y="29890"/>
                    </a:lnTo>
                    <a:lnTo>
                      <a:pt x="43027" y="21513"/>
                    </a:lnTo>
                    <a:lnTo>
                      <a:pt x="41335" y="13137"/>
                    </a:lnTo>
                    <a:lnTo>
                      <a:pt x="36723" y="6299"/>
                    </a:lnTo>
                    <a:lnTo>
                      <a:pt x="29884" y="1689"/>
                    </a:lnTo>
                    <a:lnTo>
                      <a:pt x="21513" y="0"/>
                    </a:lnTo>
                    <a:close/>
                  </a:path>
                </a:pathLst>
              </a:custGeom>
              <a:solidFill>
                <a:srgbClr val="0085A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a:latin typeface="+mn-ea"/>
                  <a:ea typeface="+mn-ea"/>
                </a:endParaRPr>
              </a:p>
            </p:txBody>
          </p:sp>
        </p:grpSp>
        <p:sp>
          <p:nvSpPr>
            <p:cNvPr id="356" name="object 192"/>
            <p:cNvSpPr txBox="1"/>
            <p:nvPr/>
          </p:nvSpPr>
          <p:spPr>
            <a:xfrm>
              <a:off x="4247487" y="986605"/>
              <a:ext cx="443817" cy="278771"/>
            </a:xfrm>
            <a:prstGeom prst="rect">
              <a:avLst/>
            </a:prstGeom>
          </p:spPr>
          <p:txBody>
            <a:bodyPr lIns="0" tIns="14604" rIns="0" bIns="0">
              <a:spAutoFit/>
            </a:bodyPr>
            <a:lstStyle/>
            <a:p>
              <a:pPr marL="12700" eaLnBrk="1" hangingPunct="1">
                <a:spcBef>
                  <a:spcPts val="114"/>
                </a:spcBef>
                <a:defRPr/>
              </a:pPr>
              <a:r>
                <a:rPr sz="2400" b="1" spc="35" dirty="0">
                  <a:solidFill>
                    <a:srgbClr val="0085AE"/>
                  </a:solidFill>
                  <a:latin typeface="微软雅黑" panose="020B0503020204020204" pitchFamily="34" charset="-122"/>
                  <a:ea typeface="微软雅黑" panose="020B0503020204020204" pitchFamily="34" charset="-122"/>
                  <a:cs typeface="Gotham Medium" charset="0"/>
                </a:rPr>
                <a:t>46</a:t>
              </a:r>
              <a:r>
                <a:rPr sz="1200" b="1" spc="254" dirty="0">
                  <a:solidFill>
                    <a:schemeClr val="accent2"/>
                  </a:solidFill>
                  <a:latin typeface="+mn-ea"/>
                  <a:ea typeface="+mn-ea"/>
                  <a:cs typeface="Gotham Medium" charset="0"/>
                </a:rPr>
                <a:t>%</a:t>
              </a:r>
            </a:p>
          </p:txBody>
        </p:sp>
        <p:sp>
          <p:nvSpPr>
            <p:cNvPr id="10272" name="object 194"/>
            <p:cNvSpPr txBox="1">
              <a:spLocks noChangeArrowheads="1"/>
            </p:cNvSpPr>
            <p:nvPr/>
          </p:nvSpPr>
          <p:spPr bwMode="auto">
            <a:xfrm>
              <a:off x="4303972" y="1275817"/>
              <a:ext cx="247847" cy="1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en-US" altLang="en-US" sz="1200" b="1" dirty="0" err="1">
                  <a:solidFill>
                    <a:srgbClr val="008DC4"/>
                  </a:solidFill>
                  <a:latin typeface="微软雅黑" panose="020B0503020204020204" pitchFamily="34" charset="-122"/>
                  <a:ea typeface="微软雅黑" panose="020B0503020204020204" pitchFamily="34" charset="-122"/>
                  <a:cs typeface="Hiragino Sans GB W6"/>
                </a:rPr>
                <a:t>美国</a:t>
              </a:r>
              <a:endParaRPr lang="en-US" altLang="en-US" sz="1200" b="1" dirty="0">
                <a:latin typeface="微软雅黑" panose="020B0503020204020204" pitchFamily="34" charset="-122"/>
                <a:ea typeface="微软雅黑" panose="020B0503020204020204" pitchFamily="34" charset="-122"/>
                <a:cs typeface="Hiragino Sans GB W6"/>
              </a:endParaRPr>
            </a:p>
          </p:txBody>
        </p:sp>
        <p:sp>
          <p:nvSpPr>
            <p:cNvPr id="10273" name="object 195"/>
            <p:cNvSpPr txBox="1">
              <a:spLocks noChangeArrowheads="1"/>
            </p:cNvSpPr>
            <p:nvPr/>
          </p:nvSpPr>
          <p:spPr bwMode="auto">
            <a:xfrm>
              <a:off x="4214056" y="3409758"/>
              <a:ext cx="476096" cy="1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en-US" altLang="en-US" sz="1200" b="1" dirty="0" err="1">
                  <a:solidFill>
                    <a:srgbClr val="BE153F"/>
                  </a:solidFill>
                  <a:latin typeface="微软雅黑" panose="020B0503020204020204" pitchFamily="34" charset="-122"/>
                  <a:ea typeface="微软雅黑" panose="020B0503020204020204" pitchFamily="34" charset="-122"/>
                  <a:cs typeface="Hiragino Sans GB W6"/>
                </a:rPr>
                <a:t>亚太地区</a:t>
              </a:r>
              <a:endParaRPr lang="en-US" altLang="en-US" sz="1200" b="1" dirty="0">
                <a:latin typeface="微软雅黑" panose="020B0503020204020204" pitchFamily="34" charset="-122"/>
                <a:ea typeface="微软雅黑" panose="020B0503020204020204" pitchFamily="34" charset="-122"/>
                <a:cs typeface="Hiragino Sans GB W6"/>
              </a:endParaRPr>
            </a:p>
          </p:txBody>
        </p:sp>
        <p:sp>
          <p:nvSpPr>
            <p:cNvPr id="10274" name="object 196"/>
            <p:cNvSpPr txBox="1">
              <a:spLocks noChangeArrowheads="1"/>
            </p:cNvSpPr>
            <p:nvPr/>
          </p:nvSpPr>
          <p:spPr bwMode="auto">
            <a:xfrm>
              <a:off x="5115525" y="3374038"/>
              <a:ext cx="247847" cy="1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en-US" altLang="en-US" sz="1200" b="1" dirty="0" err="1">
                  <a:solidFill>
                    <a:srgbClr val="E67308"/>
                  </a:solidFill>
                  <a:latin typeface="微软雅黑" panose="020B0503020204020204" pitchFamily="34" charset="-122"/>
                  <a:ea typeface="微软雅黑" panose="020B0503020204020204" pitchFamily="34" charset="-122"/>
                  <a:cs typeface="Hiragino Sans GB W6"/>
                </a:rPr>
                <a:t>其他</a:t>
              </a:r>
              <a:endParaRPr lang="en-US" altLang="en-US" sz="1200" b="1" dirty="0">
                <a:latin typeface="微软雅黑" panose="020B0503020204020204" pitchFamily="34" charset="-122"/>
                <a:ea typeface="微软雅黑" panose="020B0503020204020204" pitchFamily="34" charset="-122"/>
                <a:cs typeface="Hiragino Sans GB W6"/>
              </a:endParaRPr>
            </a:p>
          </p:txBody>
        </p:sp>
        <p:sp>
          <p:nvSpPr>
            <p:cNvPr id="10275" name="object 199"/>
            <p:cNvSpPr txBox="1">
              <a:spLocks noChangeArrowheads="1"/>
            </p:cNvSpPr>
            <p:nvPr/>
          </p:nvSpPr>
          <p:spPr bwMode="auto">
            <a:xfrm>
              <a:off x="4247487" y="3125155"/>
              <a:ext cx="421915" cy="2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43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88"/>
                </a:spcBef>
                <a:defRPr/>
              </a:pPr>
              <a:r>
                <a:rPr lang="en-US" altLang="en-US" sz="2400" b="1" dirty="0" smtClean="0">
                  <a:solidFill>
                    <a:srgbClr val="BE153F"/>
                  </a:solidFill>
                  <a:latin typeface="微软雅黑" panose="020B0503020204020204" pitchFamily="34" charset="-122"/>
                  <a:ea typeface="微软雅黑" panose="020B0503020204020204" pitchFamily="34" charset="-122"/>
                  <a:cs typeface="Gotham Medium"/>
                </a:rPr>
                <a:t>13</a:t>
              </a:r>
              <a:r>
                <a:rPr lang="en-US" altLang="en-US" sz="1200" b="1" spc="254" dirty="0" smtClean="0">
                  <a:solidFill>
                    <a:schemeClr val="accent5"/>
                  </a:solidFill>
                  <a:latin typeface="+mn-ea"/>
                  <a:ea typeface="+mn-ea"/>
                  <a:cs typeface="Gotham Medium" charset="0"/>
                </a:rPr>
                <a:t>%</a:t>
              </a:r>
            </a:p>
          </p:txBody>
        </p:sp>
        <p:sp>
          <p:nvSpPr>
            <p:cNvPr id="361" name="object 200"/>
            <p:cNvSpPr txBox="1"/>
            <p:nvPr/>
          </p:nvSpPr>
          <p:spPr>
            <a:xfrm>
              <a:off x="5056734" y="3087132"/>
              <a:ext cx="488776" cy="277841"/>
            </a:xfrm>
            <a:prstGeom prst="rect">
              <a:avLst/>
            </a:prstGeom>
          </p:spPr>
          <p:txBody>
            <a:bodyPr wrap="square" lIns="0" tIns="13335" rIns="0" bIns="0">
              <a:spAutoFit/>
            </a:bodyPr>
            <a:lstStyle/>
            <a:p>
              <a:pPr marL="12700" eaLnBrk="1" hangingPunct="1">
                <a:spcBef>
                  <a:spcPts val="105"/>
                </a:spcBef>
                <a:defRPr/>
              </a:pPr>
              <a:r>
                <a:rPr sz="2400" b="1" spc="10" dirty="0">
                  <a:solidFill>
                    <a:srgbClr val="E67308"/>
                  </a:solidFill>
                  <a:latin typeface="微软雅黑" panose="020B0503020204020204" pitchFamily="34" charset="-122"/>
                  <a:ea typeface="微软雅黑" panose="020B0503020204020204" pitchFamily="34" charset="-122"/>
                  <a:cs typeface="Gotham Medium" charset="0"/>
                </a:rPr>
                <a:t>13</a:t>
              </a:r>
              <a:r>
                <a:rPr sz="1200" b="1" spc="254" dirty="0">
                  <a:solidFill>
                    <a:srgbClr val="FFC000"/>
                  </a:solidFill>
                  <a:latin typeface="+mn-ea"/>
                  <a:ea typeface="+mn-ea"/>
                  <a:cs typeface="Gotham Medium" charset="0"/>
                </a:rPr>
                <a:t>%</a:t>
              </a:r>
            </a:p>
          </p:txBody>
        </p:sp>
        <p:sp>
          <p:nvSpPr>
            <p:cNvPr id="362" name="object 198"/>
            <p:cNvSpPr txBox="1"/>
            <p:nvPr/>
          </p:nvSpPr>
          <p:spPr>
            <a:xfrm>
              <a:off x="5072873" y="1083393"/>
              <a:ext cx="472637" cy="279237"/>
            </a:xfrm>
            <a:prstGeom prst="rect">
              <a:avLst/>
            </a:prstGeom>
          </p:spPr>
          <p:txBody>
            <a:bodyPr wrap="square" lIns="0" tIns="1524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5"/>
                </a:spcBef>
              </a:pPr>
              <a:r>
                <a:rPr lang="en-US" altLang="en-US" sz="2400" b="1" dirty="0">
                  <a:solidFill>
                    <a:srgbClr val="009A43"/>
                  </a:solidFill>
                  <a:latin typeface="微软雅黑" panose="020B0503020204020204" pitchFamily="34" charset="-122"/>
                  <a:ea typeface="微软雅黑" panose="020B0503020204020204" pitchFamily="34" charset="-122"/>
                  <a:cs typeface="Gotham Medium"/>
                </a:rPr>
                <a:t>28</a:t>
              </a:r>
              <a:r>
                <a:rPr lang="en-US" altLang="en-US" sz="1200" b="1" dirty="0">
                  <a:solidFill>
                    <a:srgbClr val="009A43"/>
                  </a:solidFill>
                  <a:ea typeface="黑体" pitchFamily="49" charset="-122"/>
                  <a:cs typeface="Gotham Medium"/>
                </a:rPr>
                <a:t>%</a:t>
              </a:r>
              <a:endParaRPr lang="en-US" altLang="en-US" sz="1600" dirty="0">
                <a:ea typeface="黑体" pitchFamily="49" charset="-122"/>
                <a:cs typeface="Gotham Medium"/>
              </a:endParaRPr>
            </a:p>
          </p:txBody>
        </p:sp>
        <p:sp>
          <p:nvSpPr>
            <p:cNvPr id="10278" name="object 198"/>
            <p:cNvSpPr txBox="1">
              <a:spLocks noChangeArrowheads="1"/>
            </p:cNvSpPr>
            <p:nvPr/>
          </p:nvSpPr>
          <p:spPr bwMode="auto">
            <a:xfrm>
              <a:off x="5137428" y="1393345"/>
              <a:ext cx="260527" cy="14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4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5"/>
                </a:spcBef>
              </a:pPr>
              <a:r>
                <a:rPr lang="zh-CN" altLang="en-US" sz="1200" b="1" dirty="0">
                  <a:solidFill>
                    <a:srgbClr val="009A43"/>
                  </a:solidFill>
                  <a:latin typeface="微软雅黑" panose="020B0503020204020204" pitchFamily="34" charset="-122"/>
                  <a:ea typeface="微软雅黑" panose="020B0503020204020204" pitchFamily="34" charset="-122"/>
                  <a:cs typeface="Hiragino Sans GB W6"/>
                </a:rPr>
                <a:t>欧洲</a:t>
              </a:r>
              <a:endParaRPr lang="en-US" altLang="en-US" sz="1200" b="1" dirty="0">
                <a:latin typeface="微软雅黑" panose="020B0503020204020204" pitchFamily="34" charset="-122"/>
                <a:ea typeface="微软雅黑" panose="020B0503020204020204" pitchFamily="34" charset="-122"/>
                <a:cs typeface="Hiragino Sans GB W6"/>
              </a:endParaRPr>
            </a:p>
          </p:txBody>
        </p:sp>
        <p:sp>
          <p:nvSpPr>
            <p:cNvPr id="10279" name="object 193"/>
            <p:cNvSpPr txBox="1">
              <a:spLocks noChangeArrowheads="1"/>
            </p:cNvSpPr>
            <p:nvPr/>
          </p:nvSpPr>
          <p:spPr bwMode="auto">
            <a:xfrm>
              <a:off x="4505708" y="2014400"/>
              <a:ext cx="110666" cy="16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43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88"/>
                </a:spcBef>
                <a:defRPr/>
              </a:pPr>
              <a:r>
                <a:rPr lang="en-US" altLang="en-US" sz="1400" b="1" dirty="0" smtClean="0">
                  <a:solidFill>
                    <a:srgbClr val="242E61"/>
                  </a:solidFill>
                  <a:latin typeface="+mn-ea"/>
                  <a:ea typeface="+mn-ea"/>
                </a:rPr>
                <a:t>$</a:t>
              </a:r>
              <a:endParaRPr lang="en-US" altLang="en-US" sz="1400" dirty="0" smtClean="0">
                <a:latin typeface="+mn-ea"/>
                <a:ea typeface="+mn-ea"/>
              </a:endParaRPr>
            </a:p>
          </p:txBody>
        </p:sp>
        <p:sp>
          <p:nvSpPr>
            <p:cNvPr id="10280" name="object 197"/>
            <p:cNvSpPr txBox="1">
              <a:spLocks noChangeArrowheads="1"/>
            </p:cNvSpPr>
            <p:nvPr/>
          </p:nvSpPr>
          <p:spPr bwMode="auto">
            <a:xfrm>
              <a:off x="4562194" y="2400399"/>
              <a:ext cx="504915" cy="18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en-US" altLang="en-US" sz="1600" b="1" dirty="0" err="1">
                  <a:solidFill>
                    <a:srgbClr val="242E61"/>
                  </a:solidFill>
                  <a:ea typeface="Hiragino Sans GB W6"/>
                  <a:cs typeface="Hiragino Sans GB W6"/>
                </a:rPr>
                <a:t>亿美金</a:t>
              </a:r>
              <a:endParaRPr lang="en-US" altLang="en-US" sz="1600" b="1" dirty="0">
                <a:ea typeface="Hiragino Sans GB W6"/>
                <a:cs typeface="Hiragino Sans GB W6"/>
              </a:endParaRPr>
            </a:p>
          </p:txBody>
        </p:sp>
        <p:sp>
          <p:nvSpPr>
            <p:cNvPr id="10281" name="object 201"/>
            <p:cNvSpPr txBox="1">
              <a:spLocks noChangeArrowheads="1"/>
            </p:cNvSpPr>
            <p:nvPr/>
          </p:nvSpPr>
          <p:spPr bwMode="auto">
            <a:xfrm>
              <a:off x="4589860" y="1923373"/>
              <a:ext cx="487046" cy="50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7145"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38"/>
                </a:spcBef>
              </a:pPr>
              <a:r>
                <a:rPr lang="en-US" altLang="en-US" sz="4400" b="1" dirty="0">
                  <a:solidFill>
                    <a:srgbClr val="242E61"/>
                  </a:solidFill>
                  <a:ea typeface="Gotham Medium"/>
                  <a:cs typeface="Gotham Medium"/>
                </a:rPr>
                <a:t>47</a:t>
              </a:r>
              <a:endParaRPr lang="en-US" altLang="en-US" sz="4400" dirty="0">
                <a:ea typeface="Gotham Medium"/>
                <a:cs typeface="Gotham Medium"/>
              </a:endParaRPr>
            </a:p>
          </p:txBody>
        </p:sp>
      </p:grpSp>
      <p:sp>
        <p:nvSpPr>
          <p:cNvPr id="71" name="object 144"/>
          <p:cNvSpPr txBox="1"/>
          <p:nvPr/>
        </p:nvSpPr>
        <p:spPr>
          <a:xfrm>
            <a:off x="4006413" y="2246792"/>
            <a:ext cx="273050" cy="228600"/>
          </a:xfrm>
          <a:prstGeom prst="rect">
            <a:avLst/>
          </a:prstGeom>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00"/>
              </a:spcBef>
            </a:pPr>
            <a:r>
              <a:rPr lang="zh-CN" altLang="en-US" sz="1400" b="1" dirty="0">
                <a:solidFill>
                  <a:srgbClr val="0189B3"/>
                </a:solidFill>
                <a:latin typeface="微软雅黑" panose="020B0503020204020204" pitchFamily="34" charset="-122"/>
                <a:ea typeface="微软雅黑" panose="020B0503020204020204" pitchFamily="34" charset="-122"/>
                <a:cs typeface="Hiragino Sans GB W6"/>
              </a:rPr>
              <a:t>处</a:t>
            </a:r>
            <a:endParaRPr lang="en-US" altLang="en-US" sz="1400" b="1" dirty="0">
              <a:latin typeface="微软雅黑" panose="020B0503020204020204" pitchFamily="34" charset="-122"/>
              <a:ea typeface="微软雅黑" panose="020B0503020204020204" pitchFamily="34" charset="-122"/>
              <a:cs typeface="Hiragino Sans GB W6"/>
            </a:endParaRPr>
          </a:p>
        </p:txBody>
      </p:sp>
      <p:sp>
        <p:nvSpPr>
          <p:cNvPr id="2" name="Title 1"/>
          <p:cNvSpPr>
            <a:spLocks noGrp="1"/>
          </p:cNvSpPr>
          <p:nvPr>
            <p:ph type="title"/>
          </p:nvPr>
        </p:nvSpPr>
        <p:spPr>
          <a:xfrm>
            <a:off x="177799" y="1"/>
            <a:ext cx="8966201" cy="471488"/>
          </a:xfrm>
        </p:spPr>
        <p:txBody>
          <a:bodyPr/>
          <a:lstStyle/>
          <a:p>
            <a:r>
              <a:rPr lang="zh-CN" altLang="en-US" sz="2000" b="0" dirty="0" smtClean="0">
                <a:latin typeface="微软雅黑" panose="020B0503020204020204" pitchFamily="34" charset="-122"/>
                <a:ea typeface="微软雅黑" panose="020B0503020204020204" pitchFamily="34" charset="-122"/>
              </a:rPr>
              <a:t>赛莱默概况</a:t>
            </a:r>
            <a:endParaRPr lang="en-US" sz="20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smtClean="0"/>
              <a:t>赛莱默品牌架构</a:t>
            </a:r>
            <a:endParaRPr lang="zh-CN" altLang="en-US" sz="2000" dirty="0"/>
          </a:p>
        </p:txBody>
      </p:sp>
      <p:sp>
        <p:nvSpPr>
          <p:cNvPr id="5" name="矩形 4"/>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object 173"/>
          <p:cNvSpPr txBox="1">
            <a:spLocks noChangeArrowheads="1"/>
          </p:cNvSpPr>
          <p:nvPr/>
        </p:nvSpPr>
        <p:spPr bwMode="auto">
          <a:xfrm>
            <a:off x="6248718" y="595941"/>
            <a:ext cx="211613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ts val="100"/>
              </a:spcBef>
            </a:pPr>
            <a:r>
              <a:rPr lang="zh-CN" altLang="en-US" sz="1600" b="1" dirty="0" smtClean="0">
                <a:solidFill>
                  <a:srgbClr val="008DC4"/>
                </a:solidFill>
                <a:latin typeface="微软雅黑" panose="020B0503020204020204" pitchFamily="34" charset="-122"/>
                <a:ea typeface="微软雅黑" panose="020B0503020204020204" pitchFamily="34" charset="-122"/>
                <a:cs typeface="Hiragino Sans GB W6"/>
              </a:rPr>
              <a:t>我们的产品</a:t>
            </a:r>
            <a:r>
              <a:rPr lang="zh-CN" altLang="en-US" sz="1600" b="1" dirty="0">
                <a:solidFill>
                  <a:srgbClr val="008DC4"/>
                </a:solidFill>
                <a:latin typeface="微软雅黑" panose="020B0503020204020204" pitchFamily="34" charset="-122"/>
                <a:ea typeface="微软雅黑" panose="020B0503020204020204" pitchFamily="34" charset="-122"/>
                <a:cs typeface="Hiragino Sans GB W6"/>
              </a:rPr>
              <a:t>品</a:t>
            </a:r>
            <a:r>
              <a:rPr lang="zh-CN" altLang="en-US" sz="1600" b="1" dirty="0" smtClean="0">
                <a:solidFill>
                  <a:srgbClr val="008DC4"/>
                </a:solidFill>
                <a:latin typeface="微软雅黑" panose="020B0503020204020204" pitchFamily="34" charset="-122"/>
                <a:ea typeface="微软雅黑" panose="020B0503020204020204" pitchFamily="34" charset="-122"/>
                <a:cs typeface="Hiragino Sans GB W6"/>
              </a:rPr>
              <a:t>牌</a:t>
            </a:r>
            <a:endParaRPr lang="en-US" altLang="en-US" sz="1600" b="1" dirty="0">
              <a:latin typeface="微软雅黑" panose="020B0503020204020204" pitchFamily="34" charset="-122"/>
              <a:ea typeface="微软雅黑" panose="020B0503020204020204" pitchFamily="34" charset="-122"/>
              <a:cs typeface="Hiragino Sans GB W6"/>
            </a:endParaRPr>
          </a:p>
        </p:txBody>
      </p:sp>
      <p:sp>
        <p:nvSpPr>
          <p:cNvPr id="45" name="Freeform 5"/>
          <p:cNvSpPr>
            <a:spLocks/>
          </p:cNvSpPr>
          <p:nvPr/>
        </p:nvSpPr>
        <p:spPr bwMode="auto">
          <a:xfrm>
            <a:off x="3089331" y="0"/>
            <a:ext cx="2885115" cy="4726348"/>
          </a:xfrm>
          <a:custGeom>
            <a:avLst/>
            <a:gdLst>
              <a:gd name="T0" fmla="*/ 2147483647 w 359"/>
              <a:gd name="T1" fmla="*/ 0 h 568"/>
              <a:gd name="T2" fmla="*/ 0 w 359"/>
              <a:gd name="T3" fmla="*/ 2147483647 h 568"/>
              <a:gd name="T4" fmla="*/ 0 w 359"/>
              <a:gd name="T5" fmla="*/ 2147483647 h 568"/>
              <a:gd name="T6" fmla="*/ 2147483647 w 359"/>
              <a:gd name="T7" fmla="*/ 2147483647 h 568"/>
              <a:gd name="T8" fmla="*/ 2147483647 w 359"/>
              <a:gd name="T9" fmla="*/ 2147483647 h 568"/>
              <a:gd name="T10" fmla="*/ 2147483647 w 359"/>
              <a:gd name="T11" fmla="*/ 2147483647 h 568"/>
              <a:gd name="T12" fmla="*/ 2147483647 w 359"/>
              <a:gd name="T13" fmla="*/ 2147483647 h 568"/>
              <a:gd name="T14" fmla="*/ 2147483647 w 359"/>
              <a:gd name="T15" fmla="*/ 0 h 568"/>
              <a:gd name="T16" fmla="*/ 0 60000 65536"/>
              <a:gd name="T17" fmla="*/ 0 60000 65536"/>
              <a:gd name="T18" fmla="*/ 0 60000 65536"/>
              <a:gd name="T19" fmla="*/ 0 60000 65536"/>
              <a:gd name="T20" fmla="*/ 0 60000 65536"/>
              <a:gd name="T21" fmla="*/ 0 60000 65536"/>
              <a:gd name="T22" fmla="*/ 0 60000 65536"/>
              <a:gd name="T23" fmla="*/ 0 60000 65536"/>
              <a:gd name="T24" fmla="*/ 0 w 359"/>
              <a:gd name="T25" fmla="*/ 0 h 568"/>
              <a:gd name="T26" fmla="*/ 359 w 359"/>
              <a:gd name="T27" fmla="*/ 568 h 5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9" h="568">
                <a:moveTo>
                  <a:pt x="180" y="0"/>
                </a:moveTo>
                <a:cubicBezTo>
                  <a:pt x="180" y="0"/>
                  <a:pt x="1" y="288"/>
                  <a:pt x="0" y="388"/>
                </a:cubicBezTo>
                <a:cubicBezTo>
                  <a:pt x="0" y="389"/>
                  <a:pt x="0" y="389"/>
                  <a:pt x="0" y="389"/>
                </a:cubicBezTo>
                <a:cubicBezTo>
                  <a:pt x="0" y="488"/>
                  <a:pt x="80" y="567"/>
                  <a:pt x="178" y="568"/>
                </a:cubicBezTo>
                <a:cubicBezTo>
                  <a:pt x="181" y="568"/>
                  <a:pt x="181" y="568"/>
                  <a:pt x="181" y="568"/>
                </a:cubicBezTo>
                <a:cubicBezTo>
                  <a:pt x="280" y="567"/>
                  <a:pt x="359" y="487"/>
                  <a:pt x="359" y="388"/>
                </a:cubicBezTo>
                <a:cubicBezTo>
                  <a:pt x="359" y="388"/>
                  <a:pt x="359" y="388"/>
                  <a:pt x="359" y="388"/>
                </a:cubicBezTo>
                <a:cubicBezTo>
                  <a:pt x="359" y="289"/>
                  <a:pt x="180" y="0"/>
                  <a:pt x="180" y="0"/>
                </a:cubicBezTo>
              </a:path>
            </a:pathLst>
          </a:custGeom>
          <a:solidFill>
            <a:srgbClr val="00A0E9">
              <a:alpha val="59999"/>
            </a:srgbClr>
          </a:solidFill>
          <a:ln w="9525">
            <a:noFill/>
            <a:round/>
            <a:headEnd/>
            <a:tailEnd/>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06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7" name="Picture 5" descr="C:\Users\maggie.qian\Desktop\Xylem_Branding_73629_09-25-2018\ENG\Flygt\JPG\Flygt_rgb.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6652" y="3001567"/>
            <a:ext cx="1419157" cy="4981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1" descr="C:\Users\maggie.qian\Desktop\Xylem_Branding_73629_09-25-2018\ENG\Visenti_logos\JPGs\Visent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2627" y="886893"/>
            <a:ext cx="867644" cy="1867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C:\Users\maggie.qian\Desktop\Xylem_Branding_73629_09-25-2018\ENG\Wedeco\JPG\Wedeco_rgb.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710" y="1631956"/>
            <a:ext cx="1463040" cy="2428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maggie.qian\Desktop\Xylem_Branding_73629_09-25-2018\ENG\AC FirePump\JPG\AC_FirePump_rgb.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1711" y="2044829"/>
            <a:ext cx="958918" cy="3345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PA\Corporate brochure\Pic\Xylem_Branding_73629_09-25-2018\ENG\Sensus logos\JPGs\Sensus_rgb.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5155" y="1250104"/>
            <a:ext cx="924971" cy="2404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maggie.qian\Desktop\Xylem_Branding_73629_09-25-2018\ENG\Emnet\JPGs-PNGs\Emnet_rgb.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3091" y="2294098"/>
            <a:ext cx="1097280" cy="2154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Users\maggie.qian\Desktop\Xylem_Branding_73629_09-25-2018\ENG\Leopold\JPG\Leopold_rgb.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846" y="2564618"/>
            <a:ext cx="1218038" cy="5095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Users\maggie.qian\Desktop\Xylem_Branding_73629_09-25-2018\ENG\Godwin®\JPG\Godwin®_rgb.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4049" y="2780067"/>
            <a:ext cx="976312" cy="2542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maggie.qian\Desktop\Xylem_Branding_73629_09-25-2018\ENG\Lowara\JPG\Lowara_rgb.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1170" y="3655264"/>
            <a:ext cx="1463040" cy="3051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maggie.qian\Desktop\Xylem_Branding_73629_09-25-2018\ENG\Bell Gossett\JPG\Bell_Gossett_rgb.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0195" y="4102312"/>
            <a:ext cx="1653842" cy="35253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组合 57"/>
          <p:cNvGrpSpPr/>
          <p:nvPr/>
        </p:nvGrpSpPr>
        <p:grpSpPr>
          <a:xfrm>
            <a:off x="3089330" y="0"/>
            <a:ext cx="2885115" cy="4726348"/>
            <a:chOff x="5212752" y="259080"/>
            <a:chExt cx="2885115" cy="4726348"/>
          </a:xfrm>
        </p:grpSpPr>
        <p:sp>
          <p:nvSpPr>
            <p:cNvPr id="47" name="Freeform 5"/>
            <p:cNvSpPr>
              <a:spLocks/>
            </p:cNvSpPr>
            <p:nvPr/>
          </p:nvSpPr>
          <p:spPr bwMode="auto">
            <a:xfrm>
              <a:off x="5212752" y="259080"/>
              <a:ext cx="2885115" cy="4726348"/>
            </a:xfrm>
            <a:custGeom>
              <a:avLst/>
              <a:gdLst>
                <a:gd name="T0" fmla="*/ 2147483647 w 359"/>
                <a:gd name="T1" fmla="*/ 0 h 568"/>
                <a:gd name="T2" fmla="*/ 0 w 359"/>
                <a:gd name="T3" fmla="*/ 2147483647 h 568"/>
                <a:gd name="T4" fmla="*/ 0 w 359"/>
                <a:gd name="T5" fmla="*/ 2147483647 h 568"/>
                <a:gd name="T6" fmla="*/ 2147483647 w 359"/>
                <a:gd name="T7" fmla="*/ 2147483647 h 568"/>
                <a:gd name="T8" fmla="*/ 2147483647 w 359"/>
                <a:gd name="T9" fmla="*/ 2147483647 h 568"/>
                <a:gd name="T10" fmla="*/ 2147483647 w 359"/>
                <a:gd name="T11" fmla="*/ 2147483647 h 568"/>
                <a:gd name="T12" fmla="*/ 2147483647 w 359"/>
                <a:gd name="T13" fmla="*/ 2147483647 h 568"/>
                <a:gd name="T14" fmla="*/ 2147483647 w 359"/>
                <a:gd name="T15" fmla="*/ 0 h 568"/>
                <a:gd name="T16" fmla="*/ 0 60000 65536"/>
                <a:gd name="T17" fmla="*/ 0 60000 65536"/>
                <a:gd name="T18" fmla="*/ 0 60000 65536"/>
                <a:gd name="T19" fmla="*/ 0 60000 65536"/>
                <a:gd name="T20" fmla="*/ 0 60000 65536"/>
                <a:gd name="T21" fmla="*/ 0 60000 65536"/>
                <a:gd name="T22" fmla="*/ 0 60000 65536"/>
                <a:gd name="T23" fmla="*/ 0 60000 65536"/>
                <a:gd name="T24" fmla="*/ 0 w 359"/>
                <a:gd name="T25" fmla="*/ 0 h 568"/>
                <a:gd name="T26" fmla="*/ 359 w 359"/>
                <a:gd name="T27" fmla="*/ 568 h 5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9" h="568">
                  <a:moveTo>
                    <a:pt x="180" y="0"/>
                  </a:moveTo>
                  <a:cubicBezTo>
                    <a:pt x="180" y="0"/>
                    <a:pt x="1" y="288"/>
                    <a:pt x="0" y="388"/>
                  </a:cubicBezTo>
                  <a:cubicBezTo>
                    <a:pt x="0" y="389"/>
                    <a:pt x="0" y="389"/>
                    <a:pt x="0" y="389"/>
                  </a:cubicBezTo>
                  <a:cubicBezTo>
                    <a:pt x="0" y="488"/>
                    <a:pt x="80" y="567"/>
                    <a:pt x="178" y="568"/>
                  </a:cubicBezTo>
                  <a:cubicBezTo>
                    <a:pt x="181" y="568"/>
                    <a:pt x="181" y="568"/>
                    <a:pt x="181" y="568"/>
                  </a:cubicBezTo>
                  <a:cubicBezTo>
                    <a:pt x="280" y="567"/>
                    <a:pt x="359" y="487"/>
                    <a:pt x="359" y="388"/>
                  </a:cubicBezTo>
                  <a:cubicBezTo>
                    <a:pt x="359" y="388"/>
                    <a:pt x="359" y="388"/>
                    <a:pt x="359" y="388"/>
                  </a:cubicBezTo>
                  <a:cubicBezTo>
                    <a:pt x="359" y="289"/>
                    <a:pt x="180" y="0"/>
                    <a:pt x="180" y="0"/>
                  </a:cubicBezTo>
                </a:path>
              </a:pathLst>
            </a:custGeom>
            <a:solidFill>
              <a:srgbClr val="00A0E9">
                <a:alpha val="59999"/>
              </a:srgbClr>
            </a:solidFill>
            <a:ln w="9525">
              <a:noFill/>
              <a:round/>
              <a:headEnd/>
              <a:tailEnd/>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06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8" name="Picture 5" descr="C:\Users\maggie.qian\Desktop\Xylem_Branding_73629_09-25-2018\ENG\Flygt\JPG\Flygt_rgb.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0073" y="3260647"/>
              <a:ext cx="1419157" cy="4981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descr="C:\Users\maggie.qian\Desktop\Xylem_Branding_73629_09-25-2018\ENG\Visenti_logos\JPGs\Visent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6048" y="1145973"/>
              <a:ext cx="867644" cy="186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C:\Users\maggie.qian\Desktop\Xylem_Branding_73629_09-25-2018\ENG\Wedeco\JPG\Wedeco_rgb.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8131" y="1891036"/>
              <a:ext cx="1463040" cy="2428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maggie.qian\Desktop\Xylem_Branding_73629_09-25-2018\ENG\AC FirePump\JPG\AC_FirePump_rgb.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5132" y="2303909"/>
              <a:ext cx="958918" cy="3345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PA\Corporate brochure\Pic\Xylem_Branding_73629_09-25-2018\ENG\Sensus logos\JPGs\Sensus_rgb.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8576" y="1509184"/>
              <a:ext cx="924971" cy="24049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C:\Users\maggie.qian\Desktop\Xylem_Branding_73629_09-25-2018\ENG\Emnet\JPGs-PNGs\Emnet_rgb.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6512" y="2553178"/>
              <a:ext cx="1097280" cy="2154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C:\Users\maggie.qian\Desktop\Xylem_Branding_73629_09-25-2018\ENG\Leopold\JPG\Leopold_rgb.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0267" y="2823698"/>
              <a:ext cx="1218038" cy="50958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Users\maggie.qian\Desktop\Xylem_Branding_73629_09-25-2018\ENG\Godwin®\JPG\Godwin®_rgb.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7470" y="3039147"/>
              <a:ext cx="976312" cy="2542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C:\Users\maggie.qian\Desktop\Xylem_Branding_73629_09-25-2018\ENG\Lowara\JPG\Lowara_rgb.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4591" y="3914344"/>
              <a:ext cx="1463040" cy="30518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maggie.qian\Desktop\Xylem_Branding_73629_09-25-2018\ENG\Bell Gossett\JPG\Bell_Gossett_rgb.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3616" y="4361392"/>
              <a:ext cx="1653842" cy="352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5350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41"/>
                                        </p:tgtEl>
                                        <p:attrNameLst>
                                          <p:attrName>style.visibility</p:attrName>
                                        </p:attrNameLst>
                                      </p:cBhvr>
                                      <p:to>
                                        <p:strVal val="visible"/>
                                      </p:to>
                                    </p:set>
                                    <p:anim calcmode="lin" valueType="num">
                                      <p:cBhvr additive="base">
                                        <p:cTn id="9" dur="500" fill="hold"/>
                                        <p:tgtEl>
                                          <p:spTgt spid="41"/>
                                        </p:tgtEl>
                                        <p:attrNameLst>
                                          <p:attrName>ppt_x</p:attrName>
                                        </p:attrNameLst>
                                      </p:cBhvr>
                                      <p:tavLst>
                                        <p:tav tm="0">
                                          <p:val>
                                            <p:strVal val="1+#ppt_w/2"/>
                                          </p:val>
                                        </p:tav>
                                        <p:tav tm="100000">
                                          <p:val>
                                            <p:strVal val="#ppt_x"/>
                                          </p:val>
                                        </p:tav>
                                      </p:tavLst>
                                    </p:anim>
                                    <p:anim calcmode="lin" valueType="num">
                                      <p:cBhvr additive="base">
                                        <p:cTn id="10" dur="500" fill="hold"/>
                                        <p:tgtEl>
                                          <p:spTgt spid="4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0-#ppt_w/2"/>
                                          </p:val>
                                        </p:tav>
                                        <p:tav tm="100000">
                                          <p:val>
                                            <p:strVal val="#ppt_x"/>
                                          </p:val>
                                        </p:tav>
                                      </p:tavLst>
                                    </p:anim>
                                    <p:anim calcmode="lin" valueType="num">
                                      <p:cBhvr additive="base">
                                        <p:cTn id="15" dur="500" fill="hold"/>
                                        <p:tgtEl>
                                          <p:spTgt spid="4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0-#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1+#ppt_w/2"/>
                                          </p:val>
                                        </p:tav>
                                        <p:tav tm="100000">
                                          <p:val>
                                            <p:strVal val="#ppt_x"/>
                                          </p:val>
                                        </p:tav>
                                      </p:tavLst>
                                    </p:anim>
                                    <p:anim calcmode="lin" valueType="num">
                                      <p:cBhvr additive="base">
                                        <p:cTn id="30" dur="500" fill="hold"/>
                                        <p:tgtEl>
                                          <p:spTgt spid="36"/>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0-#ppt_w/2"/>
                                          </p:val>
                                        </p:tav>
                                        <p:tav tm="100000">
                                          <p:val>
                                            <p:strVal val="#ppt_x"/>
                                          </p:val>
                                        </p:tav>
                                      </p:tavLst>
                                    </p:anim>
                                    <p:anim calcmode="lin" valueType="num">
                                      <p:cBhvr additive="base">
                                        <p:cTn id="35" dur="500" fill="hold"/>
                                        <p:tgtEl>
                                          <p:spTgt spid="39"/>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1+#ppt_w/2"/>
                                          </p:val>
                                        </p:tav>
                                        <p:tav tm="100000">
                                          <p:val>
                                            <p:strVal val="#ppt_x"/>
                                          </p:val>
                                        </p:tav>
                                      </p:tavLst>
                                    </p:anim>
                                    <p:anim calcmode="lin" valueType="num">
                                      <p:cBhvr additive="base">
                                        <p:cTn id="40" dur="500" fill="hold"/>
                                        <p:tgtEl>
                                          <p:spTgt spid="38"/>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2" presetClass="entr" presetSubtype="4"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4"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par>
                          <p:cTn id="51" fill="hold">
                            <p:stCondLst>
                              <p:cond delay="4500"/>
                            </p:stCondLst>
                            <p:childTnLst>
                              <p:par>
                                <p:cTn id="52" presetID="2" presetClass="entr" presetSubtype="4"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ppt_x"/>
                                          </p:val>
                                        </p:tav>
                                        <p:tav tm="100000">
                                          <p:val>
                                            <p:strVal val="#ppt_x"/>
                                          </p:val>
                                        </p:tav>
                                      </p:tavLst>
                                    </p:anim>
                                    <p:anim calcmode="lin" valueType="num">
                                      <p:cBhvr additive="base">
                                        <p:cTn id="55" dur="500" fill="hold"/>
                                        <p:tgtEl>
                                          <p:spTgt spid="35"/>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1" presetClass="entr" presetSubtype="0"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6" presetClass="emph" presetSubtype="0" fill="hold" nodeType="withEffect">
                                  <p:stCondLst>
                                    <p:cond delay="0"/>
                                  </p:stCondLst>
                                  <p:childTnLst>
                                    <p:animScale>
                                      <p:cBhvr>
                                        <p:cTn id="60" dur="1100" fill="hold"/>
                                        <p:tgtEl>
                                          <p:spTgt spid="58"/>
                                        </p:tgtEl>
                                      </p:cBhvr>
                                      <p:by x="400000" y="400000"/>
                                    </p:animScale>
                                  </p:childTnLst>
                                </p:cTn>
                              </p:par>
                              <p:par>
                                <p:cTn id="61" presetID="10" presetClass="exit" presetSubtype="0" fill="hold" nodeType="withEffect">
                                  <p:stCondLst>
                                    <p:cond delay="0"/>
                                  </p:stCondLst>
                                  <p:childTnLst>
                                    <p:animEffect transition="out" filter="fade">
                                      <p:cBhvr>
                                        <p:cTn id="62" dur="1200"/>
                                        <p:tgtEl>
                                          <p:spTgt spid="58"/>
                                        </p:tgtEl>
                                      </p:cBhvr>
                                    </p:animEffect>
                                    <p:set>
                                      <p:cBhvr>
                                        <p:cTn id="63" dur="1" fill="hold">
                                          <p:stCondLst>
                                            <p:cond delay="11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smtClean="0"/>
              <a:t>赛莱默品牌架构</a:t>
            </a:r>
            <a:endParaRPr lang="zh-CN" altLang="en-US" sz="2000" dirty="0"/>
          </a:p>
        </p:txBody>
      </p:sp>
      <p:sp>
        <p:nvSpPr>
          <p:cNvPr id="5" name="矩形 4"/>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object 173"/>
          <p:cNvSpPr txBox="1">
            <a:spLocks noChangeArrowheads="1"/>
          </p:cNvSpPr>
          <p:nvPr/>
        </p:nvSpPr>
        <p:spPr bwMode="auto">
          <a:xfrm>
            <a:off x="4889744" y="789263"/>
            <a:ext cx="2116137"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ts val="100"/>
              </a:spcBef>
            </a:pPr>
            <a:r>
              <a:rPr lang="zh-CN" altLang="en-US" sz="1600" b="1" dirty="0" smtClean="0">
                <a:solidFill>
                  <a:srgbClr val="008DC4"/>
                </a:solidFill>
                <a:latin typeface="微软雅黑" panose="020B0503020204020204" pitchFamily="34" charset="-122"/>
                <a:ea typeface="微软雅黑" panose="020B0503020204020204" pitchFamily="34" charset="-122"/>
                <a:cs typeface="Hiragino Sans GB W6"/>
              </a:rPr>
              <a:t>上市集团</a:t>
            </a:r>
            <a:r>
              <a:rPr lang="zh-CN" altLang="en-US" sz="1600" b="1" dirty="0">
                <a:solidFill>
                  <a:srgbClr val="008DC4"/>
                </a:solidFill>
                <a:latin typeface="微软雅黑" panose="020B0503020204020204" pitchFamily="34" charset="-122"/>
                <a:ea typeface="微软雅黑" panose="020B0503020204020204" pitchFamily="34" charset="-122"/>
                <a:cs typeface="Hiragino Sans GB W6"/>
              </a:rPr>
              <a:t>公司</a:t>
            </a:r>
            <a:endParaRPr lang="en-US" altLang="zh-CN" sz="1600" b="1" dirty="0" smtClean="0">
              <a:solidFill>
                <a:srgbClr val="008DC4"/>
              </a:solidFill>
              <a:latin typeface="微软雅黑" panose="020B0503020204020204" pitchFamily="34" charset="-122"/>
              <a:ea typeface="微软雅黑" panose="020B0503020204020204" pitchFamily="34" charset="-122"/>
              <a:cs typeface="Hiragino Sans GB W6"/>
            </a:endParaRPr>
          </a:p>
          <a:p>
            <a:pPr algn="ctr" eaLnBrk="1" hangingPunct="1">
              <a:spcBef>
                <a:spcPts val="100"/>
              </a:spcBef>
            </a:pPr>
            <a:r>
              <a:rPr lang="zh-CN" altLang="en-US" sz="1600" b="1" dirty="0">
                <a:solidFill>
                  <a:srgbClr val="008DC4"/>
                </a:solidFill>
                <a:latin typeface="微软雅黑" panose="020B0503020204020204" pitchFamily="34" charset="-122"/>
                <a:ea typeface="微软雅黑" panose="020B0503020204020204" pitchFamily="34" charset="-122"/>
                <a:cs typeface="Hiragino Sans GB W6"/>
              </a:rPr>
              <a:t>赛莱默</a:t>
            </a:r>
            <a:endParaRPr lang="en-US" altLang="en-US" sz="1600" b="1" dirty="0">
              <a:latin typeface="微软雅黑" panose="020B0503020204020204" pitchFamily="34" charset="-122"/>
              <a:ea typeface="微软雅黑" panose="020B0503020204020204" pitchFamily="34" charset="-122"/>
              <a:cs typeface="Hiragino Sans GB W6"/>
            </a:endParaRPr>
          </a:p>
        </p:txBody>
      </p:sp>
      <p:sp>
        <p:nvSpPr>
          <p:cNvPr id="45" name="Freeform 5"/>
          <p:cNvSpPr>
            <a:spLocks/>
          </p:cNvSpPr>
          <p:nvPr/>
        </p:nvSpPr>
        <p:spPr bwMode="auto">
          <a:xfrm>
            <a:off x="3062698" y="86812"/>
            <a:ext cx="2885115" cy="4726348"/>
          </a:xfrm>
          <a:custGeom>
            <a:avLst/>
            <a:gdLst>
              <a:gd name="T0" fmla="*/ 2147483647 w 359"/>
              <a:gd name="T1" fmla="*/ 0 h 568"/>
              <a:gd name="T2" fmla="*/ 0 w 359"/>
              <a:gd name="T3" fmla="*/ 2147483647 h 568"/>
              <a:gd name="T4" fmla="*/ 0 w 359"/>
              <a:gd name="T5" fmla="*/ 2147483647 h 568"/>
              <a:gd name="T6" fmla="*/ 2147483647 w 359"/>
              <a:gd name="T7" fmla="*/ 2147483647 h 568"/>
              <a:gd name="T8" fmla="*/ 2147483647 w 359"/>
              <a:gd name="T9" fmla="*/ 2147483647 h 568"/>
              <a:gd name="T10" fmla="*/ 2147483647 w 359"/>
              <a:gd name="T11" fmla="*/ 2147483647 h 568"/>
              <a:gd name="T12" fmla="*/ 2147483647 w 359"/>
              <a:gd name="T13" fmla="*/ 2147483647 h 568"/>
              <a:gd name="T14" fmla="*/ 2147483647 w 359"/>
              <a:gd name="T15" fmla="*/ 0 h 568"/>
              <a:gd name="T16" fmla="*/ 0 60000 65536"/>
              <a:gd name="T17" fmla="*/ 0 60000 65536"/>
              <a:gd name="T18" fmla="*/ 0 60000 65536"/>
              <a:gd name="T19" fmla="*/ 0 60000 65536"/>
              <a:gd name="T20" fmla="*/ 0 60000 65536"/>
              <a:gd name="T21" fmla="*/ 0 60000 65536"/>
              <a:gd name="T22" fmla="*/ 0 60000 65536"/>
              <a:gd name="T23" fmla="*/ 0 60000 65536"/>
              <a:gd name="T24" fmla="*/ 0 w 359"/>
              <a:gd name="T25" fmla="*/ 0 h 568"/>
              <a:gd name="T26" fmla="*/ 359 w 359"/>
              <a:gd name="T27" fmla="*/ 568 h 5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9" h="568">
                <a:moveTo>
                  <a:pt x="180" y="0"/>
                </a:moveTo>
                <a:cubicBezTo>
                  <a:pt x="180" y="0"/>
                  <a:pt x="1" y="288"/>
                  <a:pt x="0" y="388"/>
                </a:cubicBezTo>
                <a:cubicBezTo>
                  <a:pt x="0" y="389"/>
                  <a:pt x="0" y="389"/>
                  <a:pt x="0" y="389"/>
                </a:cubicBezTo>
                <a:cubicBezTo>
                  <a:pt x="0" y="488"/>
                  <a:pt x="80" y="567"/>
                  <a:pt x="178" y="568"/>
                </a:cubicBezTo>
                <a:cubicBezTo>
                  <a:pt x="181" y="568"/>
                  <a:pt x="181" y="568"/>
                  <a:pt x="181" y="568"/>
                </a:cubicBezTo>
                <a:cubicBezTo>
                  <a:pt x="280" y="567"/>
                  <a:pt x="359" y="487"/>
                  <a:pt x="359" y="388"/>
                </a:cubicBezTo>
                <a:cubicBezTo>
                  <a:pt x="359" y="388"/>
                  <a:pt x="359" y="388"/>
                  <a:pt x="359" y="388"/>
                </a:cubicBezTo>
                <a:cubicBezTo>
                  <a:pt x="359" y="289"/>
                  <a:pt x="180" y="0"/>
                  <a:pt x="180" y="0"/>
                </a:cubicBezTo>
              </a:path>
            </a:pathLst>
          </a:custGeom>
          <a:solidFill>
            <a:srgbClr val="00A0E9">
              <a:alpha val="59999"/>
            </a:srgbClr>
          </a:solidFill>
          <a:ln w="9525">
            <a:noFill/>
            <a:round/>
            <a:headEnd/>
            <a:tailEnd/>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06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7" name="Picture 5" descr="C:\Users\maggie.qian\Desktop\Xylem_Branding_73629_09-25-2018\ENG\Flygt\JPG\Flygt_rgb.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0019" y="3088379"/>
            <a:ext cx="1419157" cy="4981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1" descr="C:\Users\maggie.qian\Desktop\Xylem_Branding_73629_09-25-2018\ENG\Visenti_logos\JPGs\Visent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5994" y="973705"/>
            <a:ext cx="867644" cy="1867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C:\Users\maggie.qian\Desktop\Xylem_Branding_73629_09-25-2018\ENG\Wedeco\JPG\Wedeco_rgb.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8077" y="1718768"/>
            <a:ext cx="1463040" cy="2428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maggie.qian\Desktop\Xylem_Branding_73629_09-25-2018\ENG\AC FirePump\JPG\AC_FirePump_rgb.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5078" y="2131641"/>
            <a:ext cx="958918" cy="3345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PA\Corporate brochure\Pic\Xylem_Branding_73629_09-25-2018\ENG\Sensus logos\JPGs\Sensus_rgb.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8522" y="1336916"/>
            <a:ext cx="924971" cy="2404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maggie.qian\Desktop\Xylem_Branding_73629_09-25-2018\ENG\Emnet\JPGs-PNGs\Emnet_rgb.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6458" y="2380910"/>
            <a:ext cx="1097280" cy="2154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Users\maggie.qian\Desktop\Xylem_Branding_73629_09-25-2018\ENG\Leopold\JPG\Leopold_rgb.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0213" y="2651430"/>
            <a:ext cx="1218038" cy="5095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Users\maggie.qian\Desktop\Xylem_Branding_73629_09-25-2018\ENG\Godwin®\JPG\Godwin®_rgb.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7416" y="2866879"/>
            <a:ext cx="976312" cy="2542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maggie.qian\Desktop\Xylem_Branding_73629_09-25-2018\ENG\Lowara\JPG\Lowara_rgb.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4537" y="3742076"/>
            <a:ext cx="1463040" cy="3051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maggie.qian\Desktop\Xylem_Branding_73629_09-25-2018\ENG\Bell Gossett\JPG\Bell_Gossett_rgb.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562" y="4189124"/>
            <a:ext cx="1653842" cy="35253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3180213" y="973705"/>
            <a:ext cx="2643515" cy="3567951"/>
            <a:chOff x="3206845" y="886893"/>
            <a:chExt cx="2643515" cy="3567951"/>
          </a:xfrm>
        </p:grpSpPr>
        <p:pic>
          <p:nvPicPr>
            <p:cNvPr id="48" name="Picture 5" descr="C:\Users\maggie.qian\Desktop\Xylem_Branding_73629_09-25-2018\ENG\Flygt\JPG\Flygt_rgb.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6651" y="3001567"/>
              <a:ext cx="1419157" cy="4981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descr="C:\Users\maggie.qian\Desktop\Xylem_Branding_73629_09-25-2018\ENG\Visenti_logos\JPGs\Visent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2626" y="886893"/>
              <a:ext cx="867644" cy="186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C:\Users\maggie.qian\Desktop\Xylem_Branding_73629_09-25-2018\ENG\Wedeco\JPG\Wedeco_rgb.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709" y="1631956"/>
              <a:ext cx="1463040" cy="2428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maggie.qian\Desktop\Xylem_Branding_73629_09-25-2018\ENG\AC FirePump\JPG\AC_FirePump_rgb.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1710" y="2044829"/>
              <a:ext cx="958918" cy="3345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PA\Corporate brochure\Pic\Xylem_Branding_73629_09-25-2018\ENG\Sensus logos\JPGs\Sensus_rgb.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5154" y="1250104"/>
              <a:ext cx="924971" cy="24049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C:\Users\maggie.qian\Desktop\Xylem_Branding_73629_09-25-2018\ENG\Emnet\JPGs-PNGs\Emnet_rgb.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3090" y="2294098"/>
              <a:ext cx="1097280" cy="2154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C:\Users\maggie.qian\Desktop\Xylem_Branding_73629_09-25-2018\ENG\Leopold\JPG\Leopold_rgb.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845" y="2564618"/>
              <a:ext cx="1218038" cy="50958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Users\maggie.qian\Desktop\Xylem_Branding_73629_09-25-2018\ENG\Godwin®\JPG\Godwin®_rgb.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4048" y="2780067"/>
              <a:ext cx="976312" cy="2542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C:\Users\maggie.qian\Desktop\Xylem_Branding_73629_09-25-2018\ENG\Lowara\JPG\Lowara_rgb.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1169" y="3655264"/>
              <a:ext cx="1463040" cy="30518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maggie.qian\Desktop\Xylem_Branding_73629_09-25-2018\ENG\Bell Gossett\JPG\Bell_Gossett_rgb.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0194" y="4102312"/>
              <a:ext cx="1653842" cy="352532"/>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3097" y="618890"/>
            <a:ext cx="4119286" cy="2685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1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1+#ppt_w/2"/>
                                          </p:val>
                                        </p:tav>
                                        <p:tav tm="100000">
                                          <p:val>
                                            <p:strVal val="#ppt_x"/>
                                          </p:val>
                                        </p:tav>
                                      </p:tavLst>
                                    </p:anim>
                                    <p:anim calcmode="lin" valueType="num">
                                      <p:cBhvr additive="base">
                                        <p:cTn id="14" dur="500" fill="hold"/>
                                        <p:tgtEl>
                                          <p:spTgt spid="4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0-#ppt_w/2"/>
                                          </p:val>
                                        </p:tav>
                                        <p:tav tm="100000">
                                          <p:val>
                                            <p:strVal val="#ppt_x"/>
                                          </p:val>
                                        </p:tav>
                                      </p:tavLst>
                                    </p:anim>
                                    <p:anim calcmode="lin" valueType="num">
                                      <p:cBhvr additive="base">
                                        <p:cTn id="19" dur="500" fill="hold"/>
                                        <p:tgtEl>
                                          <p:spTgt spid="43"/>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1+#ppt_w/2"/>
                                          </p:val>
                                        </p:tav>
                                        <p:tav tm="100000">
                                          <p:val>
                                            <p:strVal val="#ppt_x"/>
                                          </p:val>
                                        </p:tav>
                                      </p:tavLst>
                                    </p:anim>
                                    <p:anim calcmode="lin" valueType="num">
                                      <p:cBhvr additive="base">
                                        <p:cTn id="24" dur="500" fill="hold"/>
                                        <p:tgtEl>
                                          <p:spTgt spid="4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0-#ppt_w/2"/>
                                          </p:val>
                                        </p:tav>
                                        <p:tav tm="100000">
                                          <p:val>
                                            <p:strVal val="#ppt_x"/>
                                          </p:val>
                                        </p:tav>
                                      </p:tavLst>
                                    </p:anim>
                                    <p:anim calcmode="lin" valueType="num">
                                      <p:cBhvr additive="base">
                                        <p:cTn id="29" dur="500" fill="hold"/>
                                        <p:tgtEl>
                                          <p:spTgt spid="34"/>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8"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0-#ppt_w/2"/>
                                          </p:val>
                                        </p:tav>
                                        <p:tav tm="100000">
                                          <p:val>
                                            <p:strVal val="#ppt_x"/>
                                          </p:val>
                                        </p:tav>
                                      </p:tavLst>
                                    </p:anim>
                                    <p:anim calcmode="lin" valueType="num">
                                      <p:cBhvr additive="base">
                                        <p:cTn id="39" dur="500" fill="hold"/>
                                        <p:tgtEl>
                                          <p:spTgt spid="39"/>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2"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 presetClass="entr" presetSubtype="4"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ppt_x"/>
                                          </p:val>
                                        </p:tav>
                                        <p:tav tm="100000">
                                          <p:val>
                                            <p:strVal val="#ppt_x"/>
                                          </p:val>
                                        </p:tav>
                                      </p:tavLst>
                                    </p:anim>
                                    <p:anim calcmode="lin" valueType="num">
                                      <p:cBhvr additive="base">
                                        <p:cTn id="49" dur="500" fill="hold"/>
                                        <p:tgtEl>
                                          <p:spTgt spid="37"/>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2" presetClass="entr" presetSubtype="4"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childTnLst>
                          </p:cTn>
                        </p:par>
                        <p:par>
                          <p:cTn id="60" fill="hold">
                            <p:stCondLst>
                              <p:cond delay="5000"/>
                            </p:stCondLst>
                            <p:childTnLst>
                              <p:par>
                                <p:cTn id="61" presetID="1"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par>
                          <p:cTn id="63" fill="hold">
                            <p:stCondLst>
                              <p:cond delay="5000"/>
                            </p:stCondLst>
                            <p:childTnLst>
                              <p:par>
                                <p:cTn id="64" presetID="6" presetClass="emph" presetSubtype="0" fill="hold" nodeType="afterEffect">
                                  <p:stCondLst>
                                    <p:cond delay="0"/>
                                  </p:stCondLst>
                                  <p:childTnLst>
                                    <p:animScale>
                                      <p:cBhvr>
                                        <p:cTn id="65" dur="1700" fill="hold"/>
                                        <p:tgtEl>
                                          <p:spTgt spid="2"/>
                                        </p:tgtEl>
                                      </p:cBhvr>
                                      <p:by x="400000" y="400000"/>
                                    </p:animScale>
                                  </p:childTnLst>
                                </p:cTn>
                              </p:par>
                              <p:par>
                                <p:cTn id="66" presetID="10" presetClass="exit" presetSubtype="0" fill="hold" nodeType="withEffect">
                                  <p:stCondLst>
                                    <p:cond delay="0"/>
                                  </p:stCondLst>
                                  <p:childTnLst>
                                    <p:animEffect transition="out" filter="fade">
                                      <p:cBhvr>
                                        <p:cTn id="67" dur="2100"/>
                                        <p:tgtEl>
                                          <p:spTgt spid="2"/>
                                        </p:tgtEl>
                                      </p:cBhvr>
                                    </p:animEffect>
                                    <p:set>
                                      <p:cBhvr>
                                        <p:cTn id="68" dur="1" fill="hold">
                                          <p:stCondLst>
                                            <p:cond delay="20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35681"/>
            <a:ext cx="914400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37151" y="2573790"/>
            <a:ext cx="1117221" cy="292388"/>
            <a:chOff x="637151" y="2456827"/>
            <a:chExt cx="1117221" cy="292388"/>
          </a:xfrm>
        </p:grpSpPr>
        <p:pic>
          <p:nvPicPr>
            <p:cNvPr id="215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151" y="2465861"/>
              <a:ext cx="36576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文本框 58"/>
            <p:cNvSpPr txBox="1"/>
            <p:nvPr/>
          </p:nvSpPr>
          <p:spPr>
            <a:xfrm>
              <a:off x="975023" y="2456827"/>
              <a:ext cx="779349" cy="292388"/>
            </a:xfrm>
            <a:prstGeom prst="rect">
              <a:avLst/>
            </a:prstGeom>
          </p:spPr>
          <p:txBody>
            <a:bodyPr wrap="square" lIns="0" tIns="0" rIns="0" bIns="0">
              <a:spAutoFit/>
            </a:bodyPr>
            <a:lstStyle/>
            <a:p>
              <a:pPr>
                <a:defRPr/>
              </a:pPr>
              <a:r>
                <a:rPr lang="fi-FI" altLang="zh-CN" sz="1100" b="1" dirty="0">
                  <a:solidFill>
                    <a:schemeClr val="bg1"/>
                  </a:solidFill>
                  <a:latin typeface="微软雅黑" panose="020B0503020204020204" pitchFamily="34" charset="-122"/>
                  <a:ea typeface="微软雅黑" panose="020B0503020204020204" pitchFamily="34" charset="-122"/>
                  <a:cs typeface="Gotham" charset="0"/>
                </a:rPr>
                <a:t>201,545</a:t>
              </a:r>
            </a:p>
            <a:p>
              <a:pPr>
                <a:defRPr/>
              </a:pPr>
              <a:r>
                <a:rPr lang="zh-CN" altLang="en-US" sz="800" dirty="0" smtClean="0">
                  <a:solidFill>
                    <a:schemeClr val="bg1"/>
                  </a:solidFill>
                  <a:latin typeface="微软雅黑" panose="020B0503020204020204" pitchFamily="34" charset="-122"/>
                  <a:ea typeface="微软雅黑" panose="020B0503020204020204" pitchFamily="34" charset="-122"/>
                </a:rPr>
                <a:t>位</a:t>
              </a:r>
              <a:r>
                <a:rPr lang="zh-CN" altLang="en-US" sz="800" dirty="0">
                  <a:solidFill>
                    <a:schemeClr val="bg1"/>
                  </a:solidFill>
                  <a:latin typeface="微软雅黑" panose="020B0503020204020204" pitchFamily="34" charset="-122"/>
                  <a:ea typeface="微软雅黑" panose="020B0503020204020204" pitchFamily="34" charset="-122"/>
                </a:rPr>
                <a:t>受</a:t>
              </a:r>
              <a:r>
                <a:rPr lang="zh-CN" altLang="en-US" sz="800" dirty="0" smtClean="0">
                  <a:solidFill>
                    <a:schemeClr val="bg1"/>
                  </a:solidFill>
                  <a:latin typeface="微软雅黑" panose="020B0503020204020204" pitchFamily="34" charset="-122"/>
                  <a:ea typeface="微软雅黑" panose="020B0503020204020204" pitchFamily="34" charset="-122"/>
                </a:rPr>
                <a:t>益者</a:t>
              </a:r>
              <a:endParaRPr lang="fi-FI" altLang="zh-CN" sz="800" b="1" dirty="0">
                <a:solidFill>
                  <a:schemeClr val="bg1"/>
                </a:solidFill>
                <a:latin typeface="微软雅黑" panose="020B0503020204020204" pitchFamily="34" charset="-122"/>
                <a:ea typeface="微软雅黑" panose="020B0503020204020204" pitchFamily="34" charset="-122"/>
                <a:cs typeface="Gotham" charset="0"/>
              </a:endParaRPr>
            </a:p>
          </p:txBody>
        </p:sp>
      </p:grpSp>
      <p:grpSp>
        <p:nvGrpSpPr>
          <p:cNvPr id="5" name="Group 4"/>
          <p:cNvGrpSpPr/>
          <p:nvPr/>
        </p:nvGrpSpPr>
        <p:grpSpPr>
          <a:xfrm>
            <a:off x="2275942" y="2576171"/>
            <a:ext cx="1451487" cy="292388"/>
            <a:chOff x="2256220" y="2459208"/>
            <a:chExt cx="1451487" cy="292388"/>
          </a:xfrm>
        </p:grpSpPr>
        <p:pic>
          <p:nvPicPr>
            <p:cNvPr id="21512"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6220" y="2513962"/>
              <a:ext cx="116379"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文本框 59"/>
            <p:cNvSpPr txBox="1"/>
            <p:nvPr/>
          </p:nvSpPr>
          <p:spPr>
            <a:xfrm>
              <a:off x="2434532" y="2459208"/>
              <a:ext cx="1273175" cy="292388"/>
            </a:xfrm>
            <a:prstGeom prst="rect">
              <a:avLst/>
            </a:prstGeom>
          </p:spPr>
          <p:txBody>
            <a:bodyPr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100" b="1" dirty="0" smtClean="0">
                  <a:solidFill>
                    <a:schemeClr val="bg1"/>
                  </a:solidFill>
                  <a:latin typeface="微软雅黑" panose="020B0503020204020204" pitchFamily="34" charset="-122"/>
                  <a:ea typeface="微软雅黑" panose="020B0503020204020204" pitchFamily="34" charset="-122"/>
                  <a:cs typeface="Gotham"/>
                </a:rPr>
                <a:t>307</a:t>
              </a:r>
              <a:r>
                <a:rPr lang="fi-FI" altLang="zh-CN" sz="1100" b="1" dirty="0" smtClean="0">
                  <a:solidFill>
                    <a:schemeClr val="bg1"/>
                  </a:solidFill>
                  <a:latin typeface="微软雅黑" panose="020B0503020204020204" pitchFamily="34" charset="-122"/>
                  <a:ea typeface="微软雅黑" panose="020B0503020204020204" pitchFamily="34" charset="-122"/>
                  <a:cs typeface="Gotham"/>
                </a:rPr>
                <a:t>,</a:t>
              </a:r>
              <a:r>
                <a:rPr lang="en-US" altLang="zh-CN" sz="1100" b="1" dirty="0" smtClean="0">
                  <a:solidFill>
                    <a:schemeClr val="bg1"/>
                  </a:solidFill>
                  <a:latin typeface="微软雅黑" panose="020B0503020204020204" pitchFamily="34" charset="-122"/>
                  <a:ea typeface="微软雅黑" panose="020B0503020204020204" pitchFamily="34" charset="-122"/>
                  <a:cs typeface="Gotham"/>
                </a:rPr>
                <a:t>000</a:t>
              </a:r>
              <a:endParaRPr lang="fi-FI" altLang="zh-CN" sz="1100" b="1" dirty="0" smtClean="0">
                <a:solidFill>
                  <a:schemeClr val="bg1"/>
                </a:solidFill>
                <a:latin typeface="微软雅黑" panose="020B0503020204020204" pitchFamily="34" charset="-122"/>
                <a:ea typeface="微软雅黑" panose="020B0503020204020204" pitchFamily="34" charset="-122"/>
                <a:cs typeface="Gotham"/>
              </a:endParaRPr>
            </a:p>
            <a:p>
              <a:pPr>
                <a:defRPr/>
              </a:pPr>
              <a:r>
                <a:rPr lang="zh-CN" altLang="en-US" sz="800" dirty="0" smtClean="0">
                  <a:solidFill>
                    <a:schemeClr val="bg1"/>
                  </a:solidFill>
                  <a:latin typeface="微软雅黑" panose="020B0503020204020204" pitchFamily="34" charset="-122"/>
                  <a:ea typeface="微软雅黑" panose="020B0503020204020204" pitchFamily="34" charset="-122"/>
                </a:rPr>
                <a:t>员工捐款及企业配套</a:t>
              </a:r>
              <a:endParaRPr lang="fi-FI" altLang="zh-CN" sz="800" b="1" dirty="0" smtClean="0">
                <a:solidFill>
                  <a:schemeClr val="bg1"/>
                </a:solidFill>
                <a:latin typeface="微软雅黑" panose="020B0503020204020204" pitchFamily="34" charset="-122"/>
                <a:ea typeface="微软雅黑" panose="020B0503020204020204" pitchFamily="34" charset="-122"/>
                <a:cs typeface="Gotham"/>
              </a:endParaRPr>
            </a:p>
          </p:txBody>
        </p:sp>
      </p:grpSp>
      <p:grpSp>
        <p:nvGrpSpPr>
          <p:cNvPr id="6" name="Group 5"/>
          <p:cNvGrpSpPr/>
          <p:nvPr/>
        </p:nvGrpSpPr>
        <p:grpSpPr>
          <a:xfrm>
            <a:off x="4248999" y="2576171"/>
            <a:ext cx="1118884" cy="292388"/>
            <a:chOff x="4080439" y="2459208"/>
            <a:chExt cx="1118884" cy="292388"/>
          </a:xfrm>
        </p:grpSpPr>
        <p:pic>
          <p:nvPicPr>
            <p:cNvPr id="21513"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80439" y="2481689"/>
              <a:ext cx="182880" cy="2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文本框 60"/>
            <p:cNvSpPr txBox="1"/>
            <p:nvPr/>
          </p:nvSpPr>
          <p:spPr>
            <a:xfrm>
              <a:off x="4325426" y="2459208"/>
              <a:ext cx="873897" cy="292388"/>
            </a:xfrm>
            <a:prstGeom prst="rect">
              <a:avLst/>
            </a:prstGeom>
          </p:spPr>
          <p:txBody>
            <a:bodyPr wrap="square" lIns="0" tIns="0" rIns="0" bIns="0">
              <a:spAutoFit/>
            </a:bodyPr>
            <a:lstStyle/>
            <a:p>
              <a:pPr>
                <a:defRPr/>
              </a:pPr>
              <a:r>
                <a:rPr lang="en-US" altLang="zh-CN" sz="1100" b="1" dirty="0">
                  <a:solidFill>
                    <a:schemeClr val="bg1"/>
                  </a:solidFill>
                  <a:latin typeface="微软雅黑" panose="020B0503020204020204" pitchFamily="34" charset="-122"/>
                  <a:ea typeface="微软雅黑" panose="020B0503020204020204" pitchFamily="34" charset="-122"/>
                  <a:cs typeface="Gotham" charset="0"/>
                </a:rPr>
                <a:t>38</a:t>
              </a:r>
              <a:endParaRPr lang="fi-FI" altLang="zh-CN" sz="1100" b="1" dirty="0">
                <a:solidFill>
                  <a:schemeClr val="bg1"/>
                </a:solidFill>
                <a:latin typeface="微软雅黑" panose="020B0503020204020204" pitchFamily="34" charset="-122"/>
                <a:ea typeface="微软雅黑" panose="020B0503020204020204" pitchFamily="34" charset="-122"/>
                <a:cs typeface="Gotham" charset="0"/>
              </a:endParaRPr>
            </a:p>
            <a:p>
              <a:pPr>
                <a:defRPr/>
              </a:pPr>
              <a:r>
                <a:rPr lang="zh-CN" altLang="en-US" sz="800" dirty="0">
                  <a:solidFill>
                    <a:schemeClr val="bg1"/>
                  </a:solidFill>
                  <a:latin typeface="微软雅黑" panose="020B0503020204020204" pitchFamily="34" charset="-122"/>
                  <a:ea typeface="微软雅黑" panose="020B0503020204020204" pitchFamily="34" charset="-122"/>
                </a:rPr>
                <a:t>个国家和地区</a:t>
              </a:r>
              <a:endParaRPr lang="fi-FI" altLang="zh-CN" sz="800" b="1" dirty="0">
                <a:solidFill>
                  <a:schemeClr val="bg1"/>
                </a:solidFill>
                <a:latin typeface="微软雅黑" panose="020B0503020204020204" pitchFamily="34" charset="-122"/>
                <a:ea typeface="微软雅黑" panose="020B0503020204020204" pitchFamily="34" charset="-122"/>
                <a:cs typeface="Gotham" charset="0"/>
              </a:endParaRPr>
            </a:p>
          </p:txBody>
        </p:sp>
      </p:grpSp>
      <p:grpSp>
        <p:nvGrpSpPr>
          <p:cNvPr id="7" name="Group 6"/>
          <p:cNvGrpSpPr/>
          <p:nvPr/>
        </p:nvGrpSpPr>
        <p:grpSpPr>
          <a:xfrm>
            <a:off x="5889453" y="2576171"/>
            <a:ext cx="1167100" cy="292388"/>
            <a:chOff x="5754707" y="2459208"/>
            <a:chExt cx="1167100" cy="292388"/>
          </a:xfrm>
        </p:grpSpPr>
        <p:pic>
          <p:nvPicPr>
            <p:cNvPr id="21514"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54707" y="2513962"/>
              <a:ext cx="21613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文本框 61"/>
            <p:cNvSpPr txBox="1"/>
            <p:nvPr/>
          </p:nvSpPr>
          <p:spPr>
            <a:xfrm>
              <a:off x="6040489" y="2459208"/>
              <a:ext cx="881318" cy="292388"/>
            </a:xfrm>
            <a:prstGeom prst="rect">
              <a:avLst/>
            </a:prstGeom>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100" b="1" dirty="0" smtClean="0">
                  <a:solidFill>
                    <a:schemeClr val="bg1"/>
                  </a:solidFill>
                  <a:latin typeface="微软雅黑" panose="020B0503020204020204" pitchFamily="34" charset="-122"/>
                  <a:ea typeface="微软雅黑" panose="020B0503020204020204" pitchFamily="34" charset="-122"/>
                  <a:cs typeface="Gotham"/>
                </a:rPr>
                <a:t>400+</a:t>
              </a:r>
              <a:endParaRPr lang="fi-FI" altLang="zh-CN" sz="1100" b="1" dirty="0" smtClean="0">
                <a:solidFill>
                  <a:schemeClr val="bg1"/>
                </a:solidFill>
                <a:latin typeface="微软雅黑" panose="020B0503020204020204" pitchFamily="34" charset="-122"/>
                <a:ea typeface="微软雅黑" panose="020B0503020204020204" pitchFamily="34" charset="-122"/>
                <a:cs typeface="Gotham"/>
              </a:endParaRPr>
            </a:p>
            <a:p>
              <a:pPr>
                <a:defRPr/>
              </a:pPr>
              <a:r>
                <a:rPr lang="zh-CN" altLang="en-US" sz="800" dirty="0" smtClean="0">
                  <a:solidFill>
                    <a:schemeClr val="bg1"/>
                  </a:solidFill>
                  <a:latin typeface="微软雅黑" panose="020B0503020204020204" pitchFamily="34" charset="-122"/>
                  <a:ea typeface="微软雅黑" panose="020B0503020204020204" pitchFamily="34" charset="-122"/>
                </a:rPr>
                <a:t>次志愿者活动</a:t>
              </a:r>
              <a:endParaRPr lang="fi-FI" altLang="zh-CN" sz="800" b="1" dirty="0" smtClean="0">
                <a:solidFill>
                  <a:schemeClr val="bg1"/>
                </a:solidFill>
                <a:latin typeface="微软雅黑" panose="020B0503020204020204" pitchFamily="34" charset="-122"/>
                <a:ea typeface="微软雅黑" panose="020B0503020204020204" pitchFamily="34" charset="-122"/>
                <a:cs typeface="Gotham"/>
              </a:endParaRPr>
            </a:p>
          </p:txBody>
        </p:sp>
      </p:grpSp>
      <p:grpSp>
        <p:nvGrpSpPr>
          <p:cNvPr id="8" name="Group 7"/>
          <p:cNvGrpSpPr/>
          <p:nvPr/>
        </p:nvGrpSpPr>
        <p:grpSpPr>
          <a:xfrm>
            <a:off x="7578124" y="2576171"/>
            <a:ext cx="1080101" cy="292388"/>
            <a:chOff x="7578124" y="2459208"/>
            <a:chExt cx="1080101" cy="292388"/>
          </a:xfrm>
        </p:grpSpPr>
        <p:pic>
          <p:nvPicPr>
            <p:cNvPr id="21515" name="图片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78124" y="2513962"/>
              <a:ext cx="18288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文本框 62"/>
            <p:cNvSpPr txBox="1"/>
            <p:nvPr/>
          </p:nvSpPr>
          <p:spPr>
            <a:xfrm>
              <a:off x="7831436" y="2459208"/>
              <a:ext cx="826789" cy="292388"/>
            </a:xfrm>
            <a:prstGeom prst="rect">
              <a:avLst/>
            </a:prstGeom>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100" b="1" dirty="0" smtClean="0">
                  <a:solidFill>
                    <a:schemeClr val="bg1"/>
                  </a:solidFill>
                  <a:latin typeface="微软雅黑" panose="020B0503020204020204" pitchFamily="34" charset="-122"/>
                  <a:ea typeface="微软雅黑" panose="020B0503020204020204" pitchFamily="34" charset="-122"/>
                  <a:cs typeface="Gotham"/>
                </a:rPr>
                <a:t>35,000+</a:t>
              </a:r>
              <a:endParaRPr lang="fi-FI" altLang="zh-CN" sz="1100" b="1" dirty="0" smtClean="0">
                <a:solidFill>
                  <a:schemeClr val="bg1"/>
                </a:solidFill>
                <a:latin typeface="微软雅黑" panose="020B0503020204020204" pitchFamily="34" charset="-122"/>
                <a:ea typeface="微软雅黑" panose="020B0503020204020204" pitchFamily="34" charset="-122"/>
                <a:cs typeface="Gotham"/>
              </a:endParaRPr>
            </a:p>
            <a:p>
              <a:pPr>
                <a:defRPr/>
              </a:pPr>
              <a:r>
                <a:rPr lang="zh-CN" altLang="en-US" sz="800" dirty="0" smtClean="0">
                  <a:solidFill>
                    <a:schemeClr val="bg1"/>
                  </a:solidFill>
                  <a:latin typeface="微软雅黑" panose="020B0503020204020204" pitchFamily="34" charset="-122"/>
                  <a:ea typeface="微软雅黑" panose="020B0503020204020204" pitchFamily="34" charset="-122"/>
                </a:rPr>
                <a:t>志愿小时数</a:t>
              </a:r>
              <a:endParaRPr lang="fi-FI" altLang="zh-CN" sz="800" b="1" dirty="0" smtClean="0">
                <a:solidFill>
                  <a:schemeClr val="bg1"/>
                </a:solidFill>
                <a:latin typeface="微软雅黑" panose="020B0503020204020204" pitchFamily="34" charset="-122"/>
                <a:ea typeface="微软雅黑" panose="020B0503020204020204" pitchFamily="34" charset="-122"/>
                <a:cs typeface="Gotham"/>
              </a:endParaRPr>
            </a:p>
          </p:txBody>
        </p:sp>
      </p:grpSp>
      <p:sp>
        <p:nvSpPr>
          <p:cNvPr id="64" name="文本框 63"/>
          <p:cNvSpPr txBox="1"/>
          <p:nvPr/>
        </p:nvSpPr>
        <p:spPr>
          <a:xfrm>
            <a:off x="7526194" y="2875927"/>
            <a:ext cx="1166986" cy="184666"/>
          </a:xfrm>
          <a:prstGeom prst="rect">
            <a:avLst/>
          </a:prstGeom>
        </p:spPr>
        <p:txBody>
          <a:bodyPr wrap="non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buClr>
                <a:schemeClr val="bg2"/>
              </a:buClr>
              <a:defRPr/>
            </a:pPr>
            <a:r>
              <a:rPr kumimoji="1" lang="en-US" altLang="zh-CN" sz="800" dirty="0" smtClean="0">
                <a:solidFill>
                  <a:schemeClr val="bg1"/>
                </a:solidFill>
                <a:latin typeface="微软雅黑" panose="020B0503020204020204" pitchFamily="34" charset="-122"/>
                <a:ea typeface="微软雅黑" panose="020B0503020204020204" pitchFamily="34" charset="-122"/>
                <a:cs typeface="Arial" pitchFamily="34" charset="0"/>
              </a:rPr>
              <a:t>2017</a:t>
            </a:r>
            <a:r>
              <a:rPr kumimoji="1" lang="zh-CN" altLang="en-US" sz="800" dirty="0" smtClean="0">
                <a:solidFill>
                  <a:schemeClr val="bg1"/>
                </a:solidFill>
                <a:latin typeface="微软雅黑" panose="020B0503020204020204" pitchFamily="34" charset="-122"/>
                <a:ea typeface="微软雅黑" panose="020B0503020204020204" pitchFamily="34" charset="-122"/>
                <a:cs typeface="Arial" pitchFamily="34" charset="0"/>
              </a:rPr>
              <a:t>年全球水印计划汇总</a:t>
            </a:r>
            <a:endParaRPr kumimoji="1" lang="en-US" altLang="zh-CN" sz="800" dirty="0" smtClean="0">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21522" name="图片 7"/>
          <p:cNvPicPr>
            <a:picLocks noChangeAspect="1"/>
          </p:cNvPicPr>
          <p:nvPr/>
        </p:nvPicPr>
        <p:blipFill>
          <a:blip r:embed="rId9">
            <a:extLst>
              <a:ext uri="{28A0092B-C50C-407E-A947-70E740481C1C}">
                <a14:useLocalDpi xmlns:a14="http://schemas.microsoft.com/office/drawing/2010/main" val="0"/>
              </a:ext>
            </a:extLst>
          </a:blip>
          <a:srcRect r="3780"/>
          <a:stretch>
            <a:fillRect/>
          </a:stretch>
        </p:blipFill>
        <p:spPr bwMode="auto">
          <a:xfrm>
            <a:off x="474861" y="808084"/>
            <a:ext cx="3840480" cy="158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文本框 65"/>
          <p:cNvSpPr txBox="1"/>
          <p:nvPr/>
        </p:nvSpPr>
        <p:spPr>
          <a:xfrm>
            <a:off x="2796363" y="3536690"/>
            <a:ext cx="5847887" cy="1231106"/>
          </a:xfrm>
          <a:prstGeom prst="rect">
            <a:avLst/>
          </a:prstGeom>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nSpc>
                <a:spcPts val="1600"/>
              </a:lnSpc>
              <a:buClr>
                <a:schemeClr val="bg2"/>
              </a:buClr>
              <a:defRPr/>
            </a:pPr>
            <a:r>
              <a:rPr kumimoji="1" lang="zh-CN" altLang="en-US" sz="1200" b="1" dirty="0" smtClean="0">
                <a:solidFill>
                  <a:schemeClr val="bg1"/>
                </a:solidFill>
                <a:latin typeface="微软雅黑" panose="020B0503020204020204" pitchFamily="34" charset="-122"/>
                <a:ea typeface="微软雅黑" panose="020B0503020204020204" pitchFamily="34" charset="-122"/>
                <a:cs typeface="Arial" pitchFamily="34" charset="0"/>
              </a:rPr>
              <a:t>自</a:t>
            </a:r>
            <a:r>
              <a:rPr kumimoji="1" lang="en-US" altLang="zh-CN" sz="1200" b="1" dirty="0" smtClean="0">
                <a:solidFill>
                  <a:schemeClr val="bg1"/>
                </a:solidFill>
                <a:latin typeface="微软雅黑" panose="020B0503020204020204" pitchFamily="34" charset="-122"/>
                <a:ea typeface="微软雅黑" panose="020B0503020204020204" pitchFamily="34" charset="-122"/>
                <a:cs typeface="Arial" pitchFamily="34" charset="0"/>
              </a:rPr>
              <a:t>2003</a:t>
            </a:r>
            <a:r>
              <a:rPr kumimoji="1" lang="zh-CN" altLang="en-US" sz="1200" b="1" dirty="0" smtClean="0">
                <a:solidFill>
                  <a:schemeClr val="bg1"/>
                </a:solidFill>
                <a:latin typeface="微软雅黑" panose="020B0503020204020204" pitchFamily="34" charset="-122"/>
                <a:ea typeface="微软雅黑" panose="020B0503020204020204" pitchFamily="34" charset="-122"/>
                <a:cs typeface="Arial" pitchFamily="34" charset="0"/>
              </a:rPr>
              <a:t>年起，赛莱默连续十六年通过中国生态环境部宣传教育中心赞助中国青少年参加一年一度的斯德哥尔摩国际青少年水科学技术发明奖及中国区比赛，旨在培养青少年的环境意识，提高他们运用创新技术爱护水资源的能力。</a:t>
            </a:r>
            <a:endParaRPr kumimoji="1" lang="en-US" altLang="zh-CN" sz="1200" b="1" dirty="0" smtClean="0">
              <a:solidFill>
                <a:schemeClr val="bg1"/>
              </a:solidFill>
              <a:latin typeface="微软雅黑" panose="020B0503020204020204" pitchFamily="34" charset="-122"/>
              <a:ea typeface="微软雅黑" panose="020B0503020204020204" pitchFamily="34" charset="-122"/>
              <a:cs typeface="Arial" pitchFamily="34" charset="0"/>
            </a:endParaRPr>
          </a:p>
          <a:p>
            <a:pPr>
              <a:lnSpc>
                <a:spcPts val="1600"/>
              </a:lnSpc>
              <a:buClr>
                <a:schemeClr val="bg2"/>
              </a:buClr>
              <a:defRPr/>
            </a:pPr>
            <a:endParaRPr kumimoji="1" lang="zh-CN" altLang="en-US" sz="1200" b="1" dirty="0" smtClean="0">
              <a:solidFill>
                <a:schemeClr val="bg1"/>
              </a:solidFill>
              <a:latin typeface="微软雅黑" panose="020B0503020204020204" pitchFamily="34" charset="-122"/>
              <a:ea typeface="微软雅黑" panose="020B0503020204020204" pitchFamily="34" charset="-122"/>
              <a:cs typeface="Arial" pitchFamily="34" charset="0"/>
            </a:endParaRPr>
          </a:p>
          <a:p>
            <a:pPr>
              <a:lnSpc>
                <a:spcPts val="1600"/>
              </a:lnSpc>
              <a:buClr>
                <a:schemeClr val="bg2"/>
              </a:buClr>
              <a:defRPr/>
            </a:pPr>
            <a:r>
              <a:rPr kumimoji="1" lang="zh-CN" altLang="en-US" sz="1200" b="1" dirty="0" smtClean="0">
                <a:solidFill>
                  <a:schemeClr val="bg1"/>
                </a:solidFill>
                <a:latin typeface="微软雅黑" panose="020B0503020204020204" pitchFamily="34" charset="-122"/>
                <a:ea typeface="微软雅黑" panose="020B0503020204020204" pitchFamily="34" charset="-122"/>
                <a:cs typeface="Arial" pitchFamily="34" charset="0"/>
              </a:rPr>
              <a:t>十六年来，全国三十多个省、自治区、直辖市的数十万青少年参与了水科技发明比赛，累计获奖项目千余件。</a:t>
            </a:r>
            <a:endParaRPr kumimoji="1" lang="en-US" altLang="zh-CN" sz="1200" b="1" dirty="0" smtClean="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67" name="文本框 66"/>
          <p:cNvSpPr txBox="1"/>
          <p:nvPr/>
        </p:nvSpPr>
        <p:spPr>
          <a:xfrm>
            <a:off x="2796363" y="3124125"/>
            <a:ext cx="2564923" cy="415498"/>
          </a:xfrm>
          <a:prstGeom prst="rect">
            <a:avLst/>
          </a:prstGeom>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buClr>
                <a:schemeClr val="bg2"/>
              </a:buClr>
              <a:defRPr/>
            </a:pPr>
            <a:r>
              <a:rPr kumimoji="1"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rPr>
              <a:t>斯德哥尔摩青少年水奖</a:t>
            </a:r>
          </a:p>
        </p:txBody>
      </p:sp>
      <p:pic>
        <p:nvPicPr>
          <p:cNvPr id="21525" name="图片 8"/>
          <p:cNvPicPr>
            <a:picLocks noChangeAspect="1"/>
          </p:cNvPicPr>
          <p:nvPr/>
        </p:nvPicPr>
        <p:blipFill rotWithShape="1">
          <a:blip r:embed="rId10">
            <a:extLst>
              <a:ext uri="{28A0092B-C50C-407E-A947-70E740481C1C}">
                <a14:useLocalDpi xmlns:a14="http://schemas.microsoft.com/office/drawing/2010/main" val="0"/>
              </a:ext>
            </a:extLst>
          </a:blip>
          <a:srcRect l="9695"/>
          <a:stretch/>
        </p:blipFill>
        <p:spPr bwMode="auto">
          <a:xfrm>
            <a:off x="467022" y="3331875"/>
            <a:ext cx="2223731" cy="137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sz="2000" b="0" dirty="0" smtClean="0">
                <a:solidFill>
                  <a:schemeClr val="bg1"/>
                </a:solidFill>
              </a:rPr>
              <a:t>赛莱默的愿景</a:t>
            </a:r>
            <a:endParaRPr lang="en-US" sz="2000" b="0" dirty="0">
              <a:solidFill>
                <a:schemeClr val="bg1"/>
              </a:solidFill>
            </a:endParaRPr>
          </a:p>
        </p:txBody>
      </p:sp>
      <p:sp>
        <p:nvSpPr>
          <p:cNvPr id="3" name="Rectangle 2"/>
          <p:cNvSpPr/>
          <p:nvPr/>
        </p:nvSpPr>
        <p:spPr>
          <a:xfrm>
            <a:off x="2977111" y="1287158"/>
            <a:ext cx="5669280" cy="1188720"/>
          </a:xfrm>
          <a:prstGeom prst="rect">
            <a:avLst/>
          </a:prstGeom>
          <a:solidFill>
            <a:schemeClr val="accent3">
              <a:lumMod val="20000"/>
              <a:lumOff val="8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文本框 49"/>
          <p:cNvSpPr txBox="1"/>
          <p:nvPr/>
        </p:nvSpPr>
        <p:spPr>
          <a:xfrm>
            <a:off x="3041752" y="1368557"/>
            <a:ext cx="5577840" cy="1025922"/>
          </a:xfrm>
          <a:prstGeom prst="rect">
            <a:avLst/>
          </a:prstGeom>
          <a:noFill/>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nSpc>
                <a:spcPts val="1600"/>
              </a:lnSpc>
              <a:buClr>
                <a:schemeClr val="bg2"/>
              </a:buClr>
              <a:defRPr/>
            </a:pPr>
            <a:r>
              <a:rPr kumimoji="1" lang="en-US" altLang="zh-CN" sz="1200" b="1" dirty="0">
                <a:solidFill>
                  <a:schemeClr val="bg2"/>
                </a:solidFill>
                <a:latin typeface="微软雅黑" panose="020B0503020204020204" pitchFamily="34" charset="-122"/>
                <a:ea typeface="微软雅黑" panose="020B0503020204020204" pitchFamily="34" charset="-122"/>
                <a:cs typeface="Arial" pitchFamily="34" charset="0"/>
              </a:rPr>
              <a:t>2008</a:t>
            </a:r>
            <a:r>
              <a:rPr kumimoji="1" lang="zh-CN" altLang="en-US" sz="1200" b="1" dirty="0">
                <a:solidFill>
                  <a:schemeClr val="bg2"/>
                </a:solidFill>
                <a:latin typeface="微软雅黑" panose="020B0503020204020204" pitchFamily="34" charset="-122"/>
                <a:ea typeface="微软雅黑" panose="020B0503020204020204" pitchFamily="34" charset="-122"/>
                <a:cs typeface="Arial" pitchFamily="34" charset="0"/>
              </a:rPr>
              <a:t>年，赛莱默在全球范围内推出了名为“水印计划”的公益慈善计划，旨在帮助全世界有水资源问题的国家和社区改善卫生设施，增强用水安全。</a:t>
            </a:r>
            <a:r>
              <a:rPr kumimoji="1" lang="en-US" altLang="zh-CN" sz="1200" b="1" dirty="0">
                <a:solidFill>
                  <a:schemeClr val="bg2"/>
                </a:solidFill>
                <a:latin typeface="微软雅黑" panose="020B0503020204020204" pitchFamily="34" charset="-122"/>
                <a:ea typeface="微软雅黑" panose="020B0503020204020204" pitchFamily="34" charset="-122"/>
                <a:cs typeface="Arial" pitchFamily="34" charset="0"/>
              </a:rPr>
              <a:t>2009</a:t>
            </a:r>
            <a:r>
              <a:rPr kumimoji="1" lang="zh-CN" altLang="en-US" sz="1200" b="1" dirty="0">
                <a:solidFill>
                  <a:schemeClr val="bg2"/>
                </a:solidFill>
                <a:latin typeface="微软雅黑" panose="020B0503020204020204" pitchFamily="34" charset="-122"/>
                <a:ea typeface="微软雅黑" panose="020B0503020204020204" pitchFamily="34" charset="-122"/>
                <a:cs typeface="Arial" pitchFamily="34" charset="0"/>
              </a:rPr>
              <a:t>年，赛莱默携手中国妇女发展基金会正式启动“水印计划”之中国行动</a:t>
            </a:r>
            <a:r>
              <a:rPr kumimoji="1" lang="zh-CN" altLang="en-US" sz="1200" b="1" dirty="0" smtClean="0">
                <a:solidFill>
                  <a:schemeClr val="bg2"/>
                </a:solidFill>
                <a:latin typeface="微软雅黑" panose="020B0503020204020204" pitchFamily="34" charset="-122"/>
                <a:ea typeface="微软雅黑" panose="020B0503020204020204" pitchFamily="34" charset="-122"/>
                <a:cs typeface="Arial" pitchFamily="34" charset="0"/>
              </a:rPr>
              <a:t>。截止</a:t>
            </a:r>
            <a:r>
              <a:rPr kumimoji="1" lang="en-US" altLang="zh-CN" sz="1200" b="1" dirty="0" smtClean="0">
                <a:solidFill>
                  <a:schemeClr val="bg2"/>
                </a:solidFill>
                <a:latin typeface="微软雅黑" panose="020B0503020204020204" pitchFamily="34" charset="-122"/>
                <a:ea typeface="微软雅黑" panose="020B0503020204020204" pitchFamily="34" charset="-122"/>
                <a:cs typeface="Arial" pitchFamily="34" charset="0"/>
              </a:rPr>
              <a:t>2017</a:t>
            </a:r>
            <a:r>
              <a:rPr kumimoji="1" lang="zh-CN" altLang="en-US" sz="1200" b="1" dirty="0" smtClean="0">
                <a:solidFill>
                  <a:schemeClr val="bg2"/>
                </a:solidFill>
                <a:latin typeface="微软雅黑" panose="020B0503020204020204" pitchFamily="34" charset="-122"/>
                <a:ea typeface="微软雅黑" panose="020B0503020204020204" pitchFamily="34" charset="-122"/>
                <a:cs typeface="Arial" pitchFamily="34" charset="0"/>
              </a:rPr>
              <a:t>年底，为</a:t>
            </a:r>
            <a:r>
              <a:rPr kumimoji="1" lang="en-US" altLang="zh-CN" sz="1200" b="1" dirty="0" smtClean="0">
                <a:solidFill>
                  <a:schemeClr val="bg2"/>
                </a:solidFill>
                <a:latin typeface="微软雅黑" panose="020B0503020204020204" pitchFamily="34" charset="-122"/>
                <a:ea typeface="微软雅黑" panose="020B0503020204020204" pitchFamily="34" charset="-122"/>
                <a:cs typeface="Arial" pitchFamily="34" charset="0"/>
              </a:rPr>
              <a:t>12</a:t>
            </a:r>
            <a:r>
              <a:rPr kumimoji="1" lang="zh-CN" altLang="en-US" sz="1200" b="1" dirty="0" smtClean="0">
                <a:solidFill>
                  <a:schemeClr val="bg2"/>
                </a:solidFill>
                <a:latin typeface="微软雅黑" panose="020B0503020204020204" pitchFamily="34" charset="-122"/>
                <a:ea typeface="微软雅黑" panose="020B0503020204020204" pitchFamily="34" charset="-122"/>
                <a:cs typeface="Arial" pitchFamily="34" charset="0"/>
              </a:rPr>
              <a:t>个省区的</a:t>
            </a:r>
            <a:r>
              <a:rPr kumimoji="1" lang="en-US" altLang="zh-CN" sz="1200" b="1" dirty="0" smtClean="0">
                <a:solidFill>
                  <a:schemeClr val="bg2"/>
                </a:solidFill>
                <a:latin typeface="微软雅黑" panose="020B0503020204020204" pitchFamily="34" charset="-122"/>
                <a:ea typeface="微软雅黑" panose="020B0503020204020204" pitchFamily="34" charset="-122"/>
                <a:cs typeface="Arial" pitchFamily="34" charset="0"/>
              </a:rPr>
              <a:t>108</a:t>
            </a:r>
            <a:r>
              <a:rPr kumimoji="1" lang="zh-CN" altLang="en-US" sz="1200" b="1" dirty="0" smtClean="0">
                <a:solidFill>
                  <a:schemeClr val="bg2"/>
                </a:solidFill>
                <a:latin typeface="微软雅黑" panose="020B0503020204020204" pitchFamily="34" charset="-122"/>
                <a:ea typeface="微软雅黑" panose="020B0503020204020204" pitchFamily="34" charset="-122"/>
                <a:cs typeface="Arial" pitchFamily="34" charset="0"/>
              </a:rPr>
              <a:t>所学校建设或改造饮水设施、提供净水设备，修缮卫生厕所，受益师生达</a:t>
            </a:r>
            <a:r>
              <a:rPr kumimoji="1" lang="en-US" altLang="zh-CN" sz="1200" b="1" dirty="0" smtClean="0">
                <a:solidFill>
                  <a:schemeClr val="bg2"/>
                </a:solidFill>
                <a:latin typeface="微软雅黑" panose="020B0503020204020204" pitchFamily="34" charset="-122"/>
                <a:ea typeface="微软雅黑" panose="020B0503020204020204" pitchFamily="34" charset="-122"/>
                <a:cs typeface="Arial" pitchFamily="34" charset="0"/>
              </a:rPr>
              <a:t>62,000</a:t>
            </a:r>
            <a:r>
              <a:rPr kumimoji="1" lang="zh-CN" altLang="en-US" sz="1200" b="1" dirty="0" smtClean="0">
                <a:solidFill>
                  <a:schemeClr val="bg2"/>
                </a:solidFill>
                <a:latin typeface="微软雅黑" panose="020B0503020204020204" pitchFamily="34" charset="-122"/>
                <a:ea typeface="微软雅黑" panose="020B0503020204020204" pitchFamily="34" charset="-122"/>
                <a:cs typeface="Arial" pitchFamily="34" charset="0"/>
              </a:rPr>
              <a:t>多人。</a:t>
            </a:r>
            <a:endParaRPr kumimoji="1" lang="en-US" altLang="zh-CN" sz="1200" b="1" dirty="0" smtClean="0">
              <a:solidFill>
                <a:schemeClr val="bg2"/>
              </a:solidFill>
              <a:latin typeface="微软雅黑" panose="020B0503020204020204" pitchFamily="34" charset="-122"/>
              <a:ea typeface="微软雅黑" panose="020B0503020204020204" pitchFamily="34" charset="-122"/>
              <a:cs typeface="Arial" pitchFamily="34" charset="0"/>
            </a:endParaRPr>
          </a:p>
        </p:txBody>
      </p:sp>
      <p:sp>
        <p:nvSpPr>
          <p:cNvPr id="29" name="文本框 66"/>
          <p:cNvSpPr txBox="1"/>
          <p:nvPr/>
        </p:nvSpPr>
        <p:spPr>
          <a:xfrm>
            <a:off x="4480867" y="836198"/>
            <a:ext cx="3474720" cy="830997"/>
          </a:xfrm>
          <a:prstGeom prst="rect">
            <a:avLst/>
          </a:prstGeom>
        </p:spPr>
        <p:txBody>
          <a:bodyPr wrap="squar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50000"/>
              </a:lnSpc>
              <a:buClr>
                <a:schemeClr val="bg2"/>
              </a:buClr>
              <a:defRPr/>
            </a:pPr>
            <a:r>
              <a:rPr kumimoji="1"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rPr>
              <a:t>赛莱默“水</a:t>
            </a:r>
            <a:r>
              <a:rPr kumimoji="1" lang="zh-CN" altLang="en-US" b="1" dirty="0">
                <a:solidFill>
                  <a:schemeClr val="bg1"/>
                </a:solidFill>
                <a:latin typeface="微软雅黑" panose="020B0503020204020204" pitchFamily="34" charset="-122"/>
                <a:ea typeface="微软雅黑" panose="020B0503020204020204" pitchFamily="34" charset="-122"/>
                <a:cs typeface="Arial" pitchFamily="34" charset="0"/>
              </a:rPr>
              <a:t>印计划</a:t>
            </a:r>
            <a:r>
              <a:rPr kumimoji="1"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rPr>
              <a:t>”公益慈善计划</a:t>
            </a:r>
          </a:p>
        </p:txBody>
      </p:sp>
      <p:pic>
        <p:nvPicPr>
          <p:cNvPr id="4099" name="Picture 3" descr="C:\Users\maggie.qian\Desktop\图片库\Logo\watermark\Watermark_4c.png"/>
          <p:cNvPicPr>
            <a:picLocks noChangeAspect="1" noChangeArrowheads="1"/>
          </p:cNvPicPr>
          <p:nvPr/>
        </p:nvPicPr>
        <p:blipFill>
          <a:blip r:embed="rId11">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7558092" y="131728"/>
            <a:ext cx="1070589" cy="548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bwMode="auto">
          <a:xfrm>
            <a:off x="433450" y="770762"/>
            <a:ext cx="8229600" cy="329184"/>
          </a:xfrm>
          <a:prstGeom prst="rect">
            <a:avLst/>
          </a:prstGeom>
          <a:solidFill>
            <a:schemeClr val="bg2"/>
          </a:solidFill>
          <a:ln>
            <a:noFill/>
          </a:ln>
          <a:extLst/>
        </p:spPr>
        <p:txBody>
          <a:bodyPr lIns="0" tIns="0" rIns="0" bIns="0"/>
          <a:lstStyle>
            <a:lvl1pPr marL="342900" indent="-342900" eaLnBrk="0" hangingPunct="0">
              <a:defRPr>
                <a:solidFill>
                  <a:schemeClr val="tx1"/>
                </a:solidFill>
                <a:latin typeface="Arial" pitchFamily="34" charset="0"/>
                <a:ea typeface="宋体" pitchFamily="2" charset="-122"/>
              </a:defRPr>
            </a:lvl1pPr>
            <a:lvl2pPr marL="231775" indent="-231775"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lvl="1" algn="ctr" eaLnBrk="1" hangingPunct="1">
              <a:spcAft>
                <a:spcPts val="600"/>
              </a:spcAft>
              <a:buClr>
                <a:schemeClr val="bg2"/>
              </a:buClr>
              <a:defRPr/>
            </a:pPr>
            <a:r>
              <a:rPr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         </a:t>
            </a:r>
            <a:r>
              <a:rPr lang="zh-CN" altLang="en-US" sz="1600" b="1" dirty="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 </a:t>
            </a:r>
            <a:r>
              <a:rPr lang="zh-CN" altLang="en-US" sz="1600"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  </a:t>
            </a:r>
            <a:r>
              <a:rPr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企业社会责任类奖项</a:t>
            </a:r>
            <a:r>
              <a:rPr lang="en-US" altLang="zh-CN"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——2017 Halo Award </a:t>
            </a:r>
            <a:r>
              <a:rPr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最佳员工参与项目金奖</a:t>
            </a:r>
            <a:endParaRPr lang="zh-CN" altLang="en-US" sz="2000"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endParaRPr>
          </a:p>
        </p:txBody>
      </p:sp>
      <p:sp>
        <p:nvSpPr>
          <p:cNvPr id="26" name="TextBox 1"/>
          <p:cNvSpPr txBox="1">
            <a:spLocks noChangeArrowheads="1"/>
          </p:cNvSpPr>
          <p:nvPr/>
        </p:nvSpPr>
        <p:spPr bwMode="auto">
          <a:xfrm>
            <a:off x="446568" y="1099851"/>
            <a:ext cx="8222343" cy="1467779"/>
          </a:xfrm>
          <a:prstGeom prst="rect">
            <a:avLst/>
          </a:prstGeom>
          <a:solidFill>
            <a:schemeClr val="bg1">
              <a:lumMod val="85000"/>
              <a:alpha val="75000"/>
            </a:schemeClr>
          </a:solidFill>
          <a:ln>
            <a:noFill/>
          </a:ln>
          <a:extLst/>
        </p:spPr>
        <p:txBody>
          <a:bodyPr wrap="none" lIns="182880" tIns="0" rIns="0" bIns="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endParaRPr lang="en-US" altLang="en-US" sz="1400" b="1" dirty="0" smtClean="0">
              <a:solidFill>
                <a:srgbClr val="0085AD"/>
              </a:solidFill>
              <a:latin typeface="微软雅黑" panose="020B0503020204020204" pitchFamily="34" charset="-122"/>
              <a:ea typeface="微软雅黑" panose="020B0503020204020204" pitchFamily="34" charset="-122"/>
              <a:cs typeface="Arial" pitchFamily="34" charset="0"/>
              <a:sym typeface="AvenirNext LT Com Regular" pitchFamily="2" charset="-122"/>
            </a:endParaRPr>
          </a:p>
        </p:txBody>
      </p:sp>
      <p:pic>
        <p:nvPicPr>
          <p:cNvPr id="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5403" y="1144215"/>
            <a:ext cx="2766303" cy="13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82538" y="1144214"/>
            <a:ext cx="1332115" cy="69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descr="C:\Li  Tina\CSR\Watermark\2013\2013-01 Executive Site Visit\photos\孩子洗手.jpg"/>
          <p:cNvPicPr/>
          <p:nvPr/>
        </p:nvPicPr>
        <p:blipFill rotWithShape="1">
          <a:blip r:embed="rId5" cstate="print">
            <a:extLst>
              <a:ext uri="{28A0092B-C50C-407E-A947-70E740481C1C}">
                <a14:useLocalDpi xmlns:a14="http://schemas.microsoft.com/office/drawing/2010/main"/>
              </a:ext>
            </a:extLst>
          </a:blip>
          <a:srcRect l="-45"/>
          <a:stretch/>
        </p:blipFill>
        <p:spPr bwMode="auto">
          <a:xfrm>
            <a:off x="4782538" y="1872533"/>
            <a:ext cx="1332115" cy="656304"/>
          </a:xfrm>
          <a:prstGeom prst="rect">
            <a:avLst/>
          </a:prstGeom>
          <a:noFill/>
          <a:ln>
            <a:noFill/>
          </a:ln>
        </p:spPr>
      </p:pic>
      <p:sp>
        <p:nvSpPr>
          <p:cNvPr id="9" name="Rectangle 8"/>
          <p:cNvSpPr/>
          <p:nvPr/>
        </p:nvSpPr>
        <p:spPr>
          <a:xfrm>
            <a:off x="433450" y="4430129"/>
            <a:ext cx="8235461" cy="369332"/>
          </a:xfrm>
          <a:prstGeom prst="rect">
            <a:avLst/>
          </a:prstGeom>
          <a:solidFill>
            <a:schemeClr val="bg2"/>
          </a:solid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我们的使命：</a:t>
            </a:r>
            <a:r>
              <a:rPr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为全世界最需</a:t>
            </a:r>
            <a:r>
              <a:rPr lang="zh-CN" altLang="en-US" b="1" dirty="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要的地区提供并保障安全的水资源</a:t>
            </a:r>
            <a:endParaRPr lang="en-US" b="1" dirty="0">
              <a:solidFill>
                <a:schemeClr val="bg1"/>
              </a:solidFill>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91337" y="1144215"/>
            <a:ext cx="1402080" cy="1384622"/>
          </a:xfrm>
          <a:prstGeom prst="rect">
            <a:avLst/>
          </a:prstGeom>
        </p:spPr>
      </p:pic>
      <p:pic>
        <p:nvPicPr>
          <p:cNvPr id="1587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0453" y="1848200"/>
            <a:ext cx="2459433" cy="68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180453" y="1144215"/>
            <a:ext cx="2459433" cy="689525"/>
          </a:xfrm>
          <a:prstGeom prst="rect">
            <a:avLst/>
          </a:prstGeom>
        </p:spPr>
      </p:pic>
      <p:pic>
        <p:nvPicPr>
          <p:cNvPr id="157699" name="Picture 3" descr="C:\Users\maggie.qian\AppData\Local\Microsoft\Windows\Temporary Internet Files\Content.IE5\38RAPEJH\Gold_medal_ribbon.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972" y="637453"/>
            <a:ext cx="597586" cy="7024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zh-CN" altLang="en-US" sz="2000" b="0" dirty="0" smtClean="0"/>
              <a:t>赛莱默荣誉</a:t>
            </a:r>
            <a:endParaRPr lang="en-US" sz="2000" b="0" dirty="0"/>
          </a:p>
        </p:txBody>
      </p:sp>
      <p:pic>
        <p:nvPicPr>
          <p:cNvPr id="35" name="Picture 2" descr="C:\Users\Mike\Desktop\ANTEC\dad itunes\itt industries\front page web story\2008\november-december 2008\photos\dow jones\djsi logo.bmp"/>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r="21820"/>
          <a:stretch>
            <a:fillRect/>
          </a:stretch>
        </p:blipFill>
        <p:spPr bwMode="auto">
          <a:xfrm>
            <a:off x="3504426" y="3785519"/>
            <a:ext cx="3328666" cy="571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5352898" y="2716492"/>
            <a:ext cx="1682861" cy="126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PA\Press Release\2018\Global news\2018 Fortune List\赛莱默荣登《财富》杂志“改变世界的公司（Change the World）”榜单.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3729" y="2947838"/>
            <a:ext cx="1089688" cy="144143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A\Trophy for 2018 Global Water Awards.jpg"/>
          <p:cNvPicPr>
            <a:picLocks noChangeAspect="1" noChangeArrowheads="1"/>
          </p:cNvPicPr>
          <p:nvPr/>
        </p:nvPicPr>
        <p:blipFill rotWithShape="1">
          <a:blip r:embed="rId13" cstate="screen">
            <a:clrChange>
              <a:clrFrom>
                <a:srgbClr val="1D1A15"/>
              </a:clrFrom>
              <a:clrTo>
                <a:srgbClr val="1D1A15">
                  <a:alpha val="0"/>
                </a:srgbClr>
              </a:clrTo>
            </a:clrChange>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2407894" y="2963965"/>
            <a:ext cx="724954" cy="140918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57004" y="3057368"/>
            <a:ext cx="108108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4922" y="3102296"/>
            <a:ext cx="1493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p:cNvSpPr txBox="1">
            <a:spLocks/>
          </p:cNvSpPr>
          <p:nvPr/>
        </p:nvSpPr>
        <p:spPr bwMode="auto">
          <a:xfrm>
            <a:off x="433450" y="2567630"/>
            <a:ext cx="8229600" cy="329184"/>
          </a:xfrm>
          <a:prstGeom prst="rect">
            <a:avLst/>
          </a:prstGeom>
          <a:solidFill>
            <a:schemeClr val="bg2"/>
          </a:solidFill>
          <a:ln>
            <a:noFill/>
          </a:ln>
          <a:extLst/>
        </p:spPr>
        <p:txBody>
          <a:bodyPr lIns="0" tIns="0" rIns="0" bIns="0"/>
          <a:lstStyle>
            <a:lvl1pPr marL="342900" indent="-342900" eaLnBrk="0" hangingPunct="0">
              <a:defRPr>
                <a:solidFill>
                  <a:schemeClr val="tx1"/>
                </a:solidFill>
                <a:latin typeface="Arial" pitchFamily="34" charset="0"/>
                <a:ea typeface="宋体" pitchFamily="2" charset="-122"/>
              </a:defRPr>
            </a:lvl1pPr>
            <a:lvl2pPr marL="231775" indent="-231775"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lvl="1" algn="ctr" eaLnBrk="1" hangingPunct="1">
              <a:spcAft>
                <a:spcPts val="600"/>
              </a:spcAft>
              <a:buClr>
                <a:schemeClr val="bg2"/>
              </a:buClr>
              <a:defRPr/>
            </a:pPr>
            <a:r>
              <a:rPr lang="zh-CN" altLang="en-US" b="1" dirty="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行业</a:t>
            </a:r>
            <a:r>
              <a:rPr lang="zh-CN" altLang="en-US" b="1" dirty="0" smtClean="0">
                <a:solidFill>
                  <a:schemeClr val="bg1"/>
                </a:solidFill>
                <a:latin typeface="微软雅黑" panose="020B0503020204020204" pitchFamily="34" charset="-122"/>
                <a:ea typeface="微软雅黑" panose="020B0503020204020204" pitchFamily="34" charset="-122"/>
                <a:cs typeface="Arial" pitchFamily="34" charset="0"/>
                <a:sym typeface="Arial" pitchFamily="34" charset="0"/>
              </a:rPr>
              <a:t>类奖项</a:t>
            </a:r>
          </a:p>
        </p:txBody>
      </p:sp>
      <p:pic>
        <p:nvPicPr>
          <p:cNvPr id="25" name="Picture 3" descr="C:\Users\maggie.qian\AppData\Local\Microsoft\Windows\Temporary Internet Files\Content.IE5\38RAPEJH\Gold_medal_ribbon.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972" y="2434321"/>
            <a:ext cx="597586" cy="70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8444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PPT_Template_Corporate">
  <a:themeElements>
    <a:clrScheme name="Custom 3">
      <a:dk1>
        <a:sysClr val="windowText" lastClr="000000"/>
      </a:dk1>
      <a:lt1>
        <a:sysClr val="window" lastClr="FFFFFF"/>
      </a:lt1>
      <a:dk2>
        <a:srgbClr val="008C95"/>
      </a:dk2>
      <a:lt2>
        <a:srgbClr val="0085AD"/>
      </a:lt2>
      <a:accent1>
        <a:srgbClr val="009A44"/>
      </a:accent1>
      <a:accent2>
        <a:srgbClr val="0072CE"/>
      </a:accent2>
      <a:accent3>
        <a:srgbClr val="484674"/>
      </a:accent3>
      <a:accent4>
        <a:srgbClr val="E57200"/>
      </a:accent4>
      <a:accent5>
        <a:srgbClr val="BF0D3E"/>
      </a:accent5>
      <a:accent6>
        <a:srgbClr val="001A70"/>
      </a:accent6>
      <a:hlink>
        <a:srgbClr val="7A6855"/>
      </a:hlink>
      <a:folHlink>
        <a:srgbClr val="0085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marL="231775" indent="-231775" fontAlgn="auto">
          <a:spcBef>
            <a:spcPts val="0"/>
          </a:spcBef>
          <a:spcAft>
            <a:spcPts val="0"/>
          </a:spcAft>
          <a:buClr>
            <a:schemeClr val="bg2"/>
          </a:buClr>
          <a:buFont typeface="Arial" pitchFamily="34" charset="0"/>
          <a:buChar char="•"/>
          <a:defRPr dirty="0" smtClean="0">
            <a:latin typeface="AvenirNext LT Com Regular" pitchFamily="34" charset="0"/>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8C95"/>
    </a:dk2>
    <a:lt2>
      <a:srgbClr val="0085AD"/>
    </a:lt2>
    <a:accent1>
      <a:srgbClr val="009A44"/>
    </a:accent1>
    <a:accent2>
      <a:srgbClr val="0072CE"/>
    </a:accent2>
    <a:accent3>
      <a:srgbClr val="FFFFFF"/>
    </a:accent3>
    <a:accent4>
      <a:srgbClr val="000000"/>
    </a:accent4>
    <a:accent5>
      <a:srgbClr val="AACAB0"/>
    </a:accent5>
    <a:accent6>
      <a:srgbClr val="0067BA"/>
    </a:accent6>
    <a:hlink>
      <a:srgbClr val="7A6855"/>
    </a:hlink>
    <a:folHlink>
      <a:srgbClr val="0085AD"/>
    </a:folHlink>
  </a:clrScheme>
</a:themeOverride>
</file>

<file path=ppt/theme/themeOverride2.xml><?xml version="1.0" encoding="utf-8"?>
<a:themeOverride xmlns:a="http://schemas.openxmlformats.org/drawingml/2006/main">
  <a:clrScheme name="">
    <a:dk1>
      <a:srgbClr val="000000"/>
    </a:dk1>
    <a:lt1>
      <a:srgbClr val="FFFFFF"/>
    </a:lt1>
    <a:dk2>
      <a:srgbClr val="008C95"/>
    </a:dk2>
    <a:lt2>
      <a:srgbClr val="0085AD"/>
    </a:lt2>
    <a:accent1>
      <a:srgbClr val="009A44"/>
    </a:accent1>
    <a:accent2>
      <a:srgbClr val="0072CE"/>
    </a:accent2>
    <a:accent3>
      <a:srgbClr val="FFFFFF"/>
    </a:accent3>
    <a:accent4>
      <a:srgbClr val="000000"/>
    </a:accent4>
    <a:accent5>
      <a:srgbClr val="AACAB0"/>
    </a:accent5>
    <a:accent6>
      <a:srgbClr val="0067BA"/>
    </a:accent6>
    <a:hlink>
      <a:srgbClr val="7A6855"/>
    </a:hlink>
    <a:folHlink>
      <a:srgbClr val="0085AD"/>
    </a:folHlink>
  </a:clrScheme>
</a:themeOverride>
</file>

<file path=docProps/app.xml><?xml version="1.0" encoding="utf-8"?>
<Properties xmlns="http://schemas.openxmlformats.org/officeDocument/2006/extended-properties" xmlns:vt="http://schemas.openxmlformats.org/officeDocument/2006/docPropsVTypes">
  <Template>PPT_Template_Corporate</Template>
  <TotalTime>8009</TotalTime>
  <Words>1722</Words>
  <Application>Microsoft Office PowerPoint</Application>
  <PresentationFormat>全屏显示(16:9)</PresentationFormat>
  <Paragraphs>248</Paragraphs>
  <Slides>22</Slides>
  <Notes>8</Notes>
  <HiddenSlides>2</HiddenSlides>
  <MMClips>0</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PPT_Template_Corporate</vt:lpstr>
      <vt:lpstr>赛莱默公司介绍 </vt:lpstr>
      <vt:lpstr>PowerPoint 演示文稿</vt:lpstr>
      <vt:lpstr>目录</vt:lpstr>
      <vt:lpstr>赛莱默品牌发展史</vt:lpstr>
      <vt:lpstr>赛莱默概况</vt:lpstr>
      <vt:lpstr>赛莱默品牌架构</vt:lpstr>
      <vt:lpstr>赛莱默品牌架构</vt:lpstr>
      <vt:lpstr>赛莱默的愿景</vt:lpstr>
      <vt:lpstr>赛莱默荣誉</vt:lpstr>
      <vt:lpstr>赛莱默中国</vt:lpstr>
      <vt:lpstr>赛莱默中国发展</vt:lpstr>
      <vt:lpstr>赛莱默中国布局</vt:lpstr>
      <vt:lpstr>赛莱默南京工厂</vt:lpstr>
      <vt:lpstr>赛莱默南京工厂 生产线</vt:lpstr>
      <vt:lpstr>赛莱默南京工厂 测试台</vt:lpstr>
      <vt:lpstr>赛莱默沈阳工厂</vt:lpstr>
      <vt:lpstr>赛莱默中国研发</vt:lpstr>
      <vt:lpstr>赛莱默商用建筑应用</vt:lpstr>
      <vt:lpstr>PowerPoint 演示文稿</vt:lpstr>
      <vt:lpstr>赛莱默商用建筑案例</vt:lpstr>
      <vt:lpstr>聚焦核心技术和需求变化，提升客户竞争力</vt:lpstr>
      <vt:lpstr>PowerPoint 演示文稿</vt:lpstr>
    </vt:vector>
  </TitlesOfParts>
  <Company>art270,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Xylem.</dc:title>
  <dc:creator>Qian, Maggie - Xylem</dc:creator>
  <cp:lastModifiedBy>User</cp:lastModifiedBy>
  <cp:revision>714</cp:revision>
  <cp:lastPrinted>2018-10-08T08:09:41Z</cp:lastPrinted>
  <dcterms:created xsi:type="dcterms:W3CDTF">2011-10-07T18:06:10Z</dcterms:created>
  <dcterms:modified xsi:type="dcterms:W3CDTF">2019-12-26T04:55:13Z</dcterms:modified>
</cp:coreProperties>
</file>