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</p:sldMasterIdLst>
  <p:notesMasterIdLst>
    <p:notesMasterId r:id="rId37"/>
  </p:notesMasterIdLst>
  <p:sldIdLst>
    <p:sldId id="1073" r:id="rId25"/>
    <p:sldId id="1074" r:id="rId26"/>
    <p:sldId id="1077" r:id="rId27"/>
    <p:sldId id="1078" r:id="rId28"/>
    <p:sldId id="1079" r:id="rId29"/>
    <p:sldId id="1082" r:id="rId30"/>
    <p:sldId id="1086" r:id="rId31"/>
    <p:sldId id="1091" r:id="rId32"/>
    <p:sldId id="1088" r:id="rId33"/>
    <p:sldId id="1089" r:id="rId34"/>
    <p:sldId id="1090" r:id="rId35"/>
    <p:sldId id="625" r:id="rId3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 autoAdjust="0"/>
    <p:restoredTop sz="92086" autoAdjust="0"/>
  </p:normalViewPr>
  <p:slideViewPr>
    <p:cSldViewPr>
      <p:cViewPr varScale="1">
        <p:scale>
          <a:sx n="107" d="100"/>
          <a:sy n="107" d="100"/>
        </p:scale>
        <p:origin x="151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33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79B78A-A380-4B59-8163-A9F124269DE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5071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8FB229DD-C2B6-4355-87DB-70004A19DD0D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/>
              <a:t>2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87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dirty="0" smtClean="0">
              <a:latin typeface="Arial" pitchFamily="34" charset="0"/>
            </a:endParaRPr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5267325" y="8572500"/>
            <a:ext cx="159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/>
            <a:fld id="{286C6929-3E54-4932-B566-45C5A2C6D7D7}" type="slidenum">
              <a:rPr lang="en-US" altLang="zh-CN" sz="1200">
                <a:solidFill>
                  <a:schemeClr val="folHlink"/>
                </a:solidFill>
              </a:rPr>
              <a:pPr algn="r"/>
              <a:t>3</a:t>
            </a:fld>
            <a:endParaRPr lang="en-US" altLang="zh-CN" sz="1200">
              <a:solidFill>
                <a:schemeClr val="folHlink"/>
              </a:solidFill>
            </a:endParaRPr>
          </a:p>
        </p:txBody>
      </p:sp>
      <p:sp>
        <p:nvSpPr>
          <p:cNvPr id="11162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sv-SE" altLang="zh-CN" smtClean="0"/>
          </a:p>
        </p:txBody>
      </p:sp>
    </p:spTree>
    <p:extLst>
      <p:ext uri="{BB962C8B-B14F-4D97-AF65-F5344CB8AC3E}">
        <p14:creationId xmlns:p14="http://schemas.microsoft.com/office/powerpoint/2010/main" val="176838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118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en-US" dirty="0" smtClean="0">
              <a:latin typeface="Arial" pitchFamily="34" charset="0"/>
            </a:endParaRPr>
          </a:p>
          <a:p>
            <a:endParaRPr lang="sv-SE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36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A9B91B-DC02-4681-A489-74C8FE4EEA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5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DAA639-AA49-4CA4-8B00-413325C175FE}" type="slidenum">
              <a:rPr lang="zh-CN" altLang="sv-SE">
                <a:solidFill>
                  <a:prstClr val="black"/>
                </a:solidFill>
              </a:rPr>
              <a:pPr/>
              <a:t>11</a:t>
            </a:fld>
            <a:endParaRPr lang="sv-SE" altLang="zh-CN">
              <a:solidFill>
                <a:prstClr val="black"/>
              </a:solidFill>
            </a:endParaRPr>
          </a:p>
        </p:txBody>
      </p:sp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 lIns="91411" tIns="45705" rIns="91411" bIns="45705"/>
          <a:lstStyle/>
          <a:p>
            <a:endParaRPr lang="zh-CN" altLang="en-US"/>
          </a:p>
        </p:txBody>
      </p:sp>
      <p:sp>
        <p:nvSpPr>
          <p:cNvPr id="135172" name="Slide Number Placeholder 3"/>
          <p:cNvSpPr txBox="1">
            <a:spLocks noGrp="1"/>
          </p:cNvSpPr>
          <p:nvPr/>
        </p:nvSpPr>
        <p:spPr bwMode="auto">
          <a:xfrm>
            <a:off x="3884614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8713" indent="-227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1150" indent="-2254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3588" indent="-2254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88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7988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5188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62388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08DF2A3-3716-4E48-BC15-DA1A8BB8D9EE}" type="slidenum">
              <a:rPr lang="zh-CN" altLang="en-US" sz="1200">
                <a:solidFill>
                  <a:prstClr val="black"/>
                </a:solidFill>
                <a:cs typeface="ヒラギノ角ゴ Pro W3"/>
              </a:rPr>
              <a:pPr algn="r"/>
              <a:t>11</a:t>
            </a:fld>
            <a:endParaRPr lang="en-US" altLang="zh-CN" sz="1200">
              <a:solidFill>
                <a:prstClr val="black"/>
              </a:solidFill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0230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7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9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7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191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626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565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884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2770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069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181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785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6805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11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82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67596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079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033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045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761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7663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789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811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036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137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58CF7-BE03-40CD-B1D2-F5AB78788F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19564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4045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19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900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218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868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6002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856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303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6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D295E-51B9-4920-B3F7-394F3CA5C04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03953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7398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7025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5098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0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823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635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653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8550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659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42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BCF75-BB40-475E-9CCD-91A4D5B2DE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36702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988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3495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877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2096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863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452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DDEB-5038-4CC8-8782-F6BF1BE7A3F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7967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FD485-886D-4F2F-B52E-56759B073D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42333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D5E5B-B6BB-49E3-AFDC-FC466E1C199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2724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F21D-F61F-49BF-BEC1-B167A22876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3447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AC59-0DEF-49C7-B639-AE3A35BB42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350826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120A6-DC3A-40ED-8472-85575EBAAB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5568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CEC38-96EF-4428-82DC-230EAF49B7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52896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21672-4286-4184-BFFD-5ADE41ECB1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00763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D44B9-698E-4A5D-B1B9-CDCCDB6DB1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3205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A04E-DC86-404A-8AE4-66568E3FF3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87192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0EE99-BD6D-4D29-A6F5-6106FDA443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00172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85004-817F-4EA7-9B1F-6BF468BD40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41365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5C413-FAD5-4C74-959B-A235E1FF82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00493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80958-8FDE-4506-825F-BE4D5DBF245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79325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D4C78-9DDA-44CD-A7D7-AFCD130185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5133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BEA4D-0768-43FB-A685-9BA30F7E06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14753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4D40-A7F6-420C-B344-71805618CF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7210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471A2-BB8E-4AE8-868A-F03D82F068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88032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1B100-A2F1-409C-9742-45E227D07F3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53298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42A24-C312-4DE9-9243-4A867C4D59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26153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5917B-7A12-41C3-B377-AE47B39052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87524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9881D-57B0-4AEC-B0DE-6A99346F6B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287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93B36-51E1-4CD7-9BC9-DA7DAAB73D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14088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D276-BF37-40D7-9C25-C5409107568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33799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FE47E-9D11-4CAA-A4AB-F08BE4107B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80007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962CE-FEE9-499E-9F3E-45D99774CD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4277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56BB3-E4B3-43D4-B49D-5B9827E18D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780829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B77B2-9AAC-48B0-AAEC-0FCCAAFF669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18769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82AC9-F883-4F2A-B75B-2B774EAA6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502232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0D7A5-B199-438C-84EA-66D7384ADC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55838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7DE80-515E-4216-98BF-0EB86812F6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17752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BD403-4534-45A7-AAE3-92C996CFBB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62895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8407A-06F5-4A02-8E7F-99492B256F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61278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22CF4-8E2E-49C8-AD30-310FEBF3AD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33971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3BBA-B06E-4FF8-8BDE-3F05254921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42708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C33AE-43A4-4D1A-8DAB-8976A15F5D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96194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46D42-B363-46D7-A3D4-526C7D73BD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3092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3D5CB-6132-43BA-BBF6-DA26D7C968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60851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BFE8-2B20-460E-8E9E-CFEF39520C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52243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25FC4-6ECD-459E-A922-2ED95E60EB1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31537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36B52-50D2-4EE9-80FC-7E0D519878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90954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1BE11-4D47-49B5-A081-8CE45AE82A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907222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AF85E-0667-4FB9-B386-62F5C52347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56028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00B66-47EF-47BC-820A-5989C0A160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07710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3B983-E855-46AE-933F-DF5AEF51029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06278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8C6BD-DD0B-4378-BAB3-6B7986F00EC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98270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4B542-A3B2-4CCB-9BF7-1DE661C1B6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748045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9FB1-8520-4F91-8747-56F9D6C2D7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5701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6FF83-424C-49B7-8934-351069360F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07119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D1ED9-D0E1-4AB5-BEAF-1E743E0F9F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35949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B45B0-5F05-4E26-B053-042FB47205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08857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DAD2-25BD-4207-A0A2-AB65DEFE5C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15203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AEC75-FBC8-4346-A39E-95923C1C161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00801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AAF8E-36FD-48B3-9E44-99E611A217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90170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B9A47-44E2-4467-9C33-F7FFF26F26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097868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A9F61-7872-4EA4-B0DC-C31F7FAE81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77444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193EE-EE4D-4C7E-B9E4-99196186EE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5900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60373-D229-4E0D-B117-988F4392A0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52709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F135-2087-45CE-B152-841AF57EE7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403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67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819E5-B603-4F0B-B539-A9D3035B2B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668176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8ED51-62FB-45EC-A111-93FE534E44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515155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B918F-7301-4386-991D-8EA9F73746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767860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36872-A49F-441F-9F61-738C6890AE3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52391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00D8D-DDDB-4C82-A561-0F1708A9E8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87200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ED13-5DEC-4F3B-B857-A259F3C6A30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792470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AD12A-622C-414C-A785-D5B072D532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891641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1B6C7-C86F-4F4D-9CF5-1DF5D33718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64675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0D69-E312-4D94-A689-58444E764D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493108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60E1B-2C68-4111-B0F9-F464229E9A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876559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8B73-C69E-4E26-A20A-0D56C35CCDA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8484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AB1-3B98-4139-9700-C1EF0FA52B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18154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1FD24-5A9D-4AE0-AC24-0CF25F93353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8528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075C-FC41-48DA-B486-7F1751A729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542020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6232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0103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59038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5775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0252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634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8715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52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FD7F7-AA90-4A7D-88D7-D6227A94783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72857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40414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9135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5628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4912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9420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543215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115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83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7204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987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Flygt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7472" y="6404430"/>
            <a:ext cx="715108" cy="453571"/>
          </a:xfrm>
          <a:prstGeom prst="rect">
            <a:avLst/>
          </a:prstGeom>
        </p:spPr>
        <p:txBody>
          <a:bodyPr/>
          <a:lstStyle/>
          <a:p>
            <a:fld id="{50F2F8E5-1108-0A46-83A0-852BF6A1A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455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793585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57247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4058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3198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EEB2-913E-414B-9F4F-149743D2D01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020346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5AA00-2FC2-4653-8414-A3EF9EB4F6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54093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081C-2641-45C0-8B3F-E615534BAC6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372284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F477D-9DAD-421A-9821-CBA9470A4A9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816754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EF59A-352B-4F76-9AF0-188C7345D4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956566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0CFA7-8569-4551-B27D-EDFCB85C01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9365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" y="5888038"/>
            <a:ext cx="9155113" cy="982662"/>
            <a:chOff x="0" y="5888736"/>
            <a:chExt cx="9155436" cy="981375"/>
          </a:xfrm>
        </p:grpSpPr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88736"/>
              <a:ext cx="9155436" cy="9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1226" y="6433968"/>
              <a:ext cx="881026" cy="310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0120"/>
          </a:xfrm>
        </p:spPr>
        <p:txBody>
          <a:bodyPr/>
          <a:lstStyle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763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71600"/>
            <a:ext cx="82296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C28216D-2892-408B-A13E-AA58E16C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23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88EA3-2AF1-4A3D-B0C7-72DB9BDC90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486996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71CB1-C652-49A5-976D-F20F9D0E34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308457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17BF-7320-428A-B98A-8F838DD117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760952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04EAB-6B7C-4213-BACB-49962B2128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512839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4877E-6805-4CAC-ACA0-B033C4373D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78536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8B6CF-CD19-4E5C-8FA5-C179D63991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880405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B351F-12B0-41C3-BF79-0B19B5F0066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052249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250D4-4D98-43C3-A186-A4C554F901E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367815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89DE3-DD4A-45DB-BF03-F29018B19ED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850894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6FE36-CDED-45A5-BAEF-97A04CCD99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0176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7862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32D1-84AF-4E6B-A43D-C3DF8D84BF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126062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87742-CB15-4F08-B753-957F34E867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45805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74D9F-1D7E-4380-92C3-78B2FB6BDE6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84251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A3082-CC60-49A6-87A1-B2CEBA716A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40235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AE56C-0162-4C7B-9EBE-756A78AD52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226650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7962-5831-42D7-8A97-E7F52E52A9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339242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19DA9-1FB4-4771-A6F2-DFEB77319E2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770391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EC67F-0695-4342-A161-BDBB0668935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437814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AA12C-4F2F-455D-9664-1360A23ACB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067828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B8924-A55F-40C8-9BC8-B3614D4B62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8218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756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F9084-44D5-4B38-B520-0A73B2C202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661250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C866F-C369-4330-B2B6-8D2223A1DC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37228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87CE-BB43-4C52-BF78-7E4FE2E73E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947126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1331E-1CFE-4910-B32D-515E344A1A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394885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5967-CBF8-4395-9E44-30141C68EC9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008624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3433-9C22-4706-AB08-73EF196638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246456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A5CD3-7FE2-44F9-BEFA-AD902FE7C01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8547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984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58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4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1237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09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143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448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598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9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71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04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1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5230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32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44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12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52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72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3647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536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44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84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54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90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509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598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10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750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18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543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633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890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08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32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564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6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33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67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65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47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48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5800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4358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564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77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96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6157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0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9655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32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253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05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7700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3421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784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272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7881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010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399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573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174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91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389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3471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1783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30035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3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2158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5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5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338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955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332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1613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801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23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69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7408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5179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71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image" Target="../media/image2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image" Target="../media/image2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image" Target="../media/image13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image" Target="../media/image13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Relationship Id="rId14" Type="http://schemas.openxmlformats.org/officeDocument/2006/relationships/image" Target="../media/image1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Xylem_blue_aqua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Xylem_blue_aqua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1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91" r:id="rId1"/>
    <p:sldLayoutId id="2147489592" r:id="rId2"/>
    <p:sldLayoutId id="2147489593" r:id="rId3"/>
    <p:sldLayoutId id="2147489594" r:id="rId4"/>
    <p:sldLayoutId id="2147489595" r:id="rId5"/>
    <p:sldLayoutId id="2147489596" r:id="rId6"/>
    <p:sldLayoutId id="2147489597" r:id="rId7"/>
    <p:sldLayoutId id="2147489598" r:id="rId8"/>
    <p:sldLayoutId id="2147489599" r:id="rId9"/>
    <p:sldLayoutId id="2147489600" r:id="rId10"/>
    <p:sldLayoutId id="214748960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Xylem_purple_indigo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Xylem_purple_indigo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1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90" r:id="rId1"/>
    <p:sldLayoutId id="2147489691" r:id="rId2"/>
    <p:sldLayoutId id="2147489692" r:id="rId3"/>
    <p:sldLayoutId id="2147489693" r:id="rId4"/>
    <p:sldLayoutId id="2147489694" r:id="rId5"/>
    <p:sldLayoutId id="2147489695" r:id="rId6"/>
    <p:sldLayoutId id="2147489696" r:id="rId7"/>
    <p:sldLayoutId id="2147489697" r:id="rId8"/>
    <p:sldLayoutId id="2147489698" r:id="rId9"/>
    <p:sldLayoutId id="2147489699" r:id="rId10"/>
    <p:sldLayoutId id="2147489700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Xylem_purple_indigo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3" descr="Xylem_purple_indigo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4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12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01" r:id="rId1"/>
    <p:sldLayoutId id="2147489702" r:id="rId2"/>
    <p:sldLayoutId id="2147489703" r:id="rId3"/>
    <p:sldLayoutId id="2147489704" r:id="rId4"/>
    <p:sldLayoutId id="2147489705" r:id="rId5"/>
    <p:sldLayoutId id="2147489706" r:id="rId6"/>
    <p:sldLayoutId id="2147489707" r:id="rId7"/>
    <p:sldLayoutId id="2147489708" r:id="rId8"/>
    <p:sldLayoutId id="2147489709" r:id="rId9"/>
    <p:sldLayoutId id="2147489710" r:id="rId10"/>
    <p:sldLayoutId id="214748971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Xylem_purple_indigo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229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12" r:id="rId1"/>
    <p:sldLayoutId id="2147489713" r:id="rId2"/>
    <p:sldLayoutId id="2147489714" r:id="rId3"/>
    <p:sldLayoutId id="2147489715" r:id="rId4"/>
    <p:sldLayoutId id="2147489716" r:id="rId5"/>
    <p:sldLayoutId id="2147489717" r:id="rId6"/>
    <p:sldLayoutId id="2147489718" r:id="rId7"/>
    <p:sldLayoutId id="2147489719" r:id="rId8"/>
    <p:sldLayoutId id="2147489720" r:id="rId9"/>
    <p:sldLayoutId id="2147489721" r:id="rId10"/>
    <p:sldLayoutId id="2147489722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Xylem_purple_indigo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33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23" r:id="rId1"/>
    <p:sldLayoutId id="2147489724" r:id="rId2"/>
    <p:sldLayoutId id="2147489725" r:id="rId3"/>
    <p:sldLayoutId id="2147489726" r:id="rId4"/>
    <p:sldLayoutId id="2147489727" r:id="rId5"/>
    <p:sldLayoutId id="2147489728" r:id="rId6"/>
    <p:sldLayoutId id="2147489729" r:id="rId7"/>
    <p:sldLayoutId id="2147489730" r:id="rId8"/>
    <p:sldLayoutId id="2147489731" r:id="rId9"/>
    <p:sldLayoutId id="2147489732" r:id="rId10"/>
    <p:sldLayoutId id="2147489733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Divider_BlueAqua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Divider_BlueAqua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43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A0A0F093-798A-4A53-9196-50C5F1ABA2E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34" r:id="rId1"/>
    <p:sldLayoutId id="2147489735" r:id="rId2"/>
    <p:sldLayoutId id="2147489736" r:id="rId3"/>
    <p:sldLayoutId id="2147489737" r:id="rId4"/>
    <p:sldLayoutId id="2147489738" r:id="rId5"/>
    <p:sldLayoutId id="2147489739" r:id="rId6"/>
    <p:sldLayoutId id="2147489740" r:id="rId7"/>
    <p:sldLayoutId id="2147489741" r:id="rId8"/>
    <p:sldLayoutId id="2147489742" r:id="rId9"/>
    <p:sldLayoutId id="2147489743" r:id="rId10"/>
    <p:sldLayoutId id="2147489744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Divider_BlueAqua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B59EF269-36E1-4774-811A-E0F5A58E08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45" r:id="rId1"/>
    <p:sldLayoutId id="2147489746" r:id="rId2"/>
    <p:sldLayoutId id="2147489747" r:id="rId3"/>
    <p:sldLayoutId id="2147489748" r:id="rId4"/>
    <p:sldLayoutId id="2147489749" r:id="rId5"/>
    <p:sldLayoutId id="2147489750" r:id="rId6"/>
    <p:sldLayoutId id="2147489751" r:id="rId7"/>
    <p:sldLayoutId id="2147489752" r:id="rId8"/>
    <p:sldLayoutId id="2147489753" r:id="rId9"/>
    <p:sldLayoutId id="2147489754" r:id="rId10"/>
    <p:sldLayoutId id="2147489755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ivider_IndigoBlu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Divider_IndigoBlu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638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25066423-9F44-496B-8D93-FC6B6CAEB60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56" r:id="rId1"/>
    <p:sldLayoutId id="2147489757" r:id="rId2"/>
    <p:sldLayoutId id="2147489758" r:id="rId3"/>
    <p:sldLayoutId id="2147489759" r:id="rId4"/>
    <p:sldLayoutId id="2147489760" r:id="rId5"/>
    <p:sldLayoutId id="2147489761" r:id="rId6"/>
    <p:sldLayoutId id="2147489762" r:id="rId7"/>
    <p:sldLayoutId id="2147489763" r:id="rId8"/>
    <p:sldLayoutId id="2147489764" r:id="rId9"/>
    <p:sldLayoutId id="2147489765" r:id="rId10"/>
    <p:sldLayoutId id="2147489766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ivider_IndigoBlu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74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8C01B832-3F11-458A-B467-78D9E31C3D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67" r:id="rId1"/>
    <p:sldLayoutId id="2147489768" r:id="rId2"/>
    <p:sldLayoutId id="2147489769" r:id="rId3"/>
    <p:sldLayoutId id="2147489770" r:id="rId4"/>
    <p:sldLayoutId id="2147489771" r:id="rId5"/>
    <p:sldLayoutId id="2147489772" r:id="rId6"/>
    <p:sldLayoutId id="2147489773" r:id="rId7"/>
    <p:sldLayoutId id="2147489774" r:id="rId8"/>
    <p:sldLayoutId id="2147489775" r:id="rId9"/>
    <p:sldLayoutId id="2147489776" r:id="rId10"/>
    <p:sldLayoutId id="2147489777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Divider_PurpleIndig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Divider_PurpleIndig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84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2784F9D7-0865-42AE-98B6-747A2C4CE4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78" r:id="rId1"/>
    <p:sldLayoutId id="2147489779" r:id="rId2"/>
    <p:sldLayoutId id="2147489780" r:id="rId3"/>
    <p:sldLayoutId id="2147489781" r:id="rId4"/>
    <p:sldLayoutId id="2147489782" r:id="rId5"/>
    <p:sldLayoutId id="2147489783" r:id="rId6"/>
    <p:sldLayoutId id="2147489784" r:id="rId7"/>
    <p:sldLayoutId id="2147489785" r:id="rId8"/>
    <p:sldLayoutId id="2147489786" r:id="rId9"/>
    <p:sldLayoutId id="2147489787" r:id="rId10"/>
    <p:sldLayoutId id="2147489788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Divider_PurpleIndig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94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29C41FFF-B229-4F89-83BD-3902F9BCF3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89" r:id="rId1"/>
    <p:sldLayoutId id="2147489790" r:id="rId2"/>
    <p:sldLayoutId id="2147489791" r:id="rId3"/>
    <p:sldLayoutId id="2147489792" r:id="rId4"/>
    <p:sldLayoutId id="2147489793" r:id="rId5"/>
    <p:sldLayoutId id="2147489794" r:id="rId6"/>
    <p:sldLayoutId id="2147489795" r:id="rId7"/>
    <p:sldLayoutId id="2147489796" r:id="rId8"/>
    <p:sldLayoutId id="2147489797" r:id="rId9"/>
    <p:sldLayoutId id="2147489798" r:id="rId10"/>
    <p:sldLayoutId id="2147489799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footer5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fld id="{73D6F158-2574-480A-AE29-CD5E9A2829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2054" name="Picture 6" descr="footer5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038"/>
            <a:ext cx="91440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02" r:id="rId1"/>
    <p:sldLayoutId id="2147489603" r:id="rId2"/>
    <p:sldLayoutId id="2147489604" r:id="rId3"/>
    <p:sldLayoutId id="2147489605" r:id="rId4"/>
    <p:sldLayoutId id="2147489606" r:id="rId5"/>
    <p:sldLayoutId id="2147489607" r:id="rId6"/>
    <p:sldLayoutId id="2147489608" r:id="rId7"/>
    <p:sldLayoutId id="2147489609" r:id="rId8"/>
    <p:sldLayoutId id="2147489610" r:id="rId9"/>
    <p:sldLayoutId id="2147489611" r:id="rId10"/>
    <p:sldLayoutId id="2147489612" r:id="rId11"/>
    <p:sldLayoutId id="2147489861" r:id="rId12"/>
    <p:sldLayoutId id="2147489862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outline_wave-cov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376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outline_wave-cov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376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4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800" r:id="rId1"/>
    <p:sldLayoutId id="2147489801" r:id="rId2"/>
    <p:sldLayoutId id="2147489802" r:id="rId3"/>
    <p:sldLayoutId id="2147489803" r:id="rId4"/>
    <p:sldLayoutId id="2147489804" r:id="rId5"/>
    <p:sldLayoutId id="2147489805" r:id="rId6"/>
    <p:sldLayoutId id="2147489806" r:id="rId7"/>
    <p:sldLayoutId id="2147489807" r:id="rId8"/>
    <p:sldLayoutId id="2147489808" r:id="rId9"/>
    <p:sldLayoutId id="2147489809" r:id="rId10"/>
    <p:sldLayoutId id="2147489810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outline_wave-cov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376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15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811" r:id="rId1"/>
    <p:sldLayoutId id="2147489812" r:id="rId2"/>
    <p:sldLayoutId id="2147489813" r:id="rId3"/>
    <p:sldLayoutId id="2147489814" r:id="rId4"/>
    <p:sldLayoutId id="2147489815" r:id="rId5"/>
    <p:sldLayoutId id="2147489816" r:id="rId6"/>
    <p:sldLayoutId id="2147489817" r:id="rId7"/>
    <p:sldLayoutId id="2147489818" r:id="rId8"/>
    <p:sldLayoutId id="2147489819" r:id="rId9"/>
    <p:sldLayoutId id="2147489820" r:id="rId10"/>
    <p:sldLayoutId id="214748982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7"/>
          <p:cNvGrpSpPr>
            <a:grpSpLocks/>
          </p:cNvGrpSpPr>
          <p:nvPr/>
        </p:nvGrpSpPr>
        <p:grpSpPr bwMode="auto">
          <a:xfrm>
            <a:off x="0" y="5894388"/>
            <a:ext cx="9144000" cy="963612"/>
            <a:chOff x="0" y="5894832"/>
            <a:chExt cx="9144000" cy="963168"/>
          </a:xfrm>
        </p:grpSpPr>
        <p:pic>
          <p:nvPicPr>
            <p:cNvPr id="22537" name="Picture 4" descr="footer6_outline2.jp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94832"/>
              <a:ext cx="9144000" cy="96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6" descr="Footer_blue logo only.jp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044" y="6424067"/>
              <a:ext cx="932688" cy="32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1" name="Group 8"/>
          <p:cNvGrpSpPr>
            <a:grpSpLocks/>
          </p:cNvGrpSpPr>
          <p:nvPr/>
        </p:nvGrpSpPr>
        <p:grpSpPr bwMode="auto">
          <a:xfrm>
            <a:off x="0" y="5894388"/>
            <a:ext cx="9144000" cy="963612"/>
            <a:chOff x="0" y="5894832"/>
            <a:chExt cx="9144000" cy="963168"/>
          </a:xfrm>
        </p:grpSpPr>
        <p:pic>
          <p:nvPicPr>
            <p:cNvPr id="22535" name="Picture 9" descr="footer6_outline2.jp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94832"/>
              <a:ext cx="9144000" cy="96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10" descr="Footer_blue logo only.jp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044" y="6424067"/>
              <a:ext cx="932688" cy="32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25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fld id="{F140C894-07C4-4F12-87F9-BBB44E49F4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822" r:id="rId1"/>
    <p:sldLayoutId id="2147489823" r:id="rId2"/>
    <p:sldLayoutId id="2147489824" r:id="rId3"/>
    <p:sldLayoutId id="2147489825" r:id="rId4"/>
    <p:sldLayoutId id="2147489826" r:id="rId5"/>
    <p:sldLayoutId id="2147489827" r:id="rId6"/>
    <p:sldLayoutId id="2147489828" r:id="rId7"/>
    <p:sldLayoutId id="2147489829" r:id="rId8"/>
    <p:sldLayoutId id="2147489830" r:id="rId9"/>
    <p:sldLayoutId id="2147489831" r:id="rId10"/>
    <p:sldLayoutId id="2147489832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3561" name="Picture 2" descr="Divider_Outline2.jp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6" descr="Footer_blue logo only.jp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044" y="6424067"/>
              <a:ext cx="932688" cy="32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5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3559" name="Picture 8" descr="Divider_Outline2.jp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9" descr="Footer_blue logo only.jp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044" y="6424067"/>
              <a:ext cx="932688" cy="32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355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85AD"/>
                </a:solidFill>
                <a:latin typeface="Arial" charset="0"/>
              </a:defRPr>
            </a:lvl1pPr>
          </a:lstStyle>
          <a:p>
            <a:pPr>
              <a:defRPr/>
            </a:pPr>
            <a:fld id="{E80B308E-A045-4BDB-8C8C-B3C1060273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833" r:id="rId1"/>
    <p:sldLayoutId id="2147489834" r:id="rId2"/>
    <p:sldLayoutId id="2147489835" r:id="rId3"/>
    <p:sldLayoutId id="2147489836" r:id="rId4"/>
    <p:sldLayoutId id="2147489837" r:id="rId5"/>
    <p:sldLayoutId id="2147489838" r:id="rId6"/>
    <p:sldLayoutId id="2147489839" r:id="rId7"/>
    <p:sldLayoutId id="2147489840" r:id="rId8"/>
    <p:sldLayoutId id="2147489841" r:id="rId9"/>
    <p:sldLayoutId id="2147489842" r:id="rId10"/>
    <p:sldLayoutId id="2147489843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4582" name="Picture 2" descr="Divider_Outline2.jp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6" descr="Footer_blue logo only.jp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044" y="6424067"/>
              <a:ext cx="932688" cy="32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45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85AD"/>
                </a:solidFill>
                <a:latin typeface="Arial" charset="0"/>
              </a:defRPr>
            </a:lvl1pPr>
          </a:lstStyle>
          <a:p>
            <a:pPr>
              <a:defRPr/>
            </a:pPr>
            <a:fld id="{DCC9E812-7B03-4E92-B464-51061956BB8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844" r:id="rId1"/>
    <p:sldLayoutId id="2147489845" r:id="rId2"/>
    <p:sldLayoutId id="2147489846" r:id="rId3"/>
    <p:sldLayoutId id="2147489847" r:id="rId4"/>
    <p:sldLayoutId id="2147489848" r:id="rId5"/>
    <p:sldLayoutId id="2147489849" r:id="rId6"/>
    <p:sldLayoutId id="2147489850" r:id="rId7"/>
    <p:sldLayoutId id="2147489851" r:id="rId8"/>
    <p:sldLayoutId id="2147489852" r:id="rId9"/>
    <p:sldLayoutId id="2147489853" r:id="rId10"/>
    <p:sldLayoutId id="2147489854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Xylem_blue_aqua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Xylem_blue_aqua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4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13" r:id="rId1"/>
    <p:sldLayoutId id="2147489614" r:id="rId2"/>
    <p:sldLayoutId id="2147489615" r:id="rId3"/>
    <p:sldLayoutId id="2147489616" r:id="rId4"/>
    <p:sldLayoutId id="2147489617" r:id="rId5"/>
    <p:sldLayoutId id="2147489618" r:id="rId6"/>
    <p:sldLayoutId id="2147489619" r:id="rId7"/>
    <p:sldLayoutId id="2147489620" r:id="rId8"/>
    <p:sldLayoutId id="2147489621" r:id="rId9"/>
    <p:sldLayoutId id="2147489622" r:id="rId10"/>
    <p:sldLayoutId id="2147489623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Xylem_blue_aqua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24" r:id="rId1"/>
    <p:sldLayoutId id="2147489625" r:id="rId2"/>
    <p:sldLayoutId id="2147489626" r:id="rId3"/>
    <p:sldLayoutId id="2147489627" r:id="rId4"/>
    <p:sldLayoutId id="2147489628" r:id="rId5"/>
    <p:sldLayoutId id="2147489629" r:id="rId6"/>
    <p:sldLayoutId id="2147489630" r:id="rId7"/>
    <p:sldLayoutId id="2147489631" r:id="rId8"/>
    <p:sldLayoutId id="2147489632" r:id="rId9"/>
    <p:sldLayoutId id="2147489633" r:id="rId10"/>
    <p:sldLayoutId id="2147489634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Xylem_blue_aqua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35" r:id="rId1"/>
    <p:sldLayoutId id="2147489636" r:id="rId2"/>
    <p:sldLayoutId id="2147489637" r:id="rId3"/>
    <p:sldLayoutId id="2147489638" r:id="rId4"/>
    <p:sldLayoutId id="2147489639" r:id="rId5"/>
    <p:sldLayoutId id="2147489640" r:id="rId6"/>
    <p:sldLayoutId id="2147489641" r:id="rId7"/>
    <p:sldLayoutId id="2147489642" r:id="rId8"/>
    <p:sldLayoutId id="2147489643" r:id="rId9"/>
    <p:sldLayoutId id="2147489644" r:id="rId10"/>
    <p:sldLayoutId id="2147489645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Xylem_indigo_blue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Xylem_indigo_blue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1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61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46" r:id="rId1"/>
    <p:sldLayoutId id="2147489647" r:id="rId2"/>
    <p:sldLayoutId id="2147489648" r:id="rId3"/>
    <p:sldLayoutId id="2147489649" r:id="rId4"/>
    <p:sldLayoutId id="2147489650" r:id="rId5"/>
    <p:sldLayoutId id="2147489651" r:id="rId6"/>
    <p:sldLayoutId id="2147489652" r:id="rId7"/>
    <p:sldLayoutId id="2147489653" r:id="rId8"/>
    <p:sldLayoutId id="2147489654" r:id="rId9"/>
    <p:sldLayoutId id="2147489655" r:id="rId10"/>
    <p:sldLayoutId id="2147489656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Xylem_indigo_blue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9" descr="Xylem_indigo_blue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4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71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57" r:id="rId1"/>
    <p:sldLayoutId id="2147489658" r:id="rId2"/>
    <p:sldLayoutId id="2147489659" r:id="rId3"/>
    <p:sldLayoutId id="2147489660" r:id="rId4"/>
    <p:sldLayoutId id="2147489661" r:id="rId5"/>
    <p:sldLayoutId id="2147489662" r:id="rId6"/>
    <p:sldLayoutId id="2147489663" r:id="rId7"/>
    <p:sldLayoutId id="2147489664" r:id="rId8"/>
    <p:sldLayoutId id="2147489665" r:id="rId9"/>
    <p:sldLayoutId id="2147489666" r:id="rId10"/>
    <p:sldLayoutId id="2147489667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Xylem_indigo_blue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819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68" r:id="rId1"/>
    <p:sldLayoutId id="2147489669" r:id="rId2"/>
    <p:sldLayoutId id="2147489670" r:id="rId3"/>
    <p:sldLayoutId id="2147489671" r:id="rId4"/>
    <p:sldLayoutId id="2147489672" r:id="rId5"/>
    <p:sldLayoutId id="2147489673" r:id="rId6"/>
    <p:sldLayoutId id="2147489674" r:id="rId7"/>
    <p:sldLayoutId id="2147489675" r:id="rId8"/>
    <p:sldLayoutId id="2147489676" r:id="rId9"/>
    <p:sldLayoutId id="2147489677" r:id="rId10"/>
    <p:sldLayoutId id="2147489678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 descr="Xylem_indigo_blue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44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0" descr="Xylem_tag_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92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79" r:id="rId1"/>
    <p:sldLayoutId id="2147489680" r:id="rId2"/>
    <p:sldLayoutId id="2147489681" r:id="rId3"/>
    <p:sldLayoutId id="2147489682" r:id="rId4"/>
    <p:sldLayoutId id="2147489683" r:id="rId5"/>
    <p:sldLayoutId id="2147489684" r:id="rId6"/>
    <p:sldLayoutId id="2147489685" r:id="rId7"/>
    <p:sldLayoutId id="2147489686" r:id="rId8"/>
    <p:sldLayoutId id="2147489687" r:id="rId9"/>
    <p:sldLayoutId id="2147489688" r:id="rId10"/>
    <p:sldLayoutId id="2147489689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3pPr>
      <a:lvl4pPr marL="458788" indent="-171450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/>
        <a:buChar char="-"/>
        <a:defRPr>
          <a:solidFill>
            <a:schemeClr val="tx1"/>
          </a:solidFill>
          <a:latin typeface="+mn-lt"/>
          <a:cs typeface="+mn-cs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buChar char="-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N-animation.wm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../2014%20&#20844;&#20849;&#38468;&#20214;/Adaptive%20N%20loop.wmv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4294163"/>
            <a:ext cx="8712968" cy="935037"/>
          </a:xfrm>
          <a:noFill/>
        </p:spPr>
        <p:txBody>
          <a:bodyPr/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赛莱默</a:t>
            </a:r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污水泵送产品介绍</a:t>
            </a:r>
            <a:endParaRPr lang="zh-TW" altLang="en-US" sz="4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 descr="C:\D\Working Conditions\Company Info\Xylem\logo\Flygt_Xylem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57192"/>
            <a:ext cx="1158092" cy="49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llaproduk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1" y="0"/>
            <a:ext cx="8038406" cy="434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368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20827"/>
          <a:stretch>
            <a:fillRect/>
          </a:stretch>
        </p:blipFill>
        <p:spPr bwMode="auto">
          <a:xfrm>
            <a:off x="338138" y="1930400"/>
            <a:ext cx="4214812" cy="3124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279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20732"/>
          <a:stretch>
            <a:fillRect/>
          </a:stretch>
        </p:blipFill>
        <p:spPr bwMode="auto">
          <a:xfrm>
            <a:off x="4673600" y="1955800"/>
            <a:ext cx="4273550" cy="3054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279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74663" y="1289050"/>
            <a:ext cx="8074025" cy="519113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algn="l"/>
            <a:r>
              <a:rPr lang="zh-CN" altLang="en-US" sz="3400" i="1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          </a:t>
            </a:r>
            <a:r>
              <a:rPr lang="zh-CN" altLang="en-US" sz="280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无螺旋槽                             有螺旋槽</a:t>
            </a:r>
            <a:r>
              <a:rPr lang="zh-CN" altLang="en-US" sz="3400" i="1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旋</a:t>
            </a:r>
            <a:endParaRPr lang="zh-CN" altLang="en-US" sz="3400" i="1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2508" y="303213"/>
            <a:ext cx="208178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Spin-Out</a:t>
            </a:r>
            <a:endParaRPr lang="zh-CN" altLang="en-US" sz="3200" b="1" dirty="0">
              <a:solidFill>
                <a:srgbClr val="0085AD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0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07182" y="126456"/>
            <a:ext cx="7944189" cy="84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defTabSz="457200">
              <a:buClr>
                <a:srgbClr val="0085AD"/>
              </a:buClr>
            </a:pPr>
            <a:r>
              <a:rPr kumimoji="1" lang="zh-CN" altLang="en-US" sz="44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</a:t>
            </a:r>
            <a:r>
              <a:rPr kumimoji="1" lang="zh-CN" altLang="en-US" sz="4400" b="1" dirty="0" smtClean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</a:t>
            </a:r>
            <a:r>
              <a:rPr kumimoji="1" lang="zh-CN" altLang="en-US" sz="44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</a:t>
            </a:r>
            <a:r>
              <a:rPr kumimoji="1" lang="zh-CN" altLang="en-US" sz="4400" b="1" dirty="0" smtClean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机滴注工艺，绝缘等级</a:t>
            </a:r>
            <a:r>
              <a:rPr kumimoji="1" lang="en-US" altLang="zh-CN" sz="44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endParaRPr kumimoji="1" lang="zh-CN" altLang="en-US" sz="4400" b="1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307183" y="1155700"/>
            <a:ext cx="5802313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defTabSz="762000">
              <a:spcBef>
                <a:spcPct val="45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571500" indent="-381000" defTabSz="762000"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952500" defTabSz="762000"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435100" defTabSz="762000">
              <a:spcBef>
                <a:spcPct val="45000"/>
              </a:spcBef>
              <a:buClr>
                <a:schemeClr val="tx1"/>
              </a:buClr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1816100" defTabSz="762000">
              <a:spcBef>
                <a:spcPct val="45000"/>
              </a:spcBef>
              <a:buClr>
                <a:schemeClr val="tx1"/>
              </a:buClr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273300" defTabSz="762000" fontAlgn="base">
              <a:spcBef>
                <a:spcPct val="45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730500" defTabSz="762000" fontAlgn="base">
              <a:spcBef>
                <a:spcPct val="45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187700" defTabSz="762000" fontAlgn="base">
              <a:spcBef>
                <a:spcPct val="45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644900" defTabSz="762000" fontAlgn="base">
              <a:spcBef>
                <a:spcPct val="45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FF9900"/>
              </a:buClr>
              <a:buFont typeface="Wingdings" pitchFamily="2" charset="2"/>
              <a:buNone/>
            </a:pPr>
            <a:r>
              <a:rPr lang="zh-CN" altLang="en-US" sz="16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飞力定子工艺－滴注（一般制造工艺－浸注）</a:t>
            </a:r>
          </a:p>
          <a:p>
            <a:pPr marL="285750" indent="-285750">
              <a:buClr>
                <a:srgbClr val="0085AD"/>
              </a:buClr>
              <a:buFont typeface="Wingdings" pitchFamily="2" charset="2"/>
              <a:buChar char="q"/>
            </a:pPr>
            <a:r>
              <a:rPr lang="zh-CN" altLang="en-US" sz="16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更持久的耐热性能</a:t>
            </a:r>
          </a:p>
          <a:p>
            <a:pPr marL="285750" indent="-285750">
              <a:buClr>
                <a:srgbClr val="0085AD"/>
              </a:buClr>
              <a:buFont typeface="Wingdings" pitchFamily="2" charset="2"/>
              <a:buChar char="q"/>
            </a:pPr>
            <a:r>
              <a:rPr lang="zh-CN" altLang="en-US" sz="16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高机械性能</a:t>
            </a:r>
          </a:p>
          <a:p>
            <a:pPr marL="285750" indent="-285750">
              <a:buClr>
                <a:srgbClr val="0085AD"/>
              </a:buClr>
              <a:buFont typeface="Wingdings" pitchFamily="2" charset="2"/>
              <a:buChar char="q"/>
            </a:pPr>
            <a:r>
              <a:rPr lang="zh-CN" altLang="en-US" sz="16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改进热交换</a:t>
            </a:r>
          </a:p>
          <a:p>
            <a:pPr marL="285750" indent="-285750">
              <a:buClr>
                <a:srgbClr val="0085AD"/>
              </a:buClr>
              <a:buFont typeface="Wingdings" pitchFamily="2" charset="2"/>
              <a:buChar char="q"/>
            </a:pPr>
            <a:r>
              <a:rPr lang="zh-CN" altLang="en-US" sz="16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定子间隙均匀填充</a:t>
            </a:r>
          </a:p>
          <a:p>
            <a:pPr marL="285750" indent="-285750">
              <a:buClr>
                <a:srgbClr val="0085AD"/>
              </a:buClr>
              <a:buFont typeface="Wingdings" pitchFamily="2" charset="2"/>
              <a:buChar char="q"/>
            </a:pPr>
            <a:r>
              <a:rPr lang="zh-CN" altLang="en-US" sz="16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填充率更高</a:t>
            </a:r>
            <a:r>
              <a:rPr lang="en-US" altLang="zh-CN" sz="16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97</a:t>
            </a:r>
            <a:r>
              <a:rPr lang="zh-CN" altLang="en-US" sz="16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</a:p>
          <a:p>
            <a:pPr>
              <a:spcBef>
                <a:spcPct val="0"/>
              </a:spcBef>
              <a:buClr>
                <a:srgbClr val="FFFFFF"/>
              </a:buClr>
              <a:buFontTx/>
              <a:buNone/>
            </a:pPr>
            <a:endParaRPr lang="zh-CN" altLang="en-US" sz="1600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000000"/>
              </a:buClr>
              <a:buFont typeface="Wingdings" pitchFamily="2" charset="2"/>
              <a:buChar char="l"/>
            </a:pPr>
            <a:endParaRPr lang="zh-CN" altLang="en-US" sz="1600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4148" name="Picture 4" descr="Sta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90" y="1162322"/>
            <a:ext cx="2224087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A6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B9C70"/>
                  </a:outerShdw>
                </a:effectLst>
              </a14:hiddenEffects>
            </a:ext>
          </a:extLst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08340" y="1482726"/>
            <a:ext cx="3030537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03202" y="3676650"/>
            <a:ext cx="3375025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716339" y="4238626"/>
            <a:ext cx="3906837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52" name="Picture 8" descr="Pic00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12131" b="71875"/>
          <a:stretch>
            <a:fillRect/>
          </a:stretch>
        </p:blipFill>
        <p:spPr bwMode="auto">
          <a:xfrm>
            <a:off x="6427788" y="2686050"/>
            <a:ext cx="2703512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6580190" y="3468688"/>
            <a:ext cx="1431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1400" b="1">
                <a:solidFill>
                  <a:srgbClr val="000000"/>
                </a:solidFill>
                <a:latin typeface="Humnst777 BT" pitchFamily="34" charset="0"/>
                <a:ea typeface="SimSun" pitchFamily="2" charset="-122"/>
                <a:cs typeface="ヒラギノ角ゴ Pro W3"/>
              </a:rPr>
              <a:t>滴注工艺绕组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8159750" y="3473451"/>
            <a:ext cx="9842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400" b="1">
                <a:solidFill>
                  <a:srgbClr val="000000"/>
                </a:solidFill>
                <a:latin typeface="Humnst777 BT" pitchFamily="34" charset="0"/>
                <a:ea typeface="SimSun" pitchFamily="2" charset="-122"/>
                <a:cs typeface="ヒラギノ角ゴ Pro W3"/>
              </a:rPr>
              <a:t>VPI</a:t>
            </a:r>
            <a:r>
              <a:rPr lang="zh-CN" altLang="en-US" sz="1400" b="1">
                <a:solidFill>
                  <a:srgbClr val="000000"/>
                </a:solidFill>
                <a:latin typeface="Humnst777 BT" pitchFamily="34" charset="0"/>
                <a:ea typeface="SimSun" pitchFamily="2" charset="-122"/>
                <a:cs typeface="ヒラギノ角ゴ Pro W3"/>
              </a:rPr>
              <a:t>绕组</a:t>
            </a:r>
          </a:p>
        </p:txBody>
      </p:sp>
    </p:spTree>
    <p:extLst>
      <p:ext uri="{BB962C8B-B14F-4D97-AF65-F5344CB8AC3E}">
        <p14:creationId xmlns:p14="http://schemas.microsoft.com/office/powerpoint/2010/main" val="1100166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3" name="Rectangle 2"/>
          <p:cNvSpPr>
            <a:spLocks noChangeArrowheads="1"/>
          </p:cNvSpPr>
          <p:nvPr/>
        </p:nvSpPr>
        <p:spPr bwMode="auto">
          <a:xfrm>
            <a:off x="5076056" y="276636"/>
            <a:ext cx="38227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/>
          <a:p>
            <a:pPr algn="ctr">
              <a:lnSpc>
                <a:spcPct val="95000"/>
              </a:lnSpc>
            </a:pPr>
            <a:r>
              <a:rPr lang="zh-CN" altLang="en-US" sz="4800" b="1" dirty="0">
                <a:solidFill>
                  <a:srgbClr val="FF0000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谢</a:t>
            </a:r>
            <a:r>
              <a:rPr lang="zh-CN" altLang="en-US" sz="4800" b="1" dirty="0" smtClean="0">
                <a:solidFill>
                  <a:srgbClr val="FF0000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谢！</a:t>
            </a:r>
            <a:endParaRPr lang="en-US" altLang="zh-CN" sz="4400" b="1" dirty="0">
              <a:solidFill>
                <a:srgbClr val="FF0000"/>
              </a:solidFill>
              <a:latin typeface="Calibri" pitchFamily="34" charset="0"/>
              <a:ea typeface="黑体" pitchFamily="49" charset="-122"/>
              <a:cs typeface="Calibri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5616" y="2636912"/>
            <a:ext cx="8229600" cy="4348163"/>
          </a:xfrm>
        </p:spPr>
        <p:txBody>
          <a:bodyPr/>
          <a:lstStyle/>
          <a:p>
            <a:r>
              <a:rPr lang="en-US" altLang="zh-CN" dirty="0" smtClean="0"/>
              <a:t>1901 </a:t>
            </a:r>
            <a:r>
              <a:rPr lang="zh-CN" altLang="en-US" dirty="0"/>
              <a:t>飞力成立 </a:t>
            </a:r>
          </a:p>
          <a:p>
            <a:r>
              <a:rPr lang="en-US" altLang="zh-CN" dirty="0"/>
              <a:t>1947 </a:t>
            </a:r>
            <a:r>
              <a:rPr lang="zh-CN" altLang="en-US" dirty="0"/>
              <a:t>发明了世界上第一台潜水泵 </a:t>
            </a:r>
          </a:p>
          <a:p>
            <a:r>
              <a:rPr lang="en-US" altLang="zh-CN" dirty="0"/>
              <a:t>1956 </a:t>
            </a:r>
            <a:r>
              <a:rPr lang="zh-CN" altLang="en-US" dirty="0"/>
              <a:t>发明了世界上第一台潜水排污泵</a:t>
            </a:r>
            <a:r>
              <a:rPr lang="en-US" altLang="zh-CN" dirty="0"/>
              <a:t>C</a:t>
            </a:r>
            <a:r>
              <a:rPr lang="zh-CN" altLang="en-US" dirty="0"/>
              <a:t>泵 </a:t>
            </a:r>
          </a:p>
          <a:p>
            <a:r>
              <a:rPr lang="en-US" altLang="zh-CN" dirty="0"/>
              <a:t>1968 </a:t>
            </a:r>
            <a:r>
              <a:rPr lang="zh-CN" altLang="en-US" dirty="0" smtClean="0"/>
              <a:t>发明</a:t>
            </a:r>
            <a:r>
              <a:rPr lang="zh-CN" altLang="en-US" dirty="0"/>
              <a:t>了世界上第一台潜水搅拌器 </a:t>
            </a:r>
          </a:p>
          <a:p>
            <a:r>
              <a:rPr lang="en-US" altLang="zh-CN" dirty="0"/>
              <a:t>1977 </a:t>
            </a:r>
            <a:r>
              <a:rPr lang="zh-CN" altLang="en-US" dirty="0"/>
              <a:t>发明了世界上第一台潜水轴流泵 </a:t>
            </a:r>
          </a:p>
          <a:p>
            <a:r>
              <a:rPr lang="en-US" altLang="zh-CN" dirty="0"/>
              <a:t>1994 </a:t>
            </a:r>
            <a:r>
              <a:rPr lang="zh-CN" altLang="en-US" dirty="0"/>
              <a:t>生产出世界上最大的潜水污水泵</a:t>
            </a:r>
            <a:r>
              <a:rPr lang="en-US" altLang="zh-CN" dirty="0"/>
              <a:t>CP3800 </a:t>
            </a:r>
            <a:endParaRPr lang="en-US" altLang="zh-CN" dirty="0" smtClean="0"/>
          </a:p>
          <a:p>
            <a:r>
              <a:rPr lang="en-US" altLang="zh-CN" dirty="0" smtClean="0"/>
              <a:t>1996 </a:t>
            </a:r>
            <a:r>
              <a:rPr lang="zh-CN" altLang="en-US" dirty="0"/>
              <a:t>推出全球第一套</a:t>
            </a:r>
            <a:r>
              <a:rPr lang="en-US" altLang="zh-CN" dirty="0"/>
              <a:t>TOP</a:t>
            </a:r>
            <a:r>
              <a:rPr lang="zh-CN" altLang="en-US" dirty="0"/>
              <a:t>泵站 </a:t>
            </a:r>
            <a:endParaRPr lang="en-US" altLang="zh-CN" dirty="0" smtClean="0"/>
          </a:p>
          <a:p>
            <a:r>
              <a:rPr lang="en-US" altLang="zh-CN" dirty="0" smtClean="0"/>
              <a:t>1997 </a:t>
            </a:r>
            <a:r>
              <a:rPr lang="zh-CN" altLang="en-US" dirty="0"/>
              <a:t>发明</a:t>
            </a:r>
            <a:r>
              <a:rPr lang="en-US" altLang="zh-CN" dirty="0"/>
              <a:t>N</a:t>
            </a:r>
            <a:r>
              <a:rPr lang="zh-CN" altLang="en-US" dirty="0"/>
              <a:t>技术水泵 </a:t>
            </a:r>
            <a:endParaRPr lang="en-US" altLang="zh-CN" dirty="0" smtClean="0"/>
          </a:p>
          <a:p>
            <a:r>
              <a:rPr lang="en-US" altLang="zh-CN" dirty="0" smtClean="0"/>
              <a:t>2001 </a:t>
            </a:r>
            <a:r>
              <a:rPr lang="zh-CN" altLang="en-US" dirty="0"/>
              <a:t>公司成立</a:t>
            </a:r>
            <a:r>
              <a:rPr lang="en-US" altLang="zh-CN" dirty="0"/>
              <a:t>100</a:t>
            </a:r>
            <a:r>
              <a:rPr lang="zh-CN" altLang="en-US" dirty="0"/>
              <a:t>周年 </a:t>
            </a:r>
            <a:endParaRPr lang="en-US" altLang="zh-CN" dirty="0" smtClean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10478"/>
            <a:ext cx="76390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2771800" y="504065"/>
            <a:ext cx="53736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zh-CN" altLang="en-US" sz="3000" b="1" dirty="0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</a:rPr>
              <a:t>赛莱默</a:t>
            </a:r>
            <a:r>
              <a:rPr lang="zh-CN" altLang="en-US" sz="3000" b="1" dirty="0" smtClean="0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</a:rPr>
              <a:t>飞</a:t>
            </a:r>
            <a:r>
              <a:rPr lang="zh-CN" altLang="en-US" sz="3000" b="1" dirty="0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</a:rPr>
              <a:t>力的发展历程 </a:t>
            </a:r>
          </a:p>
        </p:txBody>
      </p:sp>
    </p:spTree>
    <p:extLst>
      <p:ext uri="{BB962C8B-B14F-4D97-AF65-F5344CB8AC3E}">
        <p14:creationId xmlns:p14="http://schemas.microsoft.com/office/powerpoint/2010/main" val="111759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ubrik 1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6324600" cy="955675"/>
          </a:xfrm>
        </p:spPr>
        <p:txBody>
          <a:bodyPr/>
          <a:lstStyle/>
          <a:p>
            <a:pPr eaLnBrk="1" hangingPunct="1">
              <a:buClr>
                <a:schemeClr val="bg2"/>
              </a:buClr>
              <a:defRPr/>
            </a:pPr>
            <a:r>
              <a:rPr kumimoji="1" lang="zh-CN" altLang="en-US" sz="4800" kern="1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飞力</a:t>
            </a:r>
            <a:r>
              <a:rPr kumimoji="1" lang="en-US" altLang="zh-CN" sz="4800" kern="1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</a:t>
            </a:r>
            <a:r>
              <a:rPr kumimoji="1" lang="zh-CN" altLang="en-US" sz="4800" kern="1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技术污水泵</a:t>
            </a:r>
            <a:endParaRPr kumimoji="1" lang="zh-CN" altLang="en-US" sz="4800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9091" name="Bildobjekt 8" descr="N_#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368425"/>
            <a:ext cx="422751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Rektangel 10"/>
          <p:cNvSpPr>
            <a:spLocks noChangeArrowheads="1"/>
          </p:cNvSpPr>
          <p:nvPr/>
        </p:nvSpPr>
        <p:spPr bwMode="auto">
          <a:xfrm>
            <a:off x="6643688" y="1828800"/>
            <a:ext cx="21605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N-</a:t>
            </a:r>
            <a:r>
              <a:rPr lang="zh-CN" altLang="en-US" sz="20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叶轮</a:t>
            </a:r>
          </a:p>
        </p:txBody>
      </p:sp>
      <p:sp>
        <p:nvSpPr>
          <p:cNvPr id="117766" name="Rektangel 11"/>
          <p:cNvSpPr>
            <a:spLocks noChangeArrowheads="1"/>
          </p:cNvSpPr>
          <p:nvPr/>
        </p:nvSpPr>
        <p:spPr bwMode="auto">
          <a:xfrm>
            <a:off x="6732588" y="2544763"/>
            <a:ext cx="21605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20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插入环</a:t>
            </a:r>
          </a:p>
        </p:txBody>
      </p:sp>
      <p:cxnSp>
        <p:nvCxnSpPr>
          <p:cNvPr id="89094" name="Rak 14"/>
          <p:cNvCxnSpPr>
            <a:cxnSpLocks noChangeShapeType="1"/>
          </p:cNvCxnSpPr>
          <p:nvPr/>
        </p:nvCxnSpPr>
        <p:spPr bwMode="auto">
          <a:xfrm rot="10800000">
            <a:off x="4481513" y="1989138"/>
            <a:ext cx="2162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5" name="Rak 15"/>
          <p:cNvCxnSpPr>
            <a:cxnSpLocks noChangeShapeType="1"/>
            <a:stCxn id="117771" idx="1"/>
          </p:cNvCxnSpPr>
          <p:nvPr/>
        </p:nvCxnSpPr>
        <p:spPr bwMode="auto">
          <a:xfrm flipH="1" flipV="1">
            <a:off x="4532313" y="3379788"/>
            <a:ext cx="23399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6" name="Rak 17"/>
          <p:cNvCxnSpPr>
            <a:cxnSpLocks noChangeShapeType="1"/>
          </p:cNvCxnSpPr>
          <p:nvPr/>
        </p:nvCxnSpPr>
        <p:spPr bwMode="auto">
          <a:xfrm rot="10800000">
            <a:off x="2411413" y="3860800"/>
            <a:ext cx="14398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770" name="Rektangel 18"/>
          <p:cNvSpPr>
            <a:spLocks noChangeArrowheads="1"/>
          </p:cNvSpPr>
          <p:nvPr/>
        </p:nvSpPr>
        <p:spPr bwMode="auto">
          <a:xfrm>
            <a:off x="244475" y="3622675"/>
            <a:ext cx="21605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zh-CN" altLang="en-US" sz="20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释放凹槽</a:t>
            </a:r>
            <a:r>
              <a:rPr lang="en-US" altLang="zh-CN" sz="20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17771" name="Rektangel 19"/>
          <p:cNvSpPr>
            <a:spLocks noChangeArrowheads="1"/>
          </p:cNvSpPr>
          <p:nvPr/>
        </p:nvSpPr>
        <p:spPr bwMode="auto">
          <a:xfrm>
            <a:off x="6872288" y="3200400"/>
            <a:ext cx="21605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20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引导销</a:t>
            </a:r>
          </a:p>
        </p:txBody>
      </p:sp>
      <p:sp>
        <p:nvSpPr>
          <p:cNvPr id="89099" name="Frihandsfigur 20"/>
          <p:cNvSpPr>
            <a:spLocks/>
          </p:cNvSpPr>
          <p:nvPr/>
        </p:nvSpPr>
        <p:spPr bwMode="auto">
          <a:xfrm>
            <a:off x="4787900" y="2724150"/>
            <a:ext cx="2093913" cy="230188"/>
          </a:xfrm>
          <a:custGeom>
            <a:avLst/>
            <a:gdLst>
              <a:gd name="T0" fmla="*/ 0 w 2093591"/>
              <a:gd name="T1" fmla="*/ 0 h 230504"/>
              <a:gd name="T2" fmla="*/ 0 w 2093591"/>
              <a:gd name="T3" fmla="*/ 0 h 230504"/>
              <a:gd name="T4" fmla="*/ 0 w 2093591"/>
              <a:gd name="T5" fmla="*/ 0 h 230504"/>
              <a:gd name="T6" fmla="*/ 0 w 2093591"/>
              <a:gd name="T7" fmla="*/ 0 h 230504"/>
              <a:gd name="T8" fmla="*/ 0 60000 65536"/>
              <a:gd name="T9" fmla="*/ 0 60000 65536"/>
              <a:gd name="T10" fmla="*/ 0 60000 65536"/>
              <a:gd name="T11" fmla="*/ 0 60000 65536"/>
              <a:gd name="T12" fmla="*/ 0 w 2093591"/>
              <a:gd name="T13" fmla="*/ 0 h 230504"/>
              <a:gd name="T14" fmla="*/ 2093591 w 2093591"/>
              <a:gd name="T15" fmla="*/ 230504 h 2305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93591" h="230504">
                <a:moveTo>
                  <a:pt x="2093591" y="0"/>
                </a:moveTo>
                <a:lnTo>
                  <a:pt x="371475" y="1904"/>
                </a:lnTo>
                <a:lnTo>
                  <a:pt x="0" y="23050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89100" name="Rak 26"/>
          <p:cNvCxnSpPr>
            <a:cxnSpLocks noChangeShapeType="1"/>
          </p:cNvCxnSpPr>
          <p:nvPr/>
        </p:nvCxnSpPr>
        <p:spPr bwMode="auto">
          <a:xfrm rot="10800000">
            <a:off x="2268538" y="5408613"/>
            <a:ext cx="14398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774" name="Rektangel 27"/>
          <p:cNvSpPr>
            <a:spLocks noChangeArrowheads="1"/>
          </p:cNvSpPr>
          <p:nvPr/>
        </p:nvSpPr>
        <p:spPr bwMode="auto">
          <a:xfrm>
            <a:off x="107950" y="5229225"/>
            <a:ext cx="21605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zh-CN" altLang="en-US" sz="20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泵壳</a:t>
            </a:r>
            <a:endParaRPr lang="en-US" altLang="zh-CN" sz="20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14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>
          <a:xfrm>
            <a:off x="433389" y="214313"/>
            <a:ext cx="8229600" cy="955675"/>
          </a:xfrm>
        </p:spPr>
        <p:txBody>
          <a:bodyPr/>
          <a:lstStyle/>
          <a:p>
            <a:pPr eaLnBrk="1" hangingPunct="1"/>
            <a:r>
              <a:rPr lang="zh-CN" altLang="en-US" sz="44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飞力</a:t>
            </a:r>
            <a:r>
              <a:rPr lang="en-US" altLang="en-US" sz="44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 </a:t>
            </a:r>
            <a:r>
              <a:rPr lang="zh-CN" altLang="en-US" sz="44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技术叶轮工作原理</a:t>
            </a:r>
            <a:endParaRPr lang="sv-SE" altLang="en-US" sz="44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03" name="Rectangle 8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604840" y="1204915"/>
            <a:ext cx="7869237" cy="4937125"/>
          </a:xfrm>
          <a:prstGeom prst="rect">
            <a:avLst/>
          </a:prstGeom>
          <a:gradFill rotWithShape="1">
            <a:gsLst>
              <a:gs pos="0">
                <a:srgbClr val="B2B2B2">
                  <a:alpha val="0"/>
                </a:srgbClr>
              </a:gs>
              <a:gs pos="100000">
                <a:srgbClr val="52525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40000"/>
              </a:spcBef>
              <a:buClr>
                <a:schemeClr val="bg2"/>
              </a:buClr>
              <a:buFont typeface="Arial" pitchFamily="34" charset="0"/>
              <a:defRPr sz="2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sv-SE" altLang="en-US" sz="2400">
              <a:solidFill>
                <a:schemeClr val="tx1"/>
              </a:solidFill>
              <a:latin typeface="Humnst777 Lt BT" pitchFamily="34" charset="0"/>
              <a:cs typeface="ヒラギノ角ゴ Pro W3"/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3187700" y="2292350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2479677" y="1169988"/>
            <a:ext cx="4175125" cy="4891087"/>
            <a:chOff x="1565" y="584"/>
            <a:chExt cx="2630" cy="3081"/>
          </a:xfrm>
        </p:grpSpPr>
        <p:pic>
          <p:nvPicPr>
            <p:cNvPr id="51217" name="Picture 6" descr="n_ring_red_pin_light_n_tech_20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871"/>
              <a:ext cx="2630" cy="1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8" name="Picture 7" descr="n_hjul_A_light_n_tech_20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" y="584"/>
              <a:ext cx="2544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310" name="Group 30"/>
          <p:cNvGrpSpPr>
            <a:grpSpLocks/>
          </p:cNvGrpSpPr>
          <p:nvPr/>
        </p:nvGrpSpPr>
        <p:grpSpPr bwMode="auto">
          <a:xfrm>
            <a:off x="1147763" y="4016377"/>
            <a:ext cx="4506912" cy="1654175"/>
            <a:chOff x="723" y="2530"/>
            <a:chExt cx="2839" cy="1042"/>
          </a:xfrm>
          <a:solidFill>
            <a:srgbClr val="00B0F0"/>
          </a:solidFill>
        </p:grpSpPr>
        <p:sp>
          <p:nvSpPr>
            <p:cNvPr id="24592" name="Freeform 9"/>
            <p:cNvSpPr>
              <a:spLocks/>
            </p:cNvSpPr>
            <p:nvPr/>
          </p:nvSpPr>
          <p:spPr bwMode="auto">
            <a:xfrm>
              <a:off x="2270" y="2564"/>
              <a:ext cx="428" cy="389"/>
            </a:xfrm>
            <a:custGeom>
              <a:avLst/>
              <a:gdLst>
                <a:gd name="T0" fmla="*/ 428 w 428"/>
                <a:gd name="T1" fmla="*/ 43 h 389"/>
                <a:gd name="T2" fmla="*/ 236 w 428"/>
                <a:gd name="T3" fmla="*/ 14 h 389"/>
                <a:gd name="T4" fmla="*/ 135 w 428"/>
                <a:gd name="T5" fmla="*/ 0 h 389"/>
                <a:gd name="T6" fmla="*/ 87 w 428"/>
                <a:gd name="T7" fmla="*/ 48 h 389"/>
                <a:gd name="T8" fmla="*/ 29 w 428"/>
                <a:gd name="T9" fmla="*/ 130 h 389"/>
                <a:gd name="T10" fmla="*/ 0 w 428"/>
                <a:gd name="T11" fmla="*/ 230 h 389"/>
                <a:gd name="T12" fmla="*/ 0 w 428"/>
                <a:gd name="T13" fmla="*/ 341 h 389"/>
                <a:gd name="T14" fmla="*/ 15 w 428"/>
                <a:gd name="T15" fmla="*/ 389 h 389"/>
                <a:gd name="T16" fmla="*/ 34 w 428"/>
                <a:gd name="T17" fmla="*/ 298 h 389"/>
                <a:gd name="T18" fmla="*/ 101 w 428"/>
                <a:gd name="T19" fmla="*/ 206 h 389"/>
                <a:gd name="T20" fmla="*/ 188 w 428"/>
                <a:gd name="T21" fmla="*/ 134 h 389"/>
                <a:gd name="T22" fmla="*/ 264 w 428"/>
                <a:gd name="T23" fmla="*/ 91 h 389"/>
                <a:gd name="T24" fmla="*/ 346 w 428"/>
                <a:gd name="T25" fmla="*/ 67 h 389"/>
                <a:gd name="T26" fmla="*/ 428 w 428"/>
                <a:gd name="T27" fmla="*/ 43 h 3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8"/>
                <a:gd name="T43" fmla="*/ 0 h 389"/>
                <a:gd name="T44" fmla="*/ 428 w 428"/>
                <a:gd name="T45" fmla="*/ 389 h 3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8" h="389">
                  <a:moveTo>
                    <a:pt x="428" y="43"/>
                  </a:moveTo>
                  <a:lnTo>
                    <a:pt x="236" y="14"/>
                  </a:lnTo>
                  <a:lnTo>
                    <a:pt x="135" y="0"/>
                  </a:lnTo>
                  <a:lnTo>
                    <a:pt x="87" y="48"/>
                  </a:lnTo>
                  <a:lnTo>
                    <a:pt x="29" y="130"/>
                  </a:lnTo>
                  <a:lnTo>
                    <a:pt x="0" y="230"/>
                  </a:lnTo>
                  <a:lnTo>
                    <a:pt x="0" y="341"/>
                  </a:lnTo>
                  <a:lnTo>
                    <a:pt x="15" y="389"/>
                  </a:lnTo>
                  <a:lnTo>
                    <a:pt x="34" y="298"/>
                  </a:lnTo>
                  <a:lnTo>
                    <a:pt x="101" y="206"/>
                  </a:lnTo>
                  <a:lnTo>
                    <a:pt x="188" y="134"/>
                  </a:lnTo>
                  <a:lnTo>
                    <a:pt x="264" y="91"/>
                  </a:lnTo>
                  <a:lnTo>
                    <a:pt x="346" y="67"/>
                  </a:lnTo>
                  <a:lnTo>
                    <a:pt x="428" y="43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n>
                  <a:solidFill>
                    <a:srgbClr val="00B0F0"/>
                  </a:solidFill>
                </a:ln>
              </a:endParaRPr>
            </a:p>
          </p:txBody>
        </p:sp>
        <p:grpSp>
          <p:nvGrpSpPr>
            <p:cNvPr id="24593" name="Group 28"/>
            <p:cNvGrpSpPr>
              <a:grpSpLocks/>
            </p:cNvGrpSpPr>
            <p:nvPr/>
          </p:nvGrpSpPr>
          <p:grpSpPr bwMode="auto">
            <a:xfrm>
              <a:off x="723" y="2530"/>
              <a:ext cx="2839" cy="1042"/>
              <a:chOff x="723" y="2530"/>
              <a:chExt cx="2839" cy="1042"/>
            </a:xfrm>
            <a:grpFill/>
          </p:grpSpPr>
          <p:sp>
            <p:nvSpPr>
              <p:cNvPr id="24594" name="Text Box 11"/>
              <p:cNvSpPr txBox="1">
                <a:spLocks noChangeArrowheads="1"/>
              </p:cNvSpPr>
              <p:nvPr/>
            </p:nvSpPr>
            <p:spPr bwMode="auto">
              <a:xfrm>
                <a:off x="723" y="3355"/>
                <a:ext cx="83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Humnst777 Lt BT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Humnst777 Lt BT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Humnst777 Lt BT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Humnst777 Lt BT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Humnst777 Lt BT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umnst777 Lt BT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umnst777 Lt BT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umnst777 Lt BT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umnst777 Lt BT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>
                  <a:defRPr/>
                </a:pPr>
                <a:r>
                  <a:rPr lang="en-US" sz="1400" b="1" dirty="0" smtClean="0">
                    <a:solidFill>
                      <a:schemeClr val="bg1"/>
                    </a:solidFill>
                  </a:rPr>
                  <a:t>Relief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groove</a:t>
                </a:r>
              </a:p>
            </p:txBody>
          </p:sp>
          <p:sp>
            <p:nvSpPr>
              <p:cNvPr id="24595" name="Freeform 12"/>
              <p:cNvSpPr>
                <a:spLocks/>
              </p:cNvSpPr>
              <p:nvPr/>
            </p:nvSpPr>
            <p:spPr bwMode="auto">
              <a:xfrm>
                <a:off x="1872" y="2530"/>
                <a:ext cx="1690" cy="1042"/>
              </a:xfrm>
              <a:custGeom>
                <a:avLst/>
                <a:gdLst>
                  <a:gd name="T0" fmla="*/ 0 w 1690"/>
                  <a:gd name="T1" fmla="*/ 778 h 1042"/>
                  <a:gd name="T2" fmla="*/ 125 w 1690"/>
                  <a:gd name="T3" fmla="*/ 821 h 1042"/>
                  <a:gd name="T4" fmla="*/ 235 w 1690"/>
                  <a:gd name="T5" fmla="*/ 840 h 1042"/>
                  <a:gd name="T6" fmla="*/ 355 w 1690"/>
                  <a:gd name="T7" fmla="*/ 860 h 1042"/>
                  <a:gd name="T8" fmla="*/ 456 w 1690"/>
                  <a:gd name="T9" fmla="*/ 869 h 1042"/>
                  <a:gd name="T10" fmla="*/ 557 w 1690"/>
                  <a:gd name="T11" fmla="*/ 869 h 1042"/>
                  <a:gd name="T12" fmla="*/ 706 w 1690"/>
                  <a:gd name="T13" fmla="*/ 860 h 1042"/>
                  <a:gd name="T14" fmla="*/ 874 w 1690"/>
                  <a:gd name="T15" fmla="*/ 831 h 1042"/>
                  <a:gd name="T16" fmla="*/ 1051 w 1690"/>
                  <a:gd name="T17" fmla="*/ 788 h 1042"/>
                  <a:gd name="T18" fmla="*/ 1219 w 1690"/>
                  <a:gd name="T19" fmla="*/ 725 h 1042"/>
                  <a:gd name="T20" fmla="*/ 1349 w 1690"/>
                  <a:gd name="T21" fmla="*/ 663 h 1042"/>
                  <a:gd name="T22" fmla="*/ 1488 w 1690"/>
                  <a:gd name="T23" fmla="*/ 572 h 1042"/>
                  <a:gd name="T24" fmla="*/ 1574 w 1690"/>
                  <a:gd name="T25" fmla="*/ 485 h 1042"/>
                  <a:gd name="T26" fmla="*/ 1608 w 1690"/>
                  <a:gd name="T27" fmla="*/ 413 h 1042"/>
                  <a:gd name="T28" fmla="*/ 1613 w 1690"/>
                  <a:gd name="T29" fmla="*/ 336 h 1042"/>
                  <a:gd name="T30" fmla="*/ 1565 w 1690"/>
                  <a:gd name="T31" fmla="*/ 274 h 1042"/>
                  <a:gd name="T32" fmla="*/ 1498 w 1690"/>
                  <a:gd name="T33" fmla="*/ 212 h 1042"/>
                  <a:gd name="T34" fmla="*/ 1378 w 1690"/>
                  <a:gd name="T35" fmla="*/ 135 h 1042"/>
                  <a:gd name="T36" fmla="*/ 1301 w 1690"/>
                  <a:gd name="T37" fmla="*/ 106 h 1042"/>
                  <a:gd name="T38" fmla="*/ 1397 w 1690"/>
                  <a:gd name="T39" fmla="*/ 63 h 1042"/>
                  <a:gd name="T40" fmla="*/ 1469 w 1690"/>
                  <a:gd name="T41" fmla="*/ 15 h 1042"/>
                  <a:gd name="T42" fmla="*/ 1493 w 1690"/>
                  <a:gd name="T43" fmla="*/ 0 h 1042"/>
                  <a:gd name="T44" fmla="*/ 1555 w 1690"/>
                  <a:gd name="T45" fmla="*/ 53 h 1042"/>
                  <a:gd name="T46" fmla="*/ 1618 w 1690"/>
                  <a:gd name="T47" fmla="*/ 125 h 1042"/>
                  <a:gd name="T48" fmla="*/ 1656 w 1690"/>
                  <a:gd name="T49" fmla="*/ 188 h 1042"/>
                  <a:gd name="T50" fmla="*/ 1690 w 1690"/>
                  <a:gd name="T51" fmla="*/ 264 h 1042"/>
                  <a:gd name="T52" fmla="*/ 1690 w 1690"/>
                  <a:gd name="T53" fmla="*/ 399 h 1042"/>
                  <a:gd name="T54" fmla="*/ 1646 w 1690"/>
                  <a:gd name="T55" fmla="*/ 524 h 1042"/>
                  <a:gd name="T56" fmla="*/ 1589 w 1690"/>
                  <a:gd name="T57" fmla="*/ 624 h 1042"/>
                  <a:gd name="T58" fmla="*/ 1459 w 1690"/>
                  <a:gd name="T59" fmla="*/ 735 h 1042"/>
                  <a:gd name="T60" fmla="*/ 1354 w 1690"/>
                  <a:gd name="T61" fmla="*/ 812 h 1042"/>
                  <a:gd name="T62" fmla="*/ 1176 w 1690"/>
                  <a:gd name="T63" fmla="*/ 888 h 1042"/>
                  <a:gd name="T64" fmla="*/ 960 w 1690"/>
                  <a:gd name="T65" fmla="*/ 970 h 1042"/>
                  <a:gd name="T66" fmla="*/ 715 w 1690"/>
                  <a:gd name="T67" fmla="*/ 1023 h 1042"/>
                  <a:gd name="T68" fmla="*/ 576 w 1690"/>
                  <a:gd name="T69" fmla="*/ 1037 h 1042"/>
                  <a:gd name="T70" fmla="*/ 466 w 1690"/>
                  <a:gd name="T71" fmla="*/ 1042 h 1042"/>
                  <a:gd name="T72" fmla="*/ 293 w 1690"/>
                  <a:gd name="T73" fmla="*/ 989 h 1042"/>
                  <a:gd name="T74" fmla="*/ 149 w 1690"/>
                  <a:gd name="T75" fmla="*/ 927 h 1042"/>
                  <a:gd name="T76" fmla="*/ 14 w 1690"/>
                  <a:gd name="T77" fmla="*/ 826 h 1042"/>
                  <a:gd name="T78" fmla="*/ 0 w 1690"/>
                  <a:gd name="T79" fmla="*/ 778 h 10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690"/>
                  <a:gd name="T121" fmla="*/ 0 h 1042"/>
                  <a:gd name="T122" fmla="*/ 1690 w 1690"/>
                  <a:gd name="T123" fmla="*/ 1042 h 10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690" h="1042">
                    <a:moveTo>
                      <a:pt x="0" y="778"/>
                    </a:moveTo>
                    <a:lnTo>
                      <a:pt x="125" y="821"/>
                    </a:lnTo>
                    <a:lnTo>
                      <a:pt x="235" y="840"/>
                    </a:lnTo>
                    <a:lnTo>
                      <a:pt x="355" y="860"/>
                    </a:lnTo>
                    <a:lnTo>
                      <a:pt x="456" y="869"/>
                    </a:lnTo>
                    <a:lnTo>
                      <a:pt x="557" y="869"/>
                    </a:lnTo>
                    <a:lnTo>
                      <a:pt x="706" y="860"/>
                    </a:lnTo>
                    <a:lnTo>
                      <a:pt x="874" y="831"/>
                    </a:lnTo>
                    <a:lnTo>
                      <a:pt x="1051" y="788"/>
                    </a:lnTo>
                    <a:lnTo>
                      <a:pt x="1219" y="725"/>
                    </a:lnTo>
                    <a:lnTo>
                      <a:pt x="1349" y="663"/>
                    </a:lnTo>
                    <a:lnTo>
                      <a:pt x="1488" y="572"/>
                    </a:lnTo>
                    <a:lnTo>
                      <a:pt x="1574" y="485"/>
                    </a:lnTo>
                    <a:lnTo>
                      <a:pt x="1608" y="413"/>
                    </a:lnTo>
                    <a:lnTo>
                      <a:pt x="1613" y="336"/>
                    </a:lnTo>
                    <a:lnTo>
                      <a:pt x="1565" y="274"/>
                    </a:lnTo>
                    <a:lnTo>
                      <a:pt x="1498" y="212"/>
                    </a:lnTo>
                    <a:lnTo>
                      <a:pt x="1378" y="135"/>
                    </a:lnTo>
                    <a:lnTo>
                      <a:pt x="1301" y="106"/>
                    </a:lnTo>
                    <a:lnTo>
                      <a:pt x="1397" y="63"/>
                    </a:lnTo>
                    <a:lnTo>
                      <a:pt x="1469" y="15"/>
                    </a:lnTo>
                    <a:lnTo>
                      <a:pt x="1493" y="0"/>
                    </a:lnTo>
                    <a:lnTo>
                      <a:pt x="1555" y="53"/>
                    </a:lnTo>
                    <a:lnTo>
                      <a:pt x="1618" y="125"/>
                    </a:lnTo>
                    <a:lnTo>
                      <a:pt x="1656" y="188"/>
                    </a:lnTo>
                    <a:lnTo>
                      <a:pt x="1690" y="264"/>
                    </a:lnTo>
                    <a:lnTo>
                      <a:pt x="1690" y="399"/>
                    </a:lnTo>
                    <a:lnTo>
                      <a:pt x="1646" y="524"/>
                    </a:lnTo>
                    <a:lnTo>
                      <a:pt x="1589" y="624"/>
                    </a:lnTo>
                    <a:lnTo>
                      <a:pt x="1459" y="735"/>
                    </a:lnTo>
                    <a:lnTo>
                      <a:pt x="1354" y="812"/>
                    </a:lnTo>
                    <a:lnTo>
                      <a:pt x="1176" y="888"/>
                    </a:lnTo>
                    <a:lnTo>
                      <a:pt x="960" y="970"/>
                    </a:lnTo>
                    <a:lnTo>
                      <a:pt x="715" y="1023"/>
                    </a:lnTo>
                    <a:lnTo>
                      <a:pt x="576" y="1037"/>
                    </a:lnTo>
                    <a:lnTo>
                      <a:pt x="466" y="1042"/>
                    </a:lnTo>
                    <a:lnTo>
                      <a:pt x="293" y="989"/>
                    </a:lnTo>
                    <a:lnTo>
                      <a:pt x="149" y="927"/>
                    </a:lnTo>
                    <a:lnTo>
                      <a:pt x="14" y="826"/>
                    </a:lnTo>
                    <a:lnTo>
                      <a:pt x="0" y="778"/>
                    </a:lnTo>
                    <a:close/>
                  </a:path>
                </a:pathLst>
              </a:custGeom>
              <a:grpFill/>
              <a:ln w="9525">
                <a:solidFill>
                  <a:srgbClr val="072A5E">
                    <a:alpha val="39999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n>
                    <a:solidFill>
                      <a:srgbClr val="00B0F0"/>
                    </a:solidFill>
                  </a:ln>
                </a:endParaRPr>
              </a:p>
            </p:txBody>
          </p:sp>
          <p:sp>
            <p:nvSpPr>
              <p:cNvPr id="24596" name="Line 13"/>
              <p:cNvSpPr>
                <a:spLocks noChangeShapeType="1"/>
              </p:cNvSpPr>
              <p:nvPr/>
            </p:nvSpPr>
            <p:spPr bwMode="auto">
              <a:xfrm flipV="1">
                <a:off x="1593" y="3460"/>
                <a:ext cx="588" cy="0"/>
              </a:xfrm>
              <a:prstGeom prst="line">
                <a:avLst/>
              </a:prstGeom>
              <a:grpFill/>
              <a:ln w="28575">
                <a:solidFill>
                  <a:srgbClr val="306497"/>
                </a:solidFill>
                <a:prstDash val="solid"/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97312" name="Group 32"/>
          <p:cNvGrpSpPr>
            <a:grpSpLocks/>
          </p:cNvGrpSpPr>
          <p:nvPr/>
        </p:nvGrpSpPr>
        <p:grpSpPr bwMode="auto">
          <a:xfrm>
            <a:off x="4732340" y="4405315"/>
            <a:ext cx="3152775" cy="549275"/>
            <a:chOff x="2981" y="2775"/>
            <a:chExt cx="1986" cy="346"/>
          </a:xfrm>
        </p:grpSpPr>
        <p:sp>
          <p:nvSpPr>
            <p:cNvPr id="51213" name="Text Box 15"/>
            <p:cNvSpPr txBox="1">
              <a:spLocks noChangeArrowheads="1"/>
            </p:cNvSpPr>
            <p:nvPr/>
          </p:nvSpPr>
          <p:spPr bwMode="auto">
            <a:xfrm>
              <a:off x="4332" y="2775"/>
              <a:ext cx="63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bg2"/>
                </a:buClr>
                <a:buFont typeface="Arial" pitchFamily="34" charset="0"/>
                <a:defRPr sz="22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buFont typeface="Lucida Grande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Humnst777 Lt BT" pitchFamily="34" charset="0"/>
                  <a:cs typeface="ヒラギノ角ゴ Pro W3"/>
                </a:rPr>
                <a:t>Guide</a:t>
              </a:r>
              <a:r>
                <a:rPr lang="en-US" altLang="en-US" sz="1400">
                  <a:solidFill>
                    <a:schemeClr val="bg1"/>
                  </a:solidFill>
                  <a:latin typeface="Humnst777 Lt BT" pitchFamily="34" charset="0"/>
                  <a:cs typeface="ヒラギノ角ゴ Pro W3"/>
                </a:rPr>
                <a:t> </a:t>
              </a:r>
              <a:r>
                <a:rPr lang="en-US" altLang="en-US" sz="1400" b="1">
                  <a:solidFill>
                    <a:schemeClr val="bg1"/>
                  </a:solidFill>
                  <a:latin typeface="Humnst777 Lt BT" pitchFamily="34" charset="0"/>
                  <a:cs typeface="ヒラギノ角ゴ Pro W3"/>
                </a:rPr>
                <a:t>pin</a:t>
              </a:r>
            </a:p>
          </p:txBody>
        </p:sp>
        <p:grpSp>
          <p:nvGrpSpPr>
            <p:cNvPr id="51214" name="Group 31"/>
            <p:cNvGrpSpPr>
              <a:grpSpLocks/>
            </p:cNvGrpSpPr>
            <p:nvPr/>
          </p:nvGrpSpPr>
          <p:grpSpPr bwMode="auto">
            <a:xfrm>
              <a:off x="2981" y="2818"/>
              <a:ext cx="1370" cy="303"/>
              <a:chOff x="2981" y="2818"/>
              <a:chExt cx="1370" cy="303"/>
            </a:xfrm>
          </p:grpSpPr>
          <p:sp>
            <p:nvSpPr>
              <p:cNvPr id="51215" name="Freeform 17"/>
              <p:cNvSpPr>
                <a:spLocks/>
              </p:cNvSpPr>
              <p:nvPr/>
            </p:nvSpPr>
            <p:spPr bwMode="auto">
              <a:xfrm>
                <a:off x="2981" y="2818"/>
                <a:ext cx="485" cy="303"/>
              </a:xfrm>
              <a:custGeom>
                <a:avLst/>
                <a:gdLst>
                  <a:gd name="T0" fmla="*/ 485 w 485"/>
                  <a:gd name="T1" fmla="*/ 44 h 303"/>
                  <a:gd name="T2" fmla="*/ 461 w 485"/>
                  <a:gd name="T3" fmla="*/ 10 h 303"/>
                  <a:gd name="T4" fmla="*/ 413 w 485"/>
                  <a:gd name="T5" fmla="*/ 0 h 303"/>
                  <a:gd name="T6" fmla="*/ 235 w 485"/>
                  <a:gd name="T7" fmla="*/ 0 h 303"/>
                  <a:gd name="T8" fmla="*/ 115 w 485"/>
                  <a:gd name="T9" fmla="*/ 10 h 303"/>
                  <a:gd name="T10" fmla="*/ 33 w 485"/>
                  <a:gd name="T11" fmla="*/ 20 h 303"/>
                  <a:gd name="T12" fmla="*/ 0 w 485"/>
                  <a:gd name="T13" fmla="*/ 58 h 303"/>
                  <a:gd name="T14" fmla="*/ 24 w 485"/>
                  <a:gd name="T15" fmla="*/ 130 h 303"/>
                  <a:gd name="T16" fmla="*/ 129 w 485"/>
                  <a:gd name="T17" fmla="*/ 207 h 303"/>
                  <a:gd name="T18" fmla="*/ 221 w 485"/>
                  <a:gd name="T19" fmla="*/ 236 h 303"/>
                  <a:gd name="T20" fmla="*/ 288 w 485"/>
                  <a:gd name="T21" fmla="*/ 274 h 303"/>
                  <a:gd name="T22" fmla="*/ 341 w 485"/>
                  <a:gd name="T23" fmla="*/ 303 h 303"/>
                  <a:gd name="T24" fmla="*/ 470 w 485"/>
                  <a:gd name="T25" fmla="*/ 173 h 303"/>
                  <a:gd name="T26" fmla="*/ 480 w 485"/>
                  <a:gd name="T27" fmla="*/ 135 h 303"/>
                  <a:gd name="T28" fmla="*/ 485 w 485"/>
                  <a:gd name="T29" fmla="*/ 44 h 3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85"/>
                  <a:gd name="T46" fmla="*/ 0 h 303"/>
                  <a:gd name="T47" fmla="*/ 485 w 485"/>
                  <a:gd name="T48" fmla="*/ 303 h 30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85" h="303">
                    <a:moveTo>
                      <a:pt x="485" y="44"/>
                    </a:moveTo>
                    <a:lnTo>
                      <a:pt x="461" y="10"/>
                    </a:lnTo>
                    <a:lnTo>
                      <a:pt x="413" y="0"/>
                    </a:lnTo>
                    <a:lnTo>
                      <a:pt x="235" y="0"/>
                    </a:lnTo>
                    <a:lnTo>
                      <a:pt x="115" y="10"/>
                    </a:lnTo>
                    <a:lnTo>
                      <a:pt x="33" y="20"/>
                    </a:lnTo>
                    <a:lnTo>
                      <a:pt x="0" y="58"/>
                    </a:lnTo>
                    <a:lnTo>
                      <a:pt x="24" y="130"/>
                    </a:lnTo>
                    <a:lnTo>
                      <a:pt x="129" y="207"/>
                    </a:lnTo>
                    <a:lnTo>
                      <a:pt x="221" y="236"/>
                    </a:lnTo>
                    <a:lnTo>
                      <a:pt x="288" y="274"/>
                    </a:lnTo>
                    <a:lnTo>
                      <a:pt x="341" y="303"/>
                    </a:lnTo>
                    <a:lnTo>
                      <a:pt x="470" y="173"/>
                    </a:lnTo>
                    <a:lnTo>
                      <a:pt x="480" y="135"/>
                    </a:lnTo>
                    <a:lnTo>
                      <a:pt x="485" y="44"/>
                    </a:lnTo>
                    <a:close/>
                  </a:path>
                </a:pathLst>
              </a:custGeom>
              <a:solidFill>
                <a:srgbClr val="00B0F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16" name="Line 18"/>
              <p:cNvSpPr>
                <a:spLocks noChangeShapeType="1"/>
              </p:cNvSpPr>
              <p:nvPr/>
            </p:nvSpPr>
            <p:spPr bwMode="auto">
              <a:xfrm flipH="1">
                <a:off x="3263" y="2883"/>
                <a:ext cx="1088" cy="0"/>
              </a:xfrm>
              <a:prstGeom prst="line">
                <a:avLst/>
              </a:prstGeom>
              <a:noFill/>
              <a:ln w="28575">
                <a:solidFill>
                  <a:srgbClr val="006484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7314" name="Group 34"/>
          <p:cNvGrpSpPr>
            <a:grpSpLocks/>
          </p:cNvGrpSpPr>
          <p:nvPr/>
        </p:nvGrpSpPr>
        <p:grpSpPr bwMode="auto">
          <a:xfrm>
            <a:off x="701675" y="3505203"/>
            <a:ext cx="3836988" cy="668338"/>
            <a:chOff x="442" y="2208"/>
            <a:chExt cx="2417" cy="421"/>
          </a:xfrm>
        </p:grpSpPr>
        <p:sp>
          <p:nvSpPr>
            <p:cNvPr id="51210" name="Text Box 20"/>
            <p:cNvSpPr txBox="1">
              <a:spLocks noChangeArrowheads="1"/>
            </p:cNvSpPr>
            <p:nvPr/>
          </p:nvSpPr>
          <p:spPr bwMode="auto">
            <a:xfrm>
              <a:off x="442" y="2299"/>
              <a:ext cx="137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bg2"/>
                </a:buClr>
                <a:buFont typeface="Arial" pitchFamily="34" charset="0"/>
                <a:defRPr sz="22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buFont typeface="Lucida Grande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Lucida Grande"/>
                <a:buChar char="-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Humnst777 Lt BT" pitchFamily="34" charset="0"/>
                  <a:cs typeface="ヒラギノ角ゴ Pro W3"/>
                </a:rPr>
                <a:t>Horizontal back swept leading edges </a:t>
              </a:r>
            </a:p>
          </p:txBody>
        </p:sp>
        <p:sp>
          <p:nvSpPr>
            <p:cNvPr id="51211" name="Line 21"/>
            <p:cNvSpPr>
              <a:spLocks noChangeShapeType="1"/>
            </p:cNvSpPr>
            <p:nvPr/>
          </p:nvSpPr>
          <p:spPr bwMode="auto">
            <a:xfrm>
              <a:off x="1734" y="2404"/>
              <a:ext cx="816" cy="0"/>
            </a:xfrm>
            <a:prstGeom prst="line">
              <a:avLst/>
            </a:prstGeom>
            <a:noFill/>
            <a:ln w="28575">
              <a:solidFill>
                <a:srgbClr val="30649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2" name="Freeform 22"/>
            <p:cNvSpPr>
              <a:spLocks/>
            </p:cNvSpPr>
            <p:nvPr/>
          </p:nvSpPr>
          <p:spPr bwMode="auto">
            <a:xfrm>
              <a:off x="2577" y="2208"/>
              <a:ext cx="282" cy="350"/>
            </a:xfrm>
            <a:custGeom>
              <a:avLst/>
              <a:gdLst>
                <a:gd name="T0" fmla="*/ 478 w 276"/>
                <a:gd name="T1" fmla="*/ 3 h 350"/>
                <a:gd name="T2" fmla="*/ 369 w 276"/>
                <a:gd name="T3" fmla="*/ 44 h 350"/>
                <a:gd name="T4" fmla="*/ 273 w 276"/>
                <a:gd name="T5" fmla="*/ 78 h 350"/>
                <a:gd name="T6" fmla="*/ 177 w 276"/>
                <a:gd name="T7" fmla="*/ 132 h 350"/>
                <a:gd name="T8" fmla="*/ 133 w 276"/>
                <a:gd name="T9" fmla="*/ 174 h 350"/>
                <a:gd name="T10" fmla="*/ 99 w 276"/>
                <a:gd name="T11" fmla="*/ 222 h 350"/>
                <a:gd name="T12" fmla="*/ 155 w 276"/>
                <a:gd name="T13" fmla="*/ 268 h 350"/>
                <a:gd name="T14" fmla="*/ 257 w 276"/>
                <a:gd name="T15" fmla="*/ 300 h 350"/>
                <a:gd name="T16" fmla="*/ 369 w 276"/>
                <a:gd name="T17" fmla="*/ 320 h 350"/>
                <a:gd name="T18" fmla="*/ 461 w 276"/>
                <a:gd name="T19" fmla="*/ 324 h 350"/>
                <a:gd name="T20" fmla="*/ 577 w 276"/>
                <a:gd name="T21" fmla="*/ 318 h 350"/>
                <a:gd name="T22" fmla="*/ 597 w 276"/>
                <a:gd name="T23" fmla="*/ 348 h 350"/>
                <a:gd name="T24" fmla="*/ 494 w 276"/>
                <a:gd name="T25" fmla="*/ 350 h 350"/>
                <a:gd name="T26" fmla="*/ 353 w 276"/>
                <a:gd name="T27" fmla="*/ 340 h 350"/>
                <a:gd name="T28" fmla="*/ 244 w 276"/>
                <a:gd name="T29" fmla="*/ 326 h 350"/>
                <a:gd name="T30" fmla="*/ 151 w 276"/>
                <a:gd name="T31" fmla="*/ 306 h 350"/>
                <a:gd name="T32" fmla="*/ 62 w 276"/>
                <a:gd name="T33" fmla="*/ 276 h 350"/>
                <a:gd name="T34" fmla="*/ 2 w 276"/>
                <a:gd name="T35" fmla="*/ 232 h 350"/>
                <a:gd name="T36" fmla="*/ 0 w 276"/>
                <a:gd name="T37" fmla="*/ 198 h 350"/>
                <a:gd name="T38" fmla="*/ 9 w 276"/>
                <a:gd name="T39" fmla="*/ 161 h 350"/>
                <a:gd name="T40" fmla="*/ 79 w 276"/>
                <a:gd name="T41" fmla="*/ 100 h 350"/>
                <a:gd name="T42" fmla="*/ 158 w 276"/>
                <a:gd name="T43" fmla="*/ 68 h 350"/>
                <a:gd name="T44" fmla="*/ 273 w 276"/>
                <a:gd name="T45" fmla="*/ 28 h 350"/>
                <a:gd name="T46" fmla="*/ 331 w 276"/>
                <a:gd name="T47" fmla="*/ 0 h 350"/>
                <a:gd name="T48" fmla="*/ 429 w 276"/>
                <a:gd name="T49" fmla="*/ 0 h 350"/>
                <a:gd name="T50" fmla="*/ 478 w 276"/>
                <a:gd name="T51" fmla="*/ 3 h 3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6"/>
                <a:gd name="T79" fmla="*/ 0 h 350"/>
                <a:gd name="T80" fmla="*/ 276 w 276"/>
                <a:gd name="T81" fmla="*/ 350 h 3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6" h="350">
                  <a:moveTo>
                    <a:pt x="220" y="3"/>
                  </a:moveTo>
                  <a:lnTo>
                    <a:pt x="170" y="44"/>
                  </a:lnTo>
                  <a:lnTo>
                    <a:pt x="126" y="78"/>
                  </a:lnTo>
                  <a:lnTo>
                    <a:pt x="82" y="132"/>
                  </a:lnTo>
                  <a:lnTo>
                    <a:pt x="62" y="174"/>
                  </a:lnTo>
                  <a:lnTo>
                    <a:pt x="48" y="222"/>
                  </a:lnTo>
                  <a:lnTo>
                    <a:pt x="70" y="268"/>
                  </a:lnTo>
                  <a:lnTo>
                    <a:pt x="118" y="300"/>
                  </a:lnTo>
                  <a:lnTo>
                    <a:pt x="170" y="320"/>
                  </a:lnTo>
                  <a:lnTo>
                    <a:pt x="212" y="324"/>
                  </a:lnTo>
                  <a:lnTo>
                    <a:pt x="266" y="318"/>
                  </a:lnTo>
                  <a:lnTo>
                    <a:pt x="276" y="348"/>
                  </a:lnTo>
                  <a:lnTo>
                    <a:pt x="228" y="350"/>
                  </a:lnTo>
                  <a:lnTo>
                    <a:pt x="162" y="340"/>
                  </a:lnTo>
                  <a:lnTo>
                    <a:pt x="112" y="326"/>
                  </a:lnTo>
                  <a:lnTo>
                    <a:pt x="68" y="306"/>
                  </a:lnTo>
                  <a:lnTo>
                    <a:pt x="26" y="276"/>
                  </a:lnTo>
                  <a:lnTo>
                    <a:pt x="2" y="232"/>
                  </a:lnTo>
                  <a:lnTo>
                    <a:pt x="0" y="198"/>
                  </a:lnTo>
                  <a:lnTo>
                    <a:pt x="9" y="161"/>
                  </a:lnTo>
                  <a:lnTo>
                    <a:pt x="38" y="100"/>
                  </a:lnTo>
                  <a:lnTo>
                    <a:pt x="72" y="68"/>
                  </a:lnTo>
                  <a:lnTo>
                    <a:pt x="126" y="28"/>
                  </a:lnTo>
                  <a:lnTo>
                    <a:pt x="153" y="0"/>
                  </a:lnTo>
                  <a:lnTo>
                    <a:pt x="198" y="0"/>
                  </a:lnTo>
                  <a:lnTo>
                    <a:pt x="220" y="3"/>
                  </a:lnTo>
                  <a:close/>
                </a:path>
              </a:pathLst>
            </a:custGeom>
            <a:solidFill>
              <a:srgbClr val="00B0F0">
                <a:alpha val="50195"/>
              </a:srgbClr>
            </a:solidFill>
            <a:ln w="9525">
              <a:solidFill>
                <a:srgbClr val="072A5E">
                  <a:alpha val="3999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8C341B6-367A-4754-A29E-E776D7EDC4D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570334" y="1224644"/>
            <a:ext cx="850558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叶轮</a:t>
            </a:r>
            <a:endParaRPr 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04242" y="5170531"/>
            <a:ext cx="1360045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插入环</a:t>
            </a:r>
            <a:endParaRPr 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2041" y="4786547"/>
            <a:ext cx="1197711" cy="589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释放凹槽</a:t>
            </a:r>
            <a:endParaRPr 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9256" y="3095859"/>
            <a:ext cx="1651078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后扫引导边缘</a:t>
            </a:r>
            <a:endParaRPr 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32240" y="3826882"/>
            <a:ext cx="1193178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引导销</a:t>
            </a:r>
            <a:endParaRPr 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Rectangle 7">
            <a:hlinkClick r:id="rId6" action="ppaction://hlinkfile"/>
          </p:cNvPr>
          <p:cNvSpPr/>
          <p:nvPr/>
        </p:nvSpPr>
        <p:spPr>
          <a:xfrm>
            <a:off x="8636134" y="-165203"/>
            <a:ext cx="507866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1600" b="1" dirty="0">
                <a:solidFill>
                  <a:srgbClr val="FF0000"/>
                </a:solidFill>
                <a:ea typeface="黑体" pitchFamily="49" charset="-122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5236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646395"/>
              </p:ext>
            </p:extLst>
          </p:nvPr>
        </p:nvGraphicFramePr>
        <p:xfrm>
          <a:off x="2687987" y="1349180"/>
          <a:ext cx="6314503" cy="473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1" name="Image" r:id="rId4" imgW="7022606" imgH="5266955" progId="Photoshop.Image.11">
                  <p:embed/>
                </p:oleObj>
              </mc:Choice>
              <mc:Fallback>
                <p:oleObj name="Image" r:id="rId4" imgW="7022606" imgH="5266955" progId="Photoshop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987" y="1349180"/>
                        <a:ext cx="6314503" cy="4737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Platshållare för innehåll 2"/>
          <p:cNvSpPr>
            <a:spLocks noGrp="1"/>
          </p:cNvSpPr>
          <p:nvPr>
            <p:ph idx="1"/>
          </p:nvPr>
        </p:nvSpPr>
        <p:spPr>
          <a:xfrm>
            <a:off x="250374" y="1880463"/>
            <a:ext cx="2862943" cy="1790200"/>
          </a:xfrm>
        </p:spPr>
        <p:txBody>
          <a:bodyPr/>
          <a:lstStyle/>
          <a:p>
            <a:pPr>
              <a:lnSpc>
                <a:spcPts val="4600"/>
              </a:lnSpc>
              <a:buFont typeface="Wingdings" panose="05000000000000000000" pitchFamily="2" charset="2"/>
              <a:buChar char="q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割缠绕物</a:t>
            </a:r>
            <a:endParaRPr lang="en-GB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600"/>
              </a:lnSpc>
              <a:buFont typeface="Wingdings" panose="05000000000000000000" pitchFamily="2" charset="2"/>
              <a:buChar char="q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保护机械密封</a:t>
            </a:r>
            <a:endParaRPr lang="sv-SE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323528" y="214312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9144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13716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18288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22860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eaLnBrk="1" hangingPunct="1"/>
            <a:r>
              <a:rPr lang="zh-CN" altLang="en-US" sz="4400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飞力</a:t>
            </a:r>
            <a:r>
              <a:rPr lang="en-US" altLang="en-US" sz="4400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 </a:t>
            </a:r>
            <a:r>
              <a:rPr lang="zh-CN" altLang="en-US" sz="4400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叶轮切割槽技术</a:t>
            </a:r>
            <a:endParaRPr lang="sv-SE" altLang="en-US" sz="4400" kern="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082143" y="2259875"/>
            <a:ext cx="3037114" cy="288689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76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8" descr="IMG_15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1649413"/>
            <a:ext cx="14224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9" descr="IMG_15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8" y="2936875"/>
            <a:ext cx="142398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12" descr="IMG_15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159250"/>
            <a:ext cx="14287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10" descr="IMG_15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638300"/>
            <a:ext cx="141763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11" descr="IMG_15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928938"/>
            <a:ext cx="1416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13" descr="IMG_153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184650"/>
            <a:ext cx="141605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/>
          </p:cNvSpPr>
          <p:nvPr/>
        </p:nvSpPr>
        <p:spPr bwMode="auto">
          <a:xfrm>
            <a:off x="330200" y="155022"/>
            <a:ext cx="80645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bg2"/>
              </a:buClr>
              <a:defRPr/>
            </a:pPr>
            <a:r>
              <a:rPr kumimoji="1" lang="zh-CN" altLang="en-US" sz="4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强大</a:t>
            </a:r>
            <a:r>
              <a:rPr kumimoji="1" lang="zh-CN" altLang="en-US" sz="4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的抗堵塞能力</a:t>
            </a:r>
            <a:endParaRPr kumimoji="1" lang="zh-CN" altLang="sv-SE" sz="4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N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1000" y="1658038"/>
            <a:ext cx="6084776" cy="3674628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644619" y="116632"/>
            <a:ext cx="3413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rgbClr val="FF0000"/>
                </a:solidFill>
                <a:latin typeface="+mj-lt"/>
              </a:rPr>
              <a:t>L</a:t>
            </a:r>
            <a:endParaRPr lang="zh-CN" altLang="en-US" sz="1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81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ChangeArrowheads="1"/>
          </p:cNvSpPr>
          <p:nvPr/>
        </p:nvSpPr>
        <p:spPr bwMode="auto">
          <a:xfrm>
            <a:off x="2752725" y="349250"/>
            <a:ext cx="55038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/>
            <a:r>
              <a:rPr lang="zh-CN" altLang="en-US" sz="3200" b="1" dirty="0" smtClean="0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机械密封</a:t>
            </a:r>
            <a:r>
              <a:rPr lang="en-US" altLang="zh-CN" sz="3200" b="1" dirty="0" smtClean="0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——</a:t>
            </a:r>
            <a:r>
              <a:rPr lang="zh-CN" altLang="en-US" sz="3200" b="1" dirty="0" smtClean="0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特点</a:t>
            </a:r>
            <a:r>
              <a:rPr lang="en-US" altLang="zh-CN" sz="3200" b="1" dirty="0" smtClean="0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1</a:t>
            </a:r>
            <a:endParaRPr lang="zh-CN" altLang="en-US" sz="3200" b="1" dirty="0">
              <a:solidFill>
                <a:srgbClr val="0085AD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590550" y="3323092"/>
            <a:ext cx="3840163" cy="323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</a:pP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一体式机械密封</a:t>
            </a:r>
            <a:endParaRPr lang="en-US" altLang="zh-CN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</a:pP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双重机械密封</a:t>
            </a:r>
            <a:endParaRPr lang="en-US" altLang="zh-CN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</a:pP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盒式密封（工厂组装）</a:t>
            </a:r>
            <a:endParaRPr lang="en-US" altLang="zh-CN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  <a:p>
            <a:pPr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v"/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有效减少粗心和错误安装导致的机械密封损坏</a:t>
            </a:r>
            <a:endParaRPr lang="en-US" altLang="zh-CN" sz="16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  <a:p>
            <a:pPr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v"/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避免安装过程中污染，而导致泄漏</a:t>
            </a:r>
            <a:endParaRPr lang="en-US" altLang="zh-CN" sz="16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  <a:p>
            <a:pPr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v"/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防止机械密封被纤维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堵塞</a:t>
            </a:r>
            <a:endParaRPr lang="en-US" altLang="zh-CN" sz="16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</p:txBody>
      </p:sp>
      <p:pic>
        <p:nvPicPr>
          <p:cNvPr id="59396" name="Bildobjekt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5893" b="2"/>
          <a:stretch>
            <a:fillRect/>
          </a:stretch>
        </p:blipFill>
        <p:spPr bwMode="auto">
          <a:xfrm>
            <a:off x="5211763" y="3709988"/>
            <a:ext cx="1447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Bildobjek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9512" r="13525" b="13487"/>
          <a:stretch>
            <a:fillRect/>
          </a:stretch>
        </p:blipFill>
        <p:spPr bwMode="auto">
          <a:xfrm>
            <a:off x="6624638" y="4572000"/>
            <a:ext cx="120808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660525"/>
            <a:ext cx="27955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935663" y="2405063"/>
            <a:ext cx="958850" cy="92551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FFFFFF"/>
              </a:solidFill>
              <a:ea typeface="宋体" pitchFamily="2" charset="-122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gray">
          <a:xfrm>
            <a:off x="361156" y="1414350"/>
            <a:ext cx="4783137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28600" indent="-228600"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 "/>
            </a:pPr>
            <a:r>
              <a:rPr lang="zh-CN" altLang="en-US" sz="2000" b="1" dirty="0">
                <a:solidFill>
                  <a:srgbClr val="000000"/>
                </a:solidFill>
                <a:latin typeface="宋体" pitchFamily="2" charset="-122"/>
                <a:ea typeface="ヒラギノ角ゴ Pro W3" charset="-128"/>
              </a:rPr>
              <a:t>瑞典飞力自己设计制造的机械密封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 "/>
            </a:pPr>
            <a:r>
              <a:rPr lang="zh-CN" altLang="en-US" sz="2000" b="1" dirty="0">
                <a:solidFill>
                  <a:srgbClr val="000000"/>
                </a:solidFill>
                <a:latin typeface="宋体" pitchFamily="2" charset="-122"/>
                <a:ea typeface="ヒラギノ角ゴ Pro W3" charset="-128"/>
              </a:rPr>
              <a:t>双重独立机械密封，有效防止水的渗漏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 "/>
            </a:pPr>
            <a:r>
              <a:rPr lang="zh-CN" altLang="en-US" sz="2000" b="1" dirty="0">
                <a:solidFill>
                  <a:srgbClr val="000000"/>
                </a:solidFill>
                <a:ea typeface="ヒラギノ角ゴ Pro W3" charset="-128"/>
              </a:rPr>
              <a:t>耐腐蚀烧结碳化钨（</a:t>
            </a:r>
            <a:r>
              <a:rPr lang="en-US" altLang="zh-CN" sz="2000" b="1" dirty="0">
                <a:solidFill>
                  <a:srgbClr val="000000"/>
                </a:solidFill>
                <a:ea typeface="ヒラギノ角ゴ Pro W3" charset="-128"/>
              </a:rPr>
              <a:t>WCCR</a:t>
            </a:r>
            <a:r>
              <a:rPr lang="zh-CN" altLang="en-US" sz="2000" b="1" dirty="0">
                <a:solidFill>
                  <a:srgbClr val="000000"/>
                </a:solidFill>
                <a:ea typeface="ヒラギノ角ゴ Pro W3" charset="-128"/>
              </a:rPr>
              <a:t>）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 "/>
            </a:pPr>
            <a:r>
              <a:rPr lang="zh-CN" altLang="en-US" sz="2000" b="1" dirty="0">
                <a:solidFill>
                  <a:srgbClr val="000000"/>
                </a:solidFill>
                <a:ea typeface="ヒラギノ角ゴ Pro W3" charset="-128"/>
              </a:rPr>
              <a:t>有凹度的密封面</a:t>
            </a:r>
          </a:p>
        </p:txBody>
      </p:sp>
    </p:spTree>
    <p:extLst>
      <p:ext uri="{BB962C8B-B14F-4D97-AF65-F5344CB8AC3E}">
        <p14:creationId xmlns:p14="http://schemas.microsoft.com/office/powerpoint/2010/main" val="16634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ChangeArrowheads="1"/>
          </p:cNvSpPr>
          <p:nvPr/>
        </p:nvSpPr>
        <p:spPr bwMode="auto">
          <a:xfrm>
            <a:off x="2476500" y="374650"/>
            <a:ext cx="55038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特点</a:t>
            </a:r>
            <a:r>
              <a:rPr lang="en-US" altLang="zh-CN" sz="3200" b="1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2——</a:t>
            </a:r>
            <a:r>
              <a:rPr lang="zh-CN" altLang="en-US" sz="3200" b="1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机械密封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9275" y="1220788"/>
            <a:ext cx="3854450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85750" indent="-28575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  <a:defRPr/>
            </a:pPr>
            <a:r>
              <a:rPr lang="zh-CN" altLang="en-US" sz="20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主动式机械密封</a:t>
            </a:r>
            <a:endParaRPr lang="en-US" altLang="zh-CN" sz="20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  <a:p>
            <a:pPr marL="285750" indent="-28575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  <a:defRPr/>
            </a:pPr>
            <a:r>
              <a:rPr lang="zh-CN" altLang="en-US" sz="20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泵</a:t>
            </a:r>
            <a:r>
              <a:rPr lang="zh-CN" altLang="en-US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送功能由在动环密封面激光割槽实现的。</a:t>
            </a:r>
            <a:endParaRPr lang="en-US" altLang="zh-CN" sz="2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  <a:p>
            <a:pPr marL="285750" indent="-28575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凹槽连续不断的将液体从密封环的内径泵送到外径。</a:t>
            </a:r>
            <a:endParaRPr lang="en-US" altLang="zh-CN" sz="2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  <a:p>
            <a:pPr marL="285750" indent="-28575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  <a:defRPr/>
            </a:pPr>
            <a:r>
              <a:rPr lang="sv-SE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Active Seal™ </a:t>
            </a:r>
            <a:r>
              <a:rPr lang="zh-CN" altLang="en-US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增强了密封的可靠性并零泄漏至电机，这样一来就降低了轴承和定子故障的风险。</a:t>
            </a:r>
            <a:endParaRPr lang="sv-SE" sz="2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 sz="24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 sz="2400" dirty="0" smtClean="0">
              <a:solidFill>
                <a:prstClr val="black"/>
              </a:solidFill>
              <a:ea typeface="宋体" pitchFamily="2" charset="-122"/>
              <a:cs typeface="Arial" pitchFamily="34" charset="0"/>
            </a:endParaRPr>
          </a:p>
        </p:txBody>
      </p:sp>
      <p:pic>
        <p:nvPicPr>
          <p:cNvPr id="61444" name="Picture 4" descr="3_active_seal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28750"/>
            <a:ext cx="3043238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8" descr="1_active_seal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3898900"/>
            <a:ext cx="341153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592138" y="887413"/>
            <a:ext cx="840105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defTabSz="457200" eaLnBrk="0" fontAlgn="base" hangingPunct="0">
              <a:spcBef>
                <a:spcPct val="20000"/>
              </a:spcBef>
              <a:spcAft>
                <a:spcPct val="0"/>
              </a:spcAft>
            </a:pPr>
            <a:endParaRPr kumimoji="1" lang="zh-CN" altLang="en-US" sz="3200">
              <a:solidFill>
                <a:srgbClr val="0085AD"/>
              </a:solidFill>
              <a:latin typeface="黑体" pitchFamily="49" charset="-122"/>
              <a:cs typeface="Arial" pitchFamily="34" charset="0"/>
            </a:endParaRPr>
          </a:p>
        </p:txBody>
      </p:sp>
      <p:pic>
        <p:nvPicPr>
          <p:cNvPr id="63491" name="Picture 4"/>
          <p:cNvPicPr>
            <a:picLocks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4600" b="14619"/>
          <a:stretch>
            <a:fillRect/>
          </a:stretch>
        </p:blipFill>
        <p:spPr bwMode="auto">
          <a:xfrm>
            <a:off x="4343400" y="1389063"/>
            <a:ext cx="4200525" cy="3200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3492" name="Line 5"/>
          <p:cNvSpPr>
            <a:spLocks noChangeShapeType="1"/>
          </p:cNvSpPr>
          <p:nvPr/>
        </p:nvSpPr>
        <p:spPr bwMode="auto">
          <a:xfrm flipH="1" flipV="1">
            <a:off x="6924675" y="3443288"/>
            <a:ext cx="677863" cy="8382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5624513" y="4772025"/>
            <a:ext cx="163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zh-CN" sz="1000">
              <a:solidFill>
                <a:srgbClr val="0085AD"/>
              </a:solidFill>
              <a:ea typeface="MS PGothic" pitchFamily="34" charset="-128"/>
            </a:endParaRPr>
          </a:p>
        </p:txBody>
      </p:sp>
      <p:sp>
        <p:nvSpPr>
          <p:cNvPr id="63494" name="Rectangle 9"/>
          <p:cNvSpPr>
            <a:spLocks noChangeArrowheads="1"/>
          </p:cNvSpPr>
          <p:nvPr/>
        </p:nvSpPr>
        <p:spPr bwMode="auto">
          <a:xfrm>
            <a:off x="3302508" y="303213"/>
            <a:ext cx="208178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85AD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Spin-Out</a:t>
            </a:r>
            <a:endParaRPr lang="zh-CN" altLang="en-US" sz="3200" b="1" dirty="0">
              <a:solidFill>
                <a:srgbClr val="0085AD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3495" name="Text Box 3"/>
          <p:cNvSpPr txBox="1">
            <a:spLocks noChangeArrowheads="1"/>
          </p:cNvSpPr>
          <p:nvPr/>
        </p:nvSpPr>
        <p:spPr bwMode="auto">
          <a:xfrm>
            <a:off x="357188" y="1266825"/>
            <a:ext cx="385445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</a:pP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螺旋槽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—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专利</a:t>
            </a:r>
            <a:r>
              <a:rPr lang="en-GB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Spin-Out™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设计</a:t>
            </a:r>
          </a:p>
          <a:p>
            <a:pPr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</a:pP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阻止磨性固体沉积在密封槽沟内侧部分</a:t>
            </a:r>
          </a:p>
          <a:p>
            <a:pPr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</a:pP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离心力把固体粒子通过螺旋槽方向送进叶轮 </a:t>
            </a:r>
          </a:p>
          <a:p>
            <a:pPr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E30D17"/>
              </a:buClr>
              <a:buSzPct val="150000"/>
              <a:buFont typeface="Wingdings" pitchFamily="2" charset="2"/>
              <a:buChar char="q"/>
            </a:pP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在</a:t>
            </a:r>
            <a:r>
              <a:rPr lang="en-US" alt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12</a:t>
            </a: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ヒラギノ角ゴ Pro W3"/>
              </a:rPr>
              <a:t>个国家注册专利</a:t>
            </a:r>
            <a:endParaRPr lang="en-US" altLang="zh-CN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885475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Template_Corporate">
  <a:themeElements>
    <a:clrScheme name="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PPT_Template_Corporate">
  <a:themeElements>
    <a:clrScheme name="9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9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PPT_Template_Corporate">
  <a:themeElements>
    <a:clrScheme name="10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0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PPT_Template_Corporate">
  <a:themeElements>
    <a:clrScheme name="11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1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PPT_Template_Corporate">
  <a:themeElements>
    <a:clrScheme name="12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2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PPT_Template_Corporate">
  <a:themeElements>
    <a:clrScheme name="13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3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PPT_Template_Corporate">
  <a:themeElements>
    <a:clrScheme name="14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4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PPT_Template_Corporate">
  <a:themeElements>
    <a:clrScheme name="15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5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PPT_Template_Corporate">
  <a:themeElements>
    <a:clrScheme name="16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6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PPT_Template_Corporate">
  <a:themeElements>
    <a:clrScheme name="17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7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PPT_Template_Corporate">
  <a:themeElements>
    <a:clrScheme name="18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8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PT_Template_Corporate">
  <a:themeElements>
    <a:clrScheme name="1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PPT_Template_Corporate">
  <a:themeElements>
    <a:clrScheme name="19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19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PPT_Template_Corporate">
  <a:themeElements>
    <a:clrScheme name="20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20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PPT_Template_Corporate">
  <a:themeElements>
    <a:clrScheme name="21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21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1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PPT_Template_Corporate">
  <a:themeElements>
    <a:clrScheme name="22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22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PPT_Template_Corporate">
  <a:themeElements>
    <a:clrScheme name="23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23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3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PT_Template_Corporate">
  <a:themeElements>
    <a:clrScheme name="2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2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PT_Template_Corporate">
  <a:themeElements>
    <a:clrScheme name="3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3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PT_Template_Corporate">
  <a:themeElements>
    <a:clrScheme name="4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4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PT_Template_Corporate">
  <a:themeElements>
    <a:clrScheme name="5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5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PPT_Template_Corporate">
  <a:themeElements>
    <a:clrScheme name="6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6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PPT_Template_Corporate">
  <a:themeElements>
    <a:clrScheme name="7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7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PPT_Template_Corporate">
  <a:themeElements>
    <a:clrScheme name="8_PPT_Template_Corporate 1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8_PPT_Template_Corpor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PPT_Template_Corporate 1">
        <a:dk1>
          <a:srgbClr val="000000"/>
        </a:dk1>
        <a:lt1>
          <a:srgbClr val="FFFFFF"/>
        </a:lt1>
        <a:dk2>
          <a:srgbClr val="008C95"/>
        </a:dk2>
        <a:lt2>
          <a:srgbClr val="0085AD"/>
        </a:lt2>
        <a:accent1>
          <a:srgbClr val="009A44"/>
        </a:accent1>
        <a:accent2>
          <a:srgbClr val="0072CE"/>
        </a:accent2>
        <a:accent3>
          <a:srgbClr val="FFFFFF"/>
        </a:accent3>
        <a:accent4>
          <a:srgbClr val="000000"/>
        </a:accent4>
        <a:accent5>
          <a:srgbClr val="AACAB0"/>
        </a:accent5>
        <a:accent6>
          <a:srgbClr val="0067BA"/>
        </a:accent6>
        <a:hlink>
          <a:srgbClr val="7A6855"/>
        </a:hlink>
        <a:folHlink>
          <a:srgbClr val="0085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XYLEM PPT TEMPLATE</Template>
  <TotalTime>4793</TotalTime>
  <Words>598</Words>
  <Application>Microsoft Office PowerPoint</Application>
  <PresentationFormat>On-screen Show (4:3)</PresentationFormat>
  <Paragraphs>71</Paragraphs>
  <Slides>12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49" baseType="lpstr">
      <vt:lpstr>Humnst777 BT</vt:lpstr>
      <vt:lpstr>Humnst777 Lt BT</vt:lpstr>
      <vt:lpstr>Lucida Grande</vt:lpstr>
      <vt:lpstr>MS PGothic</vt:lpstr>
      <vt:lpstr>ヒラギノ角ゴ Pro W3</vt:lpstr>
      <vt:lpstr>SimSun</vt:lpstr>
      <vt:lpstr>SimSun</vt:lpstr>
      <vt:lpstr>微软雅黑</vt:lpstr>
      <vt:lpstr>黑体</vt:lpstr>
      <vt:lpstr>Arial</vt:lpstr>
      <vt:lpstr>Calibri</vt:lpstr>
      <vt:lpstr>Wingdings</vt:lpstr>
      <vt:lpstr>PPT_Template_Corporate</vt:lpstr>
      <vt:lpstr>1_PPT_Template_Corporate</vt:lpstr>
      <vt:lpstr>2_PPT_Template_Corporate</vt:lpstr>
      <vt:lpstr>3_PPT_Template_Corporate</vt:lpstr>
      <vt:lpstr>4_PPT_Template_Corporate</vt:lpstr>
      <vt:lpstr>5_PPT_Template_Corporate</vt:lpstr>
      <vt:lpstr>6_PPT_Template_Corporate</vt:lpstr>
      <vt:lpstr>7_PPT_Template_Corporate</vt:lpstr>
      <vt:lpstr>8_PPT_Template_Corporate</vt:lpstr>
      <vt:lpstr>9_PPT_Template_Corporate</vt:lpstr>
      <vt:lpstr>10_PPT_Template_Corporate</vt:lpstr>
      <vt:lpstr>11_PPT_Template_Corporate</vt:lpstr>
      <vt:lpstr>12_PPT_Template_Corporate</vt:lpstr>
      <vt:lpstr>13_PPT_Template_Corporate</vt:lpstr>
      <vt:lpstr>14_PPT_Template_Corporate</vt:lpstr>
      <vt:lpstr>15_PPT_Template_Corporate</vt:lpstr>
      <vt:lpstr>16_PPT_Template_Corporate</vt:lpstr>
      <vt:lpstr>17_PPT_Template_Corporate</vt:lpstr>
      <vt:lpstr>18_PPT_Template_Corporate</vt:lpstr>
      <vt:lpstr>19_PPT_Template_Corporate</vt:lpstr>
      <vt:lpstr>20_PPT_Template_Corporate</vt:lpstr>
      <vt:lpstr>21_PPT_Template_Corporate</vt:lpstr>
      <vt:lpstr>22_PPT_Template_Corporate</vt:lpstr>
      <vt:lpstr>23_PPT_Template_Corporate</vt:lpstr>
      <vt:lpstr>Image</vt:lpstr>
      <vt:lpstr>赛莱默污水泵送产品介绍</vt:lpstr>
      <vt:lpstr>PowerPoint Presentation</vt:lpstr>
      <vt:lpstr>飞力N技术污水泵</vt:lpstr>
      <vt:lpstr>飞力N 技术叶轮工作原理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charlshi</dc:creator>
  <cp:lastModifiedBy>Li, Sean - Xylem</cp:lastModifiedBy>
  <cp:revision>396</cp:revision>
  <dcterms:created xsi:type="dcterms:W3CDTF">2011-05-13T02:58:57Z</dcterms:created>
  <dcterms:modified xsi:type="dcterms:W3CDTF">2019-12-01T02:13:09Z</dcterms:modified>
</cp:coreProperties>
</file>