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808" r:id="rId2"/>
  </p:sldMasterIdLst>
  <p:notesMasterIdLst>
    <p:notesMasterId r:id="rId84"/>
  </p:notesMasterIdLst>
  <p:handoutMasterIdLst>
    <p:handoutMasterId r:id="rId85"/>
  </p:handoutMasterIdLst>
  <p:sldIdLst>
    <p:sldId id="473" r:id="rId3"/>
    <p:sldId id="1079" r:id="rId4"/>
    <p:sldId id="1194" r:id="rId5"/>
    <p:sldId id="1082" r:id="rId6"/>
    <p:sldId id="1195" r:id="rId7"/>
    <p:sldId id="1196" r:id="rId8"/>
    <p:sldId id="1197" r:id="rId9"/>
    <p:sldId id="1198" r:id="rId10"/>
    <p:sldId id="647" r:id="rId11"/>
    <p:sldId id="648" r:id="rId12"/>
    <p:sldId id="915" r:id="rId13"/>
    <p:sldId id="1213" r:id="rId14"/>
    <p:sldId id="650" r:id="rId15"/>
    <p:sldId id="651" r:id="rId16"/>
    <p:sldId id="652" r:id="rId17"/>
    <p:sldId id="1059" r:id="rId18"/>
    <p:sldId id="654" r:id="rId19"/>
    <p:sldId id="1228" r:id="rId20"/>
    <p:sldId id="1231" r:id="rId21"/>
    <p:sldId id="1232" r:id="rId22"/>
    <p:sldId id="1233" r:id="rId23"/>
    <p:sldId id="1234" r:id="rId24"/>
    <p:sldId id="1235" r:id="rId25"/>
    <p:sldId id="1236" r:id="rId26"/>
    <p:sldId id="1237" r:id="rId27"/>
    <p:sldId id="1214" r:id="rId28"/>
    <p:sldId id="1215" r:id="rId29"/>
    <p:sldId id="1216" r:id="rId30"/>
    <p:sldId id="1218" r:id="rId31"/>
    <p:sldId id="1219" r:id="rId32"/>
    <p:sldId id="1220" r:id="rId33"/>
    <p:sldId id="1221" r:id="rId34"/>
    <p:sldId id="1222" r:id="rId35"/>
    <p:sldId id="1223" r:id="rId36"/>
    <p:sldId id="1224" r:id="rId37"/>
    <p:sldId id="1225" r:id="rId38"/>
    <p:sldId id="1227" r:id="rId39"/>
    <p:sldId id="1066" r:id="rId40"/>
    <p:sldId id="1179" r:id="rId41"/>
    <p:sldId id="1181" r:id="rId42"/>
    <p:sldId id="1238" r:id="rId43"/>
    <p:sldId id="1239" r:id="rId44"/>
    <p:sldId id="1240" r:id="rId45"/>
    <p:sldId id="1184" r:id="rId46"/>
    <p:sldId id="1185" r:id="rId47"/>
    <p:sldId id="1186" r:id="rId48"/>
    <p:sldId id="1187" r:id="rId49"/>
    <p:sldId id="1188" r:id="rId50"/>
    <p:sldId id="1190" r:id="rId51"/>
    <p:sldId id="1191" r:id="rId52"/>
    <p:sldId id="1192" r:id="rId53"/>
    <p:sldId id="1004" r:id="rId54"/>
    <p:sldId id="1241" r:id="rId55"/>
    <p:sldId id="1005" r:id="rId56"/>
    <p:sldId id="1036" r:id="rId57"/>
    <p:sldId id="1037" r:id="rId58"/>
    <p:sldId id="1038" r:id="rId59"/>
    <p:sldId id="1006" r:id="rId60"/>
    <p:sldId id="1242" r:id="rId61"/>
    <p:sldId id="1243" r:id="rId62"/>
    <p:sldId id="1244" r:id="rId63"/>
    <p:sldId id="1045" r:id="rId64"/>
    <p:sldId id="1245" r:id="rId65"/>
    <p:sldId id="1047" r:id="rId66"/>
    <p:sldId id="1053" r:id="rId67"/>
    <p:sldId id="1008" r:id="rId68"/>
    <p:sldId id="1050" r:id="rId69"/>
    <p:sldId id="1054" r:id="rId70"/>
    <p:sldId id="1052" r:id="rId71"/>
    <p:sldId id="1012" r:id="rId72"/>
    <p:sldId id="1014" r:id="rId73"/>
    <p:sldId id="1015" r:id="rId74"/>
    <p:sldId id="1016" r:id="rId75"/>
    <p:sldId id="1017" r:id="rId76"/>
    <p:sldId id="1018" r:id="rId77"/>
    <p:sldId id="1019" r:id="rId78"/>
    <p:sldId id="1020" r:id="rId79"/>
    <p:sldId id="1021" r:id="rId80"/>
    <p:sldId id="1028" r:id="rId81"/>
    <p:sldId id="1041" r:id="rId82"/>
    <p:sldId id="1077" r:id="rId83"/>
  </p:sldIdLst>
  <p:sldSz cx="9144000" cy="5715000" type="screen16x10"/>
  <p:notesSz cx="6954838" cy="9309100"/>
  <p:custDataLst>
    <p:tags r:id="rId8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468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8936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4049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78732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34160" algn="l" defTabSz="893663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680991" algn="l" defTabSz="893663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127823" algn="l" defTabSz="893663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574655" algn="l" defTabSz="893663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599">
          <p15:clr>
            <a:srgbClr val="A4A3A4"/>
          </p15:clr>
        </p15:guide>
        <p15:guide id="2" pos="54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19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AD"/>
    <a:srgbClr val="6600CC"/>
    <a:srgbClr val="0000FF"/>
    <a:srgbClr val="00FFFF"/>
    <a:srgbClr val="00FF00"/>
    <a:srgbClr val="3AA4B4"/>
    <a:srgbClr val="55668D"/>
    <a:srgbClr val="93CED2"/>
    <a:srgbClr val="FF8A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1945" autoAdjust="0"/>
  </p:normalViewPr>
  <p:slideViewPr>
    <p:cSldViewPr snapToGrid="0" snapToObjects="1">
      <p:cViewPr varScale="1">
        <p:scale>
          <a:sx n="82" d="100"/>
          <a:sy n="82" d="100"/>
        </p:scale>
        <p:origin x="1038" y="84"/>
      </p:cViewPr>
      <p:guideLst>
        <p:guide orient="horz" pos="3599"/>
        <p:guide pos="5464"/>
      </p:guideLst>
    </p:cSldViewPr>
  </p:slideViewPr>
  <p:outlineViewPr>
    <p:cViewPr>
      <p:scale>
        <a:sx n="33" d="100"/>
        <a:sy n="33" d="100"/>
      </p:scale>
      <p:origin x="0" y="11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32604"/>
    </p:cViewPr>
  </p:sorterViewPr>
  <p:notesViewPr>
    <p:cSldViewPr snapToGrid="0" snapToObjects="1">
      <p:cViewPr varScale="1">
        <p:scale>
          <a:sx n="78" d="100"/>
          <a:sy n="78" d="100"/>
        </p:scale>
        <p:origin x="-3318" y="-108"/>
      </p:cViewPr>
      <p:guideLst>
        <p:guide orient="horz" pos="2932"/>
        <p:guide pos="219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notesMaster" Target="notesMasters/notesMaster1.xml"/><Relationship Id="rId89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tableStyles" Target="tableStyle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gu\Desktop\Sensorless%20development\Con_Pressure%20control%20by%20eff%20eSV-Fred.xlsm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gu\Desktop\Sensorless%20development\Con_Pressure%20control%20by%20eff%20eSV-Fred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48"/>
          <c:order val="0"/>
          <c:tx>
            <c:strRef>
              <c:f>Cal!$AO$34</c:f>
              <c:strCache>
                <c:ptCount val="1"/>
                <c:pt idx="0">
                  <c:v>1变比能Es01
(kWh/m3)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Cal!$B$35:$B$92</c:f>
              <c:numCache>
                <c:formatCode>0.00</c:formatCode>
                <c:ptCount val="5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 formatCode="0.000">
                  <c:v>18.990325927734375</c:v>
                </c:pt>
                <c:pt idx="19">
                  <c:v>20</c:v>
                </c:pt>
                <c:pt idx="20">
                  <c:v>21</c:v>
                </c:pt>
                <c:pt idx="21">
                  <c:v>22.56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 formatCode="0.000">
                  <c:v>33.319091796875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</c:numCache>
            </c:numRef>
          </c:xVal>
          <c:yVal>
            <c:numRef>
              <c:f>Cal!$AO$35:$AO$92</c:f>
              <c:numCache>
                <c:formatCode>0.0000</c:formatCode>
                <c:ptCount val="58"/>
                <c:pt idx="1">
                  <c:v>0.61037476258732626</c:v>
                </c:pt>
                <c:pt idx="2">
                  <c:v>0.4333304213454231</c:v>
                </c:pt>
                <c:pt idx="3">
                  <c:v>0.34490092007862894</c:v>
                </c:pt>
                <c:pt idx="4">
                  <c:v>0.29285969865110684</c:v>
                </c:pt>
                <c:pt idx="5">
                  <c:v>0.25935739996367496</c:v>
                </c:pt>
                <c:pt idx="6">
                  <c:v>0.2366382326120007</c:v>
                </c:pt>
                <c:pt idx="7">
                  <c:v>0.2207927949185898</c:v>
                </c:pt>
                <c:pt idx="8">
                  <c:v>0.20963981641116497</c:v>
                </c:pt>
                <c:pt idx="9">
                  <c:v>0.20186899550161005</c:v>
                </c:pt>
                <c:pt idx="10">
                  <c:v>0.19664808044005175</c:v>
                </c:pt>
                <c:pt idx="11">
                  <c:v>0.19342513690099286</c:v>
                </c:pt>
                <c:pt idx="12">
                  <c:v>0.1918215288621879</c:v>
                </c:pt>
                <c:pt idx="13">
                  <c:v>0.19157050684702112</c:v>
                </c:pt>
                <c:pt idx="14">
                  <c:v>0.19248022936874815</c:v>
                </c:pt>
                <c:pt idx="15">
                  <c:v>0.19441057915273297</c:v>
                </c:pt>
                <c:pt idx="16">
                  <c:v>0.19725811939536911</c:v>
                </c:pt>
                <c:pt idx="17">
                  <c:v>0.20094603811315603</c:v>
                </c:pt>
                <c:pt idx="18">
                  <c:v>0.2053703881562276</c:v>
                </c:pt>
                <c:pt idx="19">
                  <c:v>0.21062956266187921</c:v>
                </c:pt>
                <c:pt idx="20">
                  <c:v>0.2165522058207747</c:v>
                </c:pt>
                <c:pt idx="21">
                  <c:v>0.22716051224786599</c:v>
                </c:pt>
                <c:pt idx="22">
                  <c:v>0.23044811538499138</c:v>
                </c:pt>
                <c:pt idx="23">
                  <c:v>0.23839745766961762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71E5-4CF6-80E8-C3FA039DC9F5}"/>
            </c:ext>
          </c:extLst>
        </c:ser>
        <c:ser>
          <c:idx val="49"/>
          <c:order val="1"/>
          <c:tx>
            <c:strRef>
              <c:f>Cal!$AP$34</c:f>
              <c:strCache>
                <c:ptCount val="1"/>
                <c:pt idx="0">
                  <c:v>2变比能Es02
(kWh/m3)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Cal!$B$35:$B$92</c:f>
              <c:numCache>
                <c:formatCode>0.00</c:formatCode>
                <c:ptCount val="5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 formatCode="0.000">
                  <c:v>18.990325927734375</c:v>
                </c:pt>
                <c:pt idx="19">
                  <c:v>20</c:v>
                </c:pt>
                <c:pt idx="20">
                  <c:v>21</c:v>
                </c:pt>
                <c:pt idx="21">
                  <c:v>22.56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 formatCode="0.000">
                  <c:v>33.319091796875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</c:numCache>
            </c:numRef>
          </c:xVal>
          <c:yVal>
            <c:numRef>
              <c:f>Cal!$AP$35:$AP$92</c:f>
              <c:numCache>
                <c:formatCode>General</c:formatCode>
                <c:ptCount val="58"/>
                <c:pt idx="5" formatCode="0.0000">
                  <c:v>0.4333304213454231</c:v>
                </c:pt>
                <c:pt idx="6" formatCode="0.0000">
                  <c:v>0.38267162126687287</c:v>
                </c:pt>
                <c:pt idx="7" formatCode="0.0000">
                  <c:v>0.34490092007862894</c:v>
                </c:pt>
                <c:pt idx="8" formatCode="0.0000">
                  <c:v>0.31581310428104348</c:v>
                </c:pt>
                <c:pt idx="9" formatCode="0.0000">
                  <c:v>0.29285969865110684</c:v>
                </c:pt>
                <c:pt idx="10" formatCode="0.0000">
                  <c:v>0.27440646931123969</c:v>
                </c:pt>
                <c:pt idx="11" formatCode="0.0000">
                  <c:v>0.25935739996367496</c:v>
                </c:pt>
                <c:pt idx="12" formatCode="0.0000">
                  <c:v>0.24695015491888905</c:v>
                </c:pt>
                <c:pt idx="13" formatCode="0.0000">
                  <c:v>0.2366382326120007</c:v>
                </c:pt>
                <c:pt idx="14" formatCode="0.0000">
                  <c:v>0.22801977141802421</c:v>
                </c:pt>
                <c:pt idx="15" formatCode="0.0000">
                  <c:v>0.2207927949185898</c:v>
                </c:pt>
                <c:pt idx="16" formatCode="0.0000">
                  <c:v>0.21472610900576661</c:v>
                </c:pt>
                <c:pt idx="17" formatCode="0.0000">
                  <c:v>0.20963981641116497</c:v>
                </c:pt>
                <c:pt idx="18" formatCode="0.0000">
                  <c:v>0.2054293923512745</c:v>
                </c:pt>
                <c:pt idx="19" formatCode="0.0000">
                  <c:v>0.20186899550161005</c:v>
                </c:pt>
                <c:pt idx="20" formatCode="0.0000">
                  <c:v>0.19897931506630029</c:v>
                </c:pt>
                <c:pt idx="21" formatCode="0.0000">
                  <c:v>0.19556310809100719</c:v>
                </c:pt>
                <c:pt idx="22" formatCode="0.0000">
                  <c:v>0.19481371362111116</c:v>
                </c:pt>
                <c:pt idx="23" formatCode="0.0000">
                  <c:v>0.19342513690099286</c:v>
                </c:pt>
                <c:pt idx="24" formatCode="0.0000">
                  <c:v>0.19243969068222772</c:v>
                </c:pt>
                <c:pt idx="25" formatCode="0.0000">
                  <c:v>0.1918215288621879</c:v>
                </c:pt>
                <c:pt idx="26" formatCode="0.0000">
                  <c:v>0.19154036867299146</c:v>
                </c:pt>
                <c:pt idx="27" formatCode="0.0000">
                  <c:v>0.19157050684702112</c:v>
                </c:pt>
                <c:pt idx="28" formatCode="0.0000">
                  <c:v>0.19189003815994263</c:v>
                </c:pt>
                <c:pt idx="29" formatCode="0.0000">
                  <c:v>0.19248022936874815</c:v>
                </c:pt>
                <c:pt idx="30" formatCode="0.0000">
                  <c:v>0.19332501362756116</c:v>
                </c:pt>
                <c:pt idx="31" formatCode="0.0000">
                  <c:v>0.19441057915273297</c:v>
                </c:pt>
                <c:pt idx="32" formatCode="0.0000">
                  <c:v>0.19619092502449467</c:v>
                </c:pt>
                <c:pt idx="33" formatCode="0.0000">
                  <c:v>0.19725811939536911</c:v>
                </c:pt>
                <c:pt idx="34" formatCode="0.0000">
                  <c:v>0.19900099682579819</c:v>
                </c:pt>
                <c:pt idx="35" formatCode="0.0000">
                  <c:v>0.20094603811315603</c:v>
                </c:pt>
                <c:pt idx="36" formatCode="0.0000">
                  <c:v>0.20308667290719556</c:v>
                </c:pt>
                <c:pt idx="37" formatCode="0.0000">
                  <c:v>0.2054172509543726</c:v>
                </c:pt>
                <c:pt idx="38" formatCode="0.0000">
                  <c:v>0.20793292695766374</c:v>
                </c:pt>
                <c:pt idx="39" formatCode="0.0000">
                  <c:v>0.21062956266187921</c:v>
                </c:pt>
                <c:pt idx="40" formatCode="0.0000">
                  <c:v>0.21350364326604254</c:v>
                </c:pt>
                <c:pt idx="41" formatCode="0.0000">
                  <c:v>0.2165522058207747</c:v>
                </c:pt>
                <c:pt idx="42" formatCode="0.0000">
                  <c:v>0.21977277770963316</c:v>
                </c:pt>
                <c:pt idx="43" formatCode="0.0000">
                  <c:v>0.22316332366518385</c:v>
                </c:pt>
                <c:pt idx="44" formatCode="0.0000">
                  <c:v>0.22672220005301202</c:v>
                </c:pt>
                <c:pt idx="45" formatCode="0.0000">
                  <c:v>0.23044811538499138</c:v>
                </c:pt>
                <c:pt idx="46" formatCode="0.0000">
                  <c:v>0.23434009620847865</c:v>
                </c:pt>
                <c:pt idx="47" formatCode="0.0000">
                  <c:v>0.23839745766961762</c:v>
                </c:pt>
                <c:pt idx="48" formatCode="0.0000">
                  <c:v>0.24261977817353939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71E5-4CF6-80E8-C3FA039DC9F5}"/>
            </c:ext>
          </c:extLst>
        </c:ser>
        <c:ser>
          <c:idx val="50"/>
          <c:order val="2"/>
          <c:tx>
            <c:strRef>
              <c:f>Cal!$AQ$34</c:f>
              <c:strCache>
                <c:ptCount val="1"/>
                <c:pt idx="0">
                  <c:v>3变比能Es03
(kWh/m3)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Cal!$B$35:$B$110</c:f>
              <c:numCache>
                <c:formatCode>0.00</c:formatCode>
                <c:ptCount val="7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 formatCode="0.000">
                  <c:v>18.990325927734375</c:v>
                </c:pt>
                <c:pt idx="19">
                  <c:v>20</c:v>
                </c:pt>
                <c:pt idx="20">
                  <c:v>21</c:v>
                </c:pt>
                <c:pt idx="21">
                  <c:v>22.56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 formatCode="0.000">
                  <c:v>33.319091796875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</c:numCache>
            </c:numRef>
          </c:xVal>
          <c:yVal>
            <c:numRef>
              <c:f>Cal!$AQ$35:$AQ$110</c:f>
              <c:numCache>
                <c:formatCode>General</c:formatCode>
                <c:ptCount val="76"/>
                <c:pt idx="8" formatCode="0.0000">
                  <c:v>0.43333042134542293</c:v>
                </c:pt>
                <c:pt idx="9" formatCode="0.0000">
                  <c:v>0.39784717186510588</c:v>
                </c:pt>
                <c:pt idx="10" formatCode="0.0000">
                  <c:v>0.36890326779466437</c:v>
                </c:pt>
                <c:pt idx="11" formatCode="0.0000">
                  <c:v>0.34490092007862888</c:v>
                </c:pt>
                <c:pt idx="12" formatCode="0.0000">
                  <c:v>0.32472537742763369</c:v>
                </c:pt>
                <c:pt idx="13" formatCode="0.0000">
                  <c:v>0.30757525712866729</c:v>
                </c:pt>
                <c:pt idx="14" formatCode="0.0000">
                  <c:v>0.29285969865110684</c:v>
                </c:pt>
                <c:pt idx="15" formatCode="0.0000">
                  <c:v>0.28013352744968639</c:v>
                </c:pt>
                <c:pt idx="16" formatCode="0.0000">
                  <c:v>0.26905499070914118</c:v>
                </c:pt>
                <c:pt idx="17" formatCode="0.0000">
                  <c:v>0.25935739996367496</c:v>
                </c:pt>
                <c:pt idx="18" formatCode="0.0000">
                  <c:v>0.25090708058059652</c:v>
                </c:pt>
                <c:pt idx="19" formatCode="0.0000">
                  <c:v>0.2433023402984629</c:v>
                </c:pt>
                <c:pt idx="20" formatCode="0.0000">
                  <c:v>0.23663823261200068</c:v>
                </c:pt>
                <c:pt idx="21" formatCode="0.0000">
                  <c:v>0.2277057145529896</c:v>
                </c:pt>
                <c:pt idx="22" formatCode="0.0000">
                  <c:v>0.22546882394564718</c:v>
                </c:pt>
                <c:pt idx="23" formatCode="0.0000">
                  <c:v>0.2207927949185898</c:v>
                </c:pt>
                <c:pt idx="24" formatCode="0.0000">
                  <c:v>0.2166314095007997</c:v>
                </c:pt>
                <c:pt idx="25" formatCode="0.0000">
                  <c:v>0.21292943317029858</c:v>
                </c:pt>
                <c:pt idx="26" formatCode="0.0000">
                  <c:v>0.20963981641116497</c:v>
                </c:pt>
                <c:pt idx="27" formatCode="0.0000">
                  <c:v>0.20672224612935683</c:v>
                </c:pt>
                <c:pt idx="28" formatCode="0.0000">
                  <c:v>0.20414199436974495</c:v>
                </c:pt>
                <c:pt idx="29" formatCode="0.0000">
                  <c:v>0.20186899550160997</c:v>
                </c:pt>
                <c:pt idx="30" formatCode="0.0000">
                  <c:v>0.19987710066971129</c:v>
                </c:pt>
                <c:pt idx="31" formatCode="0.0000">
                  <c:v>0.19814347101558633</c:v>
                </c:pt>
                <c:pt idx="32" formatCode="0.0000">
                  <c:v>0.1962181252388002</c:v>
                </c:pt>
                <c:pt idx="33" formatCode="0.0000">
                  <c:v>0.19537330550815912</c:v>
                </c:pt>
                <c:pt idx="34" formatCode="0.0000">
                  <c:v>0.1943035851834729</c:v>
                </c:pt>
                <c:pt idx="35" formatCode="0.0000">
                  <c:v>0.19342513690099283</c:v>
                </c:pt>
                <c:pt idx="36" formatCode="0.0000">
                  <c:v>0.1927257183865688</c:v>
                </c:pt>
                <c:pt idx="37" formatCode="0.0000">
                  <c:v>0.19219442684691262</c:v>
                </c:pt>
                <c:pt idx="38" formatCode="0.0000">
                  <c:v>0.19182152886218787</c:v>
                </c:pt>
                <c:pt idx="39" formatCode="0.0000">
                  <c:v>0.191598315639011</c:v>
                </c:pt>
                <c:pt idx="40" formatCode="0.0000">
                  <c:v>0.19151697931817499</c:v>
                </c:pt>
                <c:pt idx="41" formatCode="0.0000">
                  <c:v>0.19157050684702109</c:v>
                </c:pt>
                <c:pt idx="42" formatCode="0.0000">
                  <c:v>0.1917525885722324</c:v>
                </c:pt>
                <c:pt idx="43" formatCode="0.0000">
                  <c:v>0.19205753922326588</c:v>
                </c:pt>
                <c:pt idx="44" formatCode="0.0000">
                  <c:v>0.19248022936874823</c:v>
                </c:pt>
                <c:pt idx="45" formatCode="0.0000">
                  <c:v>0.19301602576005314</c:v>
                </c:pt>
                <c:pt idx="46" formatCode="0.0000">
                  <c:v>0.19366073924494617</c:v>
                </c:pt>
                <c:pt idx="47" formatCode="0.0000">
                  <c:v>0.19441057915273302</c:v>
                </c:pt>
                <c:pt idx="48" formatCode="0.0000">
                  <c:v>0.19526211323095677</c:v>
                </c:pt>
                <c:pt idx="49" formatCode="0.0000">
                  <c:v>0.19621223236031843</c:v>
                </c:pt>
                <c:pt idx="50" formatCode="0.0000">
                  <c:v>0.19725811939536914</c:v>
                </c:pt>
                <c:pt idx="51" formatCode="0.0000">
                  <c:v>0.1983972215785981</c:v>
                </c:pt>
                <c:pt idx="52" formatCode="0.0000">
                  <c:v>0.19962722605869562</c:v>
                </c:pt>
                <c:pt idx="53" formatCode="0.0000">
                  <c:v>0.20094603811315589</c:v>
                </c:pt>
                <c:pt idx="54" formatCode="0.0000">
                  <c:v>0.20235176173346525</c:v>
                </c:pt>
                <c:pt idx="55" formatCode="0.0000">
                  <c:v>0.2038426822799333</c:v>
                </c:pt>
                <c:pt idx="56" formatCode="0.0000">
                  <c:v>0.20541725095437272</c:v>
                </c:pt>
                <c:pt idx="57" formatCode="0.0000">
                  <c:v>0.20707407087363278</c:v>
                </c:pt>
                <c:pt idx="58" formatCode="0.0000">
                  <c:v>0.20881188455653366</c:v>
                </c:pt>
                <c:pt idx="59" formatCode="0.0000">
                  <c:v>0.21062956266187927</c:v>
                </c:pt>
                <c:pt idx="60" formatCode="0.0000">
                  <c:v>0.21252609383669196</c:v>
                </c:pt>
                <c:pt idx="61" formatCode="0.0000">
                  <c:v>0.21450057555218593</c:v>
                </c:pt>
                <c:pt idx="62" formatCode="0.0000">
                  <c:v>0.21655220582077467</c:v>
                </c:pt>
                <c:pt idx="63" formatCode="0.0000">
                  <c:v>0.21868027570099741</c:v>
                </c:pt>
                <c:pt idx="64" formatCode="0.0000">
                  <c:v>0.22088416250897719</c:v>
                </c:pt>
                <c:pt idx="65" formatCode="0.0000">
                  <c:v>0.22316332366518385</c:v>
                </c:pt>
                <c:pt idx="66" formatCode="0.0000">
                  <c:v>0.22551729111409277</c:v>
                </c:pt>
                <c:pt idx="67" formatCode="0.0000">
                  <c:v>0.22794566626200452</c:v>
                </c:pt>
                <c:pt idx="68" formatCode="0.0000">
                  <c:v>0.23044811538499127</c:v>
                </c:pt>
                <c:pt idx="69" formatCode="0.0000">
                  <c:v>0.23302436546479879</c:v>
                </c:pt>
                <c:pt idx="70" formatCode="0.0000">
                  <c:v>0.23567420041567422</c:v>
                </c:pt>
                <c:pt idx="71" formatCode="0.0000">
                  <c:v>0.23839745766961762</c:v>
                </c:pt>
                <c:pt idx="72" formatCode="0.0000">
                  <c:v>0.24119402509154872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71E5-4CF6-80E8-C3FA039DC9F5}"/>
            </c:ext>
          </c:extLst>
        </c:ser>
        <c:ser>
          <c:idx val="6"/>
          <c:order val="3"/>
          <c:tx>
            <c:strRef>
              <c:f>Cal!$AR$34</c:f>
              <c:strCache>
                <c:ptCount val="1"/>
                <c:pt idx="0">
                  <c:v>2定1（小）变比能Es21'</c:v>
                </c:pt>
              </c:strCache>
            </c:strRef>
          </c:tx>
          <c:marker>
            <c:symbol val="none"/>
          </c:marker>
          <c:xVal>
            <c:numRef>
              <c:f>Cal!$B$35:$B$92</c:f>
              <c:numCache>
                <c:formatCode>0.00</c:formatCode>
                <c:ptCount val="5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 formatCode="0.000">
                  <c:v>18.990325927734375</c:v>
                </c:pt>
                <c:pt idx="19">
                  <c:v>20</c:v>
                </c:pt>
                <c:pt idx="20">
                  <c:v>21</c:v>
                </c:pt>
                <c:pt idx="21">
                  <c:v>22.56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 formatCode="0.000">
                  <c:v>33.319091796875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</c:numCache>
            </c:numRef>
          </c:xVal>
          <c:yVal>
            <c:numRef>
              <c:f>Cal!$AR$35:$AR$92</c:f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71E5-4CF6-80E8-C3FA039DC9F5}"/>
            </c:ext>
          </c:extLst>
        </c:ser>
        <c:ser>
          <c:idx val="7"/>
          <c:order val="4"/>
          <c:tx>
            <c:strRef>
              <c:f>Cal!$AS$34</c:f>
              <c:strCache>
                <c:ptCount val="1"/>
                <c:pt idx="0">
                  <c:v>2定2变（大、小）Es2(11')</c:v>
                </c:pt>
              </c:strCache>
            </c:strRef>
          </c:tx>
          <c:marker>
            <c:symbol val="none"/>
          </c:marker>
          <c:xVal>
            <c:numRef>
              <c:f>Cal!$B$35:$B$92</c:f>
              <c:numCache>
                <c:formatCode>0.00</c:formatCode>
                <c:ptCount val="5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 formatCode="0.000">
                  <c:v>18.990325927734375</c:v>
                </c:pt>
                <c:pt idx="19">
                  <c:v>20</c:v>
                </c:pt>
                <c:pt idx="20">
                  <c:v>21</c:v>
                </c:pt>
                <c:pt idx="21">
                  <c:v>22.56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 formatCode="0.000">
                  <c:v>33.319091796875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</c:numCache>
            </c:numRef>
          </c:xVal>
          <c:yVal>
            <c:numRef>
              <c:f>Cal!$AS$35:$AS$92</c:f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71E5-4CF6-80E8-C3FA039DC9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9369672"/>
        <c:axId val="299372416"/>
      </c:scatterChart>
      <c:scatterChart>
        <c:scatterStyle val="smoothMarker"/>
        <c:varyColors val="0"/>
        <c:ser>
          <c:idx val="0"/>
          <c:order val="5"/>
          <c:tx>
            <c:strRef>
              <c:f>Cal!$AT$34</c:f>
              <c:strCache>
                <c:ptCount val="1"/>
                <c:pt idx="0">
                  <c:v>η01-1泵总效率
100%</c:v>
                </c:pt>
              </c:strCache>
            </c:strRef>
          </c:tx>
          <c:marker>
            <c:symbol val="none"/>
          </c:marker>
          <c:xVal>
            <c:numRef>
              <c:f>Cal!$B$35:$B$110</c:f>
              <c:numCache>
                <c:formatCode>0.00</c:formatCode>
                <c:ptCount val="7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 formatCode="0.000">
                  <c:v>18.990325927734375</c:v>
                </c:pt>
                <c:pt idx="19">
                  <c:v>20</c:v>
                </c:pt>
                <c:pt idx="20">
                  <c:v>21</c:v>
                </c:pt>
                <c:pt idx="21">
                  <c:v>22.56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 formatCode="0.000">
                  <c:v>33.319091796875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</c:numCache>
            </c:numRef>
          </c:xVal>
          <c:yVal>
            <c:numRef>
              <c:f>Cal!$AT$35:$AT$110</c:f>
              <c:numCache>
                <c:formatCode>0.000</c:formatCode>
                <c:ptCount val="76"/>
                <c:pt idx="1">
                  <c:v>0.19623645196280734</c:v>
                </c:pt>
                <c:pt idx="2">
                  <c:v>0.27641211389195003</c:v>
                </c:pt>
                <c:pt idx="3">
                  <c:v>0.34728169977183992</c:v>
                </c:pt>
                <c:pt idx="4">
                  <c:v>0.40899372064325212</c:v>
                </c:pt>
                <c:pt idx="5">
                  <c:v>0.46182517944178031</c:v>
                </c:pt>
                <c:pt idx="6">
                  <c:v>0.50616409891029357</c:v>
                </c:pt>
                <c:pt idx="7">
                  <c:v>0.54248952200610523</c:v>
                </c:pt>
                <c:pt idx="8">
                  <c:v>0.57135032756782489</c:v>
                </c:pt>
                <c:pt idx="9">
                  <c:v>0.59334410160485718</c:v>
                </c:pt>
                <c:pt idx="10">
                  <c:v>0.60909711149858936</c:v>
                </c:pt>
                <c:pt idx="11">
                  <c:v>0.61924618328737491</c:v>
                </c:pt>
                <c:pt idx="12">
                  <c:v>0.62442301700051006</c:v>
                </c:pt>
                <c:pt idx="13">
                  <c:v>0.62524122188300368</c:v>
                </c:pt>
                <c:pt idx="14">
                  <c:v>0.62228613385695286</c:v>
                </c:pt>
                <c:pt idx="15">
                  <c:v>0.61610730393266244</c:v>
                </c:pt>
                <c:pt idx="16">
                  <c:v>0.60721342241788467</c:v>
                </c:pt>
                <c:pt idx="17">
                  <c:v>0.59606936719164838</c:v>
                </c:pt>
                <c:pt idx="18">
                  <c:v>0.5832280829437857</c:v>
                </c:pt>
                <c:pt idx="19">
                  <c:v>0.56866555797799112</c:v>
                </c:pt>
                <c:pt idx="20">
                  <c:v>0.55311271166136067</c:v>
                </c:pt>
                <c:pt idx="21">
                  <c:v>0.52728256593770306</c:v>
                </c:pt>
                <c:pt idx="22">
                  <c:v>0.51976028347063963</c:v>
                </c:pt>
                <c:pt idx="23">
                  <c:v>0.50242892247521975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71E5-4CF6-80E8-C3FA039DC9F5}"/>
            </c:ext>
          </c:extLst>
        </c:ser>
        <c:ser>
          <c:idx val="1"/>
          <c:order val="6"/>
          <c:tx>
            <c:strRef>
              <c:f>Cal!$AU$34</c:f>
              <c:strCache>
                <c:ptCount val="1"/>
                <c:pt idx="0">
                  <c:v>η02-2泵总效率
100%</c:v>
                </c:pt>
              </c:strCache>
            </c:strRef>
          </c:tx>
          <c:marker>
            <c:symbol val="none"/>
          </c:marker>
          <c:xVal>
            <c:numRef>
              <c:f>Cal!$B$35:$B$110</c:f>
              <c:numCache>
                <c:formatCode>0.00</c:formatCode>
                <c:ptCount val="7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 formatCode="0.000">
                  <c:v>18.990325927734375</c:v>
                </c:pt>
                <c:pt idx="19">
                  <c:v>20</c:v>
                </c:pt>
                <c:pt idx="20">
                  <c:v>21</c:v>
                </c:pt>
                <c:pt idx="21">
                  <c:v>22.56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 formatCode="0.000">
                  <c:v>33.319091796875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</c:numCache>
            </c:numRef>
          </c:xVal>
          <c:yVal>
            <c:numRef>
              <c:f>Cal!$AU$35:$AU$111</c:f>
              <c:numCache>
                <c:formatCode>General</c:formatCode>
                <c:ptCount val="77"/>
                <c:pt idx="5" formatCode="0.000">
                  <c:v>0.27641211389195003</c:v>
                </c:pt>
                <c:pt idx="6" formatCode="0.000">
                  <c:v>0.3130040774417539</c:v>
                </c:pt>
                <c:pt idx="7" formatCode="0.000">
                  <c:v>0.34728169977183992</c:v>
                </c:pt>
                <c:pt idx="8" formatCode="0.000">
                  <c:v>0.37926791559348028</c:v>
                </c:pt>
                <c:pt idx="9" formatCode="0.000">
                  <c:v>0.40899372064325212</c:v>
                </c:pt>
                <c:pt idx="10" formatCode="0.000">
                  <c:v>0.43649764554902826</c:v>
                </c:pt>
                <c:pt idx="11" formatCode="0.000">
                  <c:v>0.46182517944178031</c:v>
                </c:pt>
                <c:pt idx="12" formatCode="0.000">
                  <c:v>0.48502815403018834</c:v>
                </c:pt>
                <c:pt idx="13" formatCode="0.000">
                  <c:v>0.50616409891029357</c:v>
                </c:pt>
                <c:pt idx="14" formatCode="0.000">
                  <c:v>0.52529557868116417</c:v>
                </c:pt>
                <c:pt idx="15" formatCode="0.000">
                  <c:v>0.54248952200610523</c:v>
                </c:pt>
                <c:pt idx="16" formatCode="0.000">
                  <c:v>0.55781655212949011</c:v>
                </c:pt>
                <c:pt idx="17" formatCode="0.000">
                  <c:v>0.57135032756782489</c:v>
                </c:pt>
                <c:pt idx="18" formatCode="0.000">
                  <c:v>0.58306056600198408</c:v>
                </c:pt>
                <c:pt idx="19" formatCode="0.000">
                  <c:v>0.59334410160485718</c:v>
                </c:pt>
                <c:pt idx="20" formatCode="0.000">
                  <c:v>0.60196095125700688</c:v>
                </c:pt>
                <c:pt idx="21" formatCode="0.000">
                  <c:v>0.61247634560010178</c:v>
                </c:pt>
                <c:pt idx="22" formatCode="0.000">
                  <c:v>0.6148323726877406</c:v>
                </c:pt>
                <c:pt idx="23" formatCode="0.000">
                  <c:v>0.61924618328737491</c:v>
                </c:pt>
                <c:pt idx="24" formatCode="0.000">
                  <c:v>0.62241722252383325</c:v>
                </c:pt>
                <c:pt idx="25" formatCode="0.000">
                  <c:v>0.62442301700051006</c:v>
                </c:pt>
                <c:pt idx="26" formatCode="0.000">
                  <c:v>0.62533960129454058</c:v>
                </c:pt>
                <c:pt idx="27" formatCode="0.000">
                  <c:v>0.62524122188300368</c:v>
                </c:pt>
                <c:pt idx="28" formatCode="0.000">
                  <c:v>0.624200083163992</c:v>
                </c:pt>
                <c:pt idx="29" formatCode="0.000">
                  <c:v>0.62228613385695286</c:v>
                </c:pt>
                <c:pt idx="30" formatCode="0.000">
                  <c:v>0.61956689168287638</c:v>
                </c:pt>
                <c:pt idx="31" formatCode="0.000">
                  <c:v>0.61610730393266244</c:v>
                </c:pt>
                <c:pt idx="32" formatCode="0.000">
                  <c:v>0.61051640264616425</c:v>
                </c:pt>
                <c:pt idx="33" formatCode="0.000">
                  <c:v>0.60721342241788467</c:v>
                </c:pt>
                <c:pt idx="34" formatCode="0.000">
                  <c:v>0.60189536579371539</c:v>
                </c:pt>
                <c:pt idx="35" formatCode="0.000">
                  <c:v>0.59606936719164838</c:v>
                </c:pt>
                <c:pt idx="36" formatCode="0.000">
                  <c:v>0.58978649885368206</c:v>
                </c:pt>
                <c:pt idx="37" formatCode="0.000">
                  <c:v>0.58309502839361294</c:v>
                </c:pt>
                <c:pt idx="38" formatCode="0.000">
                  <c:v>0.57604045463259024</c:v>
                </c:pt>
                <c:pt idx="39" formatCode="0.000">
                  <c:v>0.56866555797799112</c:v>
                </c:pt>
                <c:pt idx="40" formatCode="0.000">
                  <c:v>0.561010463079195</c:v>
                </c:pt>
                <c:pt idx="41" formatCode="0.000">
                  <c:v>0.55311271166136067</c:v>
                </c:pt>
                <c:pt idx="42" formatCode="0.000">
                  <c:v>0.54500734361209124</c:v>
                </c:pt>
                <c:pt idx="43" formatCode="0.000">
                  <c:v>0.53672698457154489</c:v>
                </c:pt>
                <c:pt idx="44" formatCode="0.000">
                  <c:v>0.52830193845054196</c:v>
                </c:pt>
                <c:pt idx="45" formatCode="0.000">
                  <c:v>0.51976028347063963</c:v>
                </c:pt>
                <c:pt idx="46" formatCode="0.000">
                  <c:v>0.51112797048277436</c:v>
                </c:pt>
                <c:pt idx="47" formatCode="0.000">
                  <c:v>0.50242892247521975</c:v>
                </c:pt>
                <c:pt idx="48" formatCode="0.000">
                  <c:v>0.49368513432612227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6-71E5-4CF6-80E8-C3FA039DC9F5}"/>
            </c:ext>
          </c:extLst>
        </c:ser>
        <c:ser>
          <c:idx val="2"/>
          <c:order val="7"/>
          <c:tx>
            <c:strRef>
              <c:f>Cal!$AV$34</c:f>
              <c:strCache>
                <c:ptCount val="1"/>
                <c:pt idx="0">
                  <c:v>η03-3泵总效率
100%</c:v>
                </c:pt>
              </c:strCache>
            </c:strRef>
          </c:tx>
          <c:marker>
            <c:symbol val="none"/>
          </c:marker>
          <c:xVal>
            <c:numRef>
              <c:f>Cal!$B$35:$B$110</c:f>
              <c:numCache>
                <c:formatCode>0.00</c:formatCode>
                <c:ptCount val="7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 formatCode="0.000">
                  <c:v>18.990325927734375</c:v>
                </c:pt>
                <c:pt idx="19">
                  <c:v>20</c:v>
                </c:pt>
                <c:pt idx="20">
                  <c:v>21</c:v>
                </c:pt>
                <c:pt idx="21">
                  <c:v>22.56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 formatCode="0.000">
                  <c:v>33.319091796875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</c:numCache>
            </c:numRef>
          </c:xVal>
          <c:yVal>
            <c:numRef>
              <c:f>Cal!$AV$35:$AV$110</c:f>
              <c:numCache>
                <c:formatCode>General</c:formatCode>
                <c:ptCount val="76"/>
                <c:pt idx="8" formatCode="0.000">
                  <c:v>0.27641211389195014</c:v>
                </c:pt>
                <c:pt idx="9" formatCode="0.000">
                  <c:v>0.30106479635448974</c:v>
                </c:pt>
                <c:pt idx="10" formatCode="0.000">
                  <c:v>0.32468613925222106</c:v>
                </c:pt>
                <c:pt idx="11" formatCode="0.000">
                  <c:v>0.34728169977184004</c:v>
                </c:pt>
                <c:pt idx="12" formatCode="0.000">
                  <c:v>0.36885869138598731</c:v>
                </c:pt>
                <c:pt idx="13" formatCode="0.000">
                  <c:v>0.3894259209793049</c:v>
                </c:pt>
                <c:pt idx="14" formatCode="0.000">
                  <c:v>0.40899372064325212</c:v>
                </c:pt>
                <c:pt idx="15" formatCode="0.000">
                  <c:v>0.42757387474546604</c:v>
                </c:pt>
                <c:pt idx="16" formatCode="0.000">
                  <c:v>0.44517954289598061</c:v>
                </c:pt>
                <c:pt idx="17" formatCode="0.000">
                  <c:v>0.46182517944178031</c:v>
                </c:pt>
                <c:pt idx="18" formatCode="0.000">
                  <c:v>0.47737902613434896</c:v>
                </c:pt>
                <c:pt idx="19" formatCode="0.000">
                  <c:v>0.49230014652076282</c:v>
                </c:pt>
                <c:pt idx="20" formatCode="0.000">
                  <c:v>0.50616409891029357</c:v>
                </c:pt>
                <c:pt idx="21" formatCode="0.000">
                  <c:v>0.5260200782089034</c:v>
                </c:pt>
                <c:pt idx="22" formatCode="0.000">
                  <c:v>0.53123875701171042</c:v>
                </c:pt>
                <c:pt idx="23" formatCode="0.000">
                  <c:v>0.54248952200610523</c:v>
                </c:pt>
                <c:pt idx="24" formatCode="0.000">
                  <c:v>0.55291048538986509</c:v>
                </c:pt>
                <c:pt idx="25" formatCode="0.000">
                  <c:v>0.56252334867195586</c:v>
                </c:pt>
                <c:pt idx="26" formatCode="0.000">
                  <c:v>0.57135032756782489</c:v>
                </c:pt>
                <c:pt idx="27" formatCode="0.000">
                  <c:v>0.57941406897652714</c:v>
                </c:pt>
                <c:pt idx="28" formatCode="0.000">
                  <c:v>0.58673757032487162</c:v>
                </c:pt>
                <c:pt idx="29" formatCode="0.000">
                  <c:v>0.59334410160485751</c:v>
                </c:pt>
                <c:pt idx="30" formatCode="0.000">
                  <c:v>0.59925713038886663</c:v>
                </c:pt>
                <c:pt idx="31" formatCode="0.000">
                  <c:v>0.60450025006554886</c:v>
                </c:pt>
                <c:pt idx="32" formatCode="0.000">
                  <c:v>0.61043177143806948</c:v>
                </c:pt>
                <c:pt idx="33" formatCode="0.000">
                  <c:v>0.61307135827097758</c:v>
                </c:pt>
                <c:pt idx="34" formatCode="0.000">
                  <c:v>0.61644656563941702</c:v>
                </c:pt>
                <c:pt idx="35" formatCode="0.000">
                  <c:v>0.61924618328737491</c:v>
                </c:pt>
                <c:pt idx="36" formatCode="0.000">
                  <c:v>0.62149348193128962</c:v>
                </c:pt>
                <c:pt idx="37" formatCode="0.000">
                  <c:v>0.62321150380277979</c:v>
                </c:pt>
                <c:pt idx="38" formatCode="0.000">
                  <c:v>0.62442301700051028</c:v>
                </c:pt>
                <c:pt idx="39" formatCode="0.000">
                  <c:v>0.62515047367874688</c:v>
                </c:pt>
                <c:pt idx="40" formatCode="0.000">
                  <c:v>0.62541597201565124</c:v>
                </c:pt>
                <c:pt idx="41" formatCode="0.000">
                  <c:v>0.62524122188300368</c:v>
                </c:pt>
                <c:pt idx="42" formatCode="0.000">
                  <c:v>0.62464751412030084</c:v>
                </c:pt>
                <c:pt idx="43" formatCode="0.000">
                  <c:v>0.62365569329999981</c:v>
                </c:pt>
                <c:pt idx="44" formatCode="0.000">
                  <c:v>0.62228613385695264</c:v>
                </c:pt>
                <c:pt idx="45" formatCode="0.000">
                  <c:v>0.62055871944373631</c:v>
                </c:pt>
                <c:pt idx="46" formatCode="0.000">
                  <c:v>0.61849282536446548</c:v>
                </c:pt>
                <c:pt idx="47" formatCode="0.000">
                  <c:v>0.61610730393266222</c:v>
                </c:pt>
                <c:pt idx="48" formatCode="0.000">
                  <c:v>0.6134204725936987</c:v>
                </c:pt>
                <c:pt idx="49" formatCode="0.000">
                  <c:v>0.61045010464903826</c:v>
                </c:pt>
                <c:pt idx="50" formatCode="0.000">
                  <c:v>0.60721342241788467</c:v>
                </c:pt>
                <c:pt idx="51" formatCode="0.000">
                  <c:v>0.60372709267163793</c:v>
                </c:pt>
                <c:pt idx="52" formatCode="0.000">
                  <c:v>0.60000722417772812</c:v>
                </c:pt>
                <c:pt idx="53" formatCode="0.000">
                  <c:v>0.59606936719164894</c:v>
                </c:pt>
                <c:pt idx="54" formatCode="0.000">
                  <c:v>0.5919285147393345</c:v>
                </c:pt>
                <c:pt idx="55" formatCode="0.000">
                  <c:v>0.58759910553614692</c:v>
                </c:pt>
                <c:pt idx="56" formatCode="0.000">
                  <c:v>0.5830950283936126</c:v>
                </c:pt>
                <c:pt idx="57" formatCode="0.000">
                  <c:v>0.57842962797052633</c:v>
                </c:pt>
                <c:pt idx="58" formatCode="0.000">
                  <c:v>0.57361571173095371</c:v>
                </c:pt>
                <c:pt idx="59" formatCode="0.000">
                  <c:v>0.5686655579779909</c:v>
                </c:pt>
                <c:pt idx="60" formatCode="0.000">
                  <c:v>0.5635909248387011</c:v>
                </c:pt>
                <c:pt idx="61" formatCode="0.000">
                  <c:v>0.55840306008240526</c:v>
                </c:pt>
                <c:pt idx="62" formatCode="0.000">
                  <c:v>0.55311271166136078</c:v>
                </c:pt>
                <c:pt idx="63" formatCode="0.000">
                  <c:v>0.54773013886972843</c:v>
                </c:pt>
                <c:pt idx="64" formatCode="0.000">
                  <c:v>0.54226512402359206</c:v>
                </c:pt>
                <c:pt idx="65" formatCode="0.000">
                  <c:v>0.53672698457154489</c:v>
                </c:pt>
                <c:pt idx="66" formatCode="0.000">
                  <c:v>0.53112458555198028</c:v>
                </c:pt>
                <c:pt idx="67" formatCode="0.000">
                  <c:v>0.52546635231969374</c:v>
                </c:pt>
                <c:pt idx="68" formatCode="0.000">
                  <c:v>0.51976028347063985</c:v>
                </c:pt>
                <c:pt idx="69" formatCode="0.000">
                  <c:v>0.51401396389971798</c:v>
                </c:pt>
                <c:pt idx="70" formatCode="0.000">
                  <c:v>0.5082345779322377</c:v>
                </c:pt>
                <c:pt idx="71" formatCode="0.000">
                  <c:v>0.50242892247521975</c:v>
                </c:pt>
                <c:pt idx="72" formatCode="0.000">
                  <c:v>0.4966034201399242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7-71E5-4CF6-80E8-C3FA039DC9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9373984"/>
        <c:axId val="299372808"/>
      </c:scatterChart>
      <c:valAx>
        <c:axId val="299369672"/>
        <c:scaling>
          <c:orientation val="minMax"/>
        </c:scaling>
        <c:delete val="0"/>
        <c:axPos val="b"/>
        <c:numFmt formatCode="0.00" sourceLinked="1"/>
        <c:majorTickMark val="out"/>
        <c:minorTickMark val="none"/>
        <c:tickLblPos val="nextTo"/>
        <c:crossAx val="299372416"/>
        <c:crosses val="autoZero"/>
        <c:crossBetween val="midCat"/>
      </c:valAx>
      <c:valAx>
        <c:axId val="299372416"/>
        <c:scaling>
          <c:orientation val="minMax"/>
        </c:scaling>
        <c:delete val="0"/>
        <c:axPos val="l"/>
        <c:numFmt formatCode="0.0000" sourceLinked="1"/>
        <c:majorTickMark val="out"/>
        <c:minorTickMark val="none"/>
        <c:tickLblPos val="nextTo"/>
        <c:crossAx val="299369672"/>
        <c:crosses val="autoZero"/>
        <c:crossBetween val="midCat"/>
      </c:valAx>
      <c:valAx>
        <c:axId val="299372808"/>
        <c:scaling>
          <c:orientation val="minMax"/>
        </c:scaling>
        <c:delete val="0"/>
        <c:axPos val="r"/>
        <c:numFmt formatCode="0.0%" sourceLinked="0"/>
        <c:majorTickMark val="out"/>
        <c:minorTickMark val="none"/>
        <c:tickLblPos val="nextTo"/>
        <c:crossAx val="299373984"/>
        <c:crosses val="max"/>
        <c:crossBetween val="midCat"/>
      </c:valAx>
      <c:valAx>
        <c:axId val="299373984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extTo"/>
        <c:crossAx val="299372808"/>
        <c:crosses val="autoZero"/>
        <c:crossBetween val="midCat"/>
      </c:valAx>
    </c:plotArea>
    <c:legend>
      <c:legendPos val="r"/>
      <c:overlay val="0"/>
      <c:txPr>
        <a:bodyPr/>
        <a:lstStyle/>
        <a:p>
          <a:pPr>
            <a:defRPr>
              <a:latin typeface="微软雅黑" panose="020B0503020204020204" pitchFamily="34" charset="-122"/>
              <a:ea typeface="微软雅黑" panose="020B0503020204020204" pitchFamily="34" charset="-122"/>
            </a:defRPr>
          </a:pPr>
          <a:endParaRPr lang="en-US"/>
        </a:p>
      </c:txPr>
    </c:legend>
    <c:plotVisOnly val="1"/>
    <c:dispBlanksAs val="span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48"/>
          <c:order val="0"/>
          <c:tx>
            <c:strRef>
              <c:f>'[Con_Pressure control by Es eSV.xlsm]Cal'!$BU$34</c:f>
              <c:strCache>
                <c:ptCount val="1"/>
                <c:pt idx="0">
                  <c:v>1变比能Es01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'[Con_Pressure control by Es eSV.xlsm]Cal'!$B$35:$B$122</c:f>
              <c:numCache>
                <c:formatCode>General</c:formatCode>
                <c:ptCount val="88"/>
                <c:pt idx="0">
                  <c:v>20</c:v>
                </c:pt>
                <c:pt idx="1">
                  <c:v>25</c:v>
                </c:pt>
                <c:pt idx="2">
                  <c:v>30</c:v>
                </c:pt>
                <c:pt idx="3">
                  <c:v>40</c:v>
                </c:pt>
                <c:pt idx="4">
                  <c:v>45</c:v>
                </c:pt>
                <c:pt idx="5">
                  <c:v>50</c:v>
                </c:pt>
                <c:pt idx="6">
                  <c:v>55</c:v>
                </c:pt>
                <c:pt idx="7">
                  <c:v>60</c:v>
                </c:pt>
                <c:pt idx="8">
                  <c:v>65</c:v>
                </c:pt>
                <c:pt idx="9">
                  <c:v>70</c:v>
                </c:pt>
                <c:pt idx="10">
                  <c:v>75</c:v>
                </c:pt>
                <c:pt idx="11">
                  <c:v>80</c:v>
                </c:pt>
                <c:pt idx="12">
                  <c:v>85</c:v>
                </c:pt>
                <c:pt idx="13">
                  <c:v>90</c:v>
                </c:pt>
                <c:pt idx="14">
                  <c:v>95</c:v>
                </c:pt>
                <c:pt idx="15">
                  <c:v>100</c:v>
                </c:pt>
                <c:pt idx="16">
                  <c:v>105</c:v>
                </c:pt>
                <c:pt idx="17">
                  <c:v>110</c:v>
                </c:pt>
                <c:pt idx="18">
                  <c:v>115</c:v>
                </c:pt>
                <c:pt idx="19">
                  <c:v>120</c:v>
                </c:pt>
                <c:pt idx="20">
                  <c:v>125</c:v>
                </c:pt>
                <c:pt idx="21">
                  <c:v>130</c:v>
                </c:pt>
                <c:pt idx="22">
                  <c:v>135</c:v>
                </c:pt>
                <c:pt idx="23">
                  <c:v>140</c:v>
                </c:pt>
                <c:pt idx="24">
                  <c:v>145</c:v>
                </c:pt>
                <c:pt idx="25">
                  <c:v>150</c:v>
                </c:pt>
                <c:pt idx="26">
                  <c:v>155</c:v>
                </c:pt>
                <c:pt idx="27">
                  <c:v>160</c:v>
                </c:pt>
                <c:pt idx="28">
                  <c:v>165</c:v>
                </c:pt>
                <c:pt idx="29">
                  <c:v>170</c:v>
                </c:pt>
                <c:pt idx="30">
                  <c:v>175</c:v>
                </c:pt>
                <c:pt idx="31">
                  <c:v>180</c:v>
                </c:pt>
                <c:pt idx="32">
                  <c:v>185</c:v>
                </c:pt>
                <c:pt idx="33">
                  <c:v>190</c:v>
                </c:pt>
                <c:pt idx="34">
                  <c:v>195</c:v>
                </c:pt>
                <c:pt idx="35">
                  <c:v>200</c:v>
                </c:pt>
                <c:pt idx="36">
                  <c:v>205</c:v>
                </c:pt>
                <c:pt idx="37">
                  <c:v>210</c:v>
                </c:pt>
                <c:pt idx="38">
                  <c:v>215</c:v>
                </c:pt>
                <c:pt idx="39">
                  <c:v>220</c:v>
                </c:pt>
                <c:pt idx="40">
                  <c:v>225</c:v>
                </c:pt>
                <c:pt idx="41">
                  <c:v>230</c:v>
                </c:pt>
                <c:pt idx="42">
                  <c:v>235</c:v>
                </c:pt>
                <c:pt idx="43">
                  <c:v>240</c:v>
                </c:pt>
                <c:pt idx="44">
                  <c:v>245</c:v>
                </c:pt>
                <c:pt idx="45">
                  <c:v>250</c:v>
                </c:pt>
                <c:pt idx="46">
                  <c:v>255</c:v>
                </c:pt>
                <c:pt idx="47">
                  <c:v>260</c:v>
                </c:pt>
                <c:pt idx="48">
                  <c:v>265</c:v>
                </c:pt>
                <c:pt idx="49">
                  <c:v>270</c:v>
                </c:pt>
                <c:pt idx="50">
                  <c:v>275</c:v>
                </c:pt>
                <c:pt idx="51">
                  <c:v>280</c:v>
                </c:pt>
                <c:pt idx="52">
                  <c:v>285</c:v>
                </c:pt>
                <c:pt idx="53">
                  <c:v>290</c:v>
                </c:pt>
                <c:pt idx="54">
                  <c:v>295</c:v>
                </c:pt>
                <c:pt idx="55">
                  <c:v>300</c:v>
                </c:pt>
                <c:pt idx="56">
                  <c:v>305</c:v>
                </c:pt>
                <c:pt idx="57">
                  <c:v>310</c:v>
                </c:pt>
                <c:pt idx="58">
                  <c:v>315</c:v>
                </c:pt>
                <c:pt idx="59">
                  <c:v>320</c:v>
                </c:pt>
                <c:pt idx="60">
                  <c:v>325</c:v>
                </c:pt>
                <c:pt idx="61">
                  <c:v>330</c:v>
                </c:pt>
                <c:pt idx="62">
                  <c:v>335</c:v>
                </c:pt>
                <c:pt idx="63">
                  <c:v>340</c:v>
                </c:pt>
                <c:pt idx="64">
                  <c:v>345</c:v>
                </c:pt>
                <c:pt idx="65">
                  <c:v>350</c:v>
                </c:pt>
                <c:pt idx="66">
                  <c:v>355</c:v>
                </c:pt>
                <c:pt idx="67">
                  <c:v>360</c:v>
                </c:pt>
                <c:pt idx="68">
                  <c:v>365</c:v>
                </c:pt>
                <c:pt idx="69">
                  <c:v>370</c:v>
                </c:pt>
                <c:pt idx="70">
                  <c:v>375</c:v>
                </c:pt>
                <c:pt idx="71">
                  <c:v>380</c:v>
                </c:pt>
                <c:pt idx="72">
                  <c:v>385</c:v>
                </c:pt>
                <c:pt idx="73">
                  <c:v>390</c:v>
                </c:pt>
                <c:pt idx="74">
                  <c:v>395</c:v>
                </c:pt>
                <c:pt idx="75">
                  <c:v>400</c:v>
                </c:pt>
                <c:pt idx="76">
                  <c:v>405</c:v>
                </c:pt>
                <c:pt idx="77">
                  <c:v>410</c:v>
                </c:pt>
                <c:pt idx="78">
                  <c:v>415</c:v>
                </c:pt>
                <c:pt idx="79">
                  <c:v>420</c:v>
                </c:pt>
                <c:pt idx="80">
                  <c:v>425</c:v>
                </c:pt>
                <c:pt idx="81">
                  <c:v>430</c:v>
                </c:pt>
                <c:pt idx="82">
                  <c:v>435</c:v>
                </c:pt>
                <c:pt idx="83">
                  <c:v>440</c:v>
                </c:pt>
                <c:pt idx="84">
                  <c:v>445</c:v>
                </c:pt>
                <c:pt idx="85">
                  <c:v>450</c:v>
                </c:pt>
                <c:pt idx="86">
                  <c:v>455</c:v>
                </c:pt>
                <c:pt idx="87">
                  <c:v>460</c:v>
                </c:pt>
              </c:numCache>
            </c:numRef>
          </c:xVal>
          <c:yVal>
            <c:numRef>
              <c:f>'[Con_Pressure control by Es eSV.xlsm]Cal'!$BU$35:$BU$122</c:f>
              <c:numCache>
                <c:formatCode>General</c:formatCode>
                <c:ptCount val="88"/>
                <c:pt idx="3" formatCode="0.00000_ ">
                  <c:v>0.44675330402587426</c:v>
                </c:pt>
                <c:pt idx="4" formatCode="0.00000_ ">
                  <c:v>0.41644820391088083</c:v>
                </c:pt>
                <c:pt idx="5" formatCode="0.00000_ ">
                  <c:v>0.39337866781304287</c:v>
                </c:pt>
                <c:pt idx="6" formatCode="0.00000_ ">
                  <c:v>0.3756065498649242</c:v>
                </c:pt>
                <c:pt idx="7" formatCode="0.00000_ ">
                  <c:v>0.36184133216785852</c:v>
                </c:pt>
                <c:pt idx="8" formatCode="0.00000_ ">
                  <c:v>0.35118997817785114</c:v>
                </c:pt>
                <c:pt idx="9" formatCode="0.00000_ ">
                  <c:v>0.34301429871136713</c:v>
                </c:pt>
                <c:pt idx="10" formatCode="0.00000_ ">
                  <c:v>0.33684551791079709</c:v>
                </c:pt>
                <c:pt idx="11" formatCode="0.00000_ ">
                  <c:v>0.33233094884886816</c:v>
                </c:pt>
                <c:pt idx="12" formatCode="0.00000_ ">
                  <c:v>0.32919952487936704</c:v>
                </c:pt>
                <c:pt idx="13" formatCode="0.00000_ ">
                  <c:v>0.32723883730432229</c:v>
                </c:pt>
                <c:pt idx="14" formatCode="0.00000_ ">
                  <c:v>0.32627943140557997</c:v>
                </c:pt>
                <c:pt idx="15" formatCode="0.00000_ ">
                  <c:v>0.32618381581434319</c:v>
                </c:pt>
                <c:pt idx="16" formatCode="0.00000_ ">
                  <c:v>0.32683861187369734</c:v>
                </c:pt>
                <c:pt idx="17" formatCode="0.00000_ ">
                  <c:v>0.32814884310336334</c:v>
                </c:pt>
                <c:pt idx="18" formatCode="0.00000_ ">
                  <c:v>0.33003371355937094</c:v>
                </c:pt>
                <c:pt idx="19" formatCode="0.00000_ ">
                  <c:v>0.33242344160929255</c:v>
                </c:pt>
                <c:pt idx="20" formatCode="0.00000_ ">
                  <c:v>0.33525685488212897</c:v>
                </c:pt>
                <c:pt idx="21" formatCode="0.00000_ ">
                  <c:v>0.33847954313241718</c:v>
                </c:pt>
                <c:pt idx="22" formatCode="0.00000_ ">
                  <c:v>0.34204242637510401</c:v>
                </c:pt>
                <c:pt idx="23" formatCode="0.00000_ ">
                  <c:v>0.34590063675367433</c:v>
                </c:pt>
                <c:pt idx="24" formatCode="0.00000_ ">
                  <c:v>0.35001264092765499</c:v>
                </c:pt>
                <c:pt idx="25" formatCode="0.00000_ ">
                  <c:v>0.35433954956371178</c:v>
                </c:pt>
                <c:pt idx="26" formatCode="0.00000_ ">
                  <c:v>0.35884457453021856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4EB8-47F8-8FE2-F0FA922E581C}"/>
            </c:ext>
          </c:extLst>
        </c:ser>
        <c:ser>
          <c:idx val="49"/>
          <c:order val="1"/>
          <c:tx>
            <c:strRef>
              <c:f>'[Con_Pressure control by Es eSV.xlsm]Cal'!$BV$34</c:f>
              <c:strCache>
                <c:ptCount val="1"/>
                <c:pt idx="0">
                  <c:v>2变比能Es02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'[Con_Pressure control by Es eSV.xlsm]Cal'!$B$35:$B$122</c:f>
              <c:numCache>
                <c:formatCode>General</c:formatCode>
                <c:ptCount val="88"/>
                <c:pt idx="0">
                  <c:v>20</c:v>
                </c:pt>
                <c:pt idx="1">
                  <c:v>25</c:v>
                </c:pt>
                <c:pt idx="2">
                  <c:v>30</c:v>
                </c:pt>
                <c:pt idx="3">
                  <c:v>40</c:v>
                </c:pt>
                <c:pt idx="4">
                  <c:v>45</c:v>
                </c:pt>
                <c:pt idx="5">
                  <c:v>50</c:v>
                </c:pt>
                <c:pt idx="6">
                  <c:v>55</c:v>
                </c:pt>
                <c:pt idx="7">
                  <c:v>60</c:v>
                </c:pt>
                <c:pt idx="8">
                  <c:v>65</c:v>
                </c:pt>
                <c:pt idx="9">
                  <c:v>70</c:v>
                </c:pt>
                <c:pt idx="10">
                  <c:v>75</c:v>
                </c:pt>
                <c:pt idx="11">
                  <c:v>80</c:v>
                </c:pt>
                <c:pt idx="12">
                  <c:v>85</c:v>
                </c:pt>
                <c:pt idx="13">
                  <c:v>90</c:v>
                </c:pt>
                <c:pt idx="14">
                  <c:v>95</c:v>
                </c:pt>
                <c:pt idx="15">
                  <c:v>100</c:v>
                </c:pt>
                <c:pt idx="16">
                  <c:v>105</c:v>
                </c:pt>
                <c:pt idx="17">
                  <c:v>110</c:v>
                </c:pt>
                <c:pt idx="18">
                  <c:v>115</c:v>
                </c:pt>
                <c:pt idx="19">
                  <c:v>120</c:v>
                </c:pt>
                <c:pt idx="20">
                  <c:v>125</c:v>
                </c:pt>
                <c:pt idx="21">
                  <c:v>130</c:v>
                </c:pt>
                <c:pt idx="22">
                  <c:v>135</c:v>
                </c:pt>
                <c:pt idx="23">
                  <c:v>140</c:v>
                </c:pt>
                <c:pt idx="24">
                  <c:v>145</c:v>
                </c:pt>
                <c:pt idx="25">
                  <c:v>150</c:v>
                </c:pt>
                <c:pt idx="26">
                  <c:v>155</c:v>
                </c:pt>
                <c:pt idx="27">
                  <c:v>160</c:v>
                </c:pt>
                <c:pt idx="28">
                  <c:v>165</c:v>
                </c:pt>
                <c:pt idx="29">
                  <c:v>170</c:v>
                </c:pt>
                <c:pt idx="30">
                  <c:v>175</c:v>
                </c:pt>
                <c:pt idx="31">
                  <c:v>180</c:v>
                </c:pt>
                <c:pt idx="32">
                  <c:v>185</c:v>
                </c:pt>
                <c:pt idx="33">
                  <c:v>190</c:v>
                </c:pt>
                <c:pt idx="34">
                  <c:v>195</c:v>
                </c:pt>
                <c:pt idx="35">
                  <c:v>200</c:v>
                </c:pt>
                <c:pt idx="36">
                  <c:v>205</c:v>
                </c:pt>
                <c:pt idx="37">
                  <c:v>210</c:v>
                </c:pt>
                <c:pt idx="38">
                  <c:v>215</c:v>
                </c:pt>
                <c:pt idx="39">
                  <c:v>220</c:v>
                </c:pt>
                <c:pt idx="40">
                  <c:v>225</c:v>
                </c:pt>
                <c:pt idx="41">
                  <c:v>230</c:v>
                </c:pt>
                <c:pt idx="42">
                  <c:v>235</c:v>
                </c:pt>
                <c:pt idx="43">
                  <c:v>240</c:v>
                </c:pt>
                <c:pt idx="44">
                  <c:v>245</c:v>
                </c:pt>
                <c:pt idx="45">
                  <c:v>250</c:v>
                </c:pt>
                <c:pt idx="46">
                  <c:v>255</c:v>
                </c:pt>
                <c:pt idx="47">
                  <c:v>260</c:v>
                </c:pt>
                <c:pt idx="48">
                  <c:v>265</c:v>
                </c:pt>
                <c:pt idx="49">
                  <c:v>270</c:v>
                </c:pt>
                <c:pt idx="50">
                  <c:v>275</c:v>
                </c:pt>
                <c:pt idx="51">
                  <c:v>280</c:v>
                </c:pt>
                <c:pt idx="52">
                  <c:v>285</c:v>
                </c:pt>
                <c:pt idx="53">
                  <c:v>290</c:v>
                </c:pt>
                <c:pt idx="54">
                  <c:v>295</c:v>
                </c:pt>
                <c:pt idx="55">
                  <c:v>300</c:v>
                </c:pt>
                <c:pt idx="56">
                  <c:v>305</c:v>
                </c:pt>
                <c:pt idx="57">
                  <c:v>310</c:v>
                </c:pt>
                <c:pt idx="58">
                  <c:v>315</c:v>
                </c:pt>
                <c:pt idx="59">
                  <c:v>320</c:v>
                </c:pt>
                <c:pt idx="60">
                  <c:v>325</c:v>
                </c:pt>
                <c:pt idx="61">
                  <c:v>330</c:v>
                </c:pt>
                <c:pt idx="62">
                  <c:v>335</c:v>
                </c:pt>
                <c:pt idx="63">
                  <c:v>340</c:v>
                </c:pt>
                <c:pt idx="64">
                  <c:v>345</c:v>
                </c:pt>
                <c:pt idx="65">
                  <c:v>350</c:v>
                </c:pt>
                <c:pt idx="66">
                  <c:v>355</c:v>
                </c:pt>
                <c:pt idx="67">
                  <c:v>360</c:v>
                </c:pt>
                <c:pt idx="68">
                  <c:v>365</c:v>
                </c:pt>
                <c:pt idx="69">
                  <c:v>370</c:v>
                </c:pt>
                <c:pt idx="70">
                  <c:v>375</c:v>
                </c:pt>
                <c:pt idx="71">
                  <c:v>380</c:v>
                </c:pt>
                <c:pt idx="72">
                  <c:v>385</c:v>
                </c:pt>
                <c:pt idx="73">
                  <c:v>390</c:v>
                </c:pt>
                <c:pt idx="74">
                  <c:v>395</c:v>
                </c:pt>
                <c:pt idx="75">
                  <c:v>400</c:v>
                </c:pt>
                <c:pt idx="76">
                  <c:v>405</c:v>
                </c:pt>
                <c:pt idx="77">
                  <c:v>410</c:v>
                </c:pt>
                <c:pt idx="78">
                  <c:v>415</c:v>
                </c:pt>
                <c:pt idx="79">
                  <c:v>420</c:v>
                </c:pt>
                <c:pt idx="80">
                  <c:v>425</c:v>
                </c:pt>
                <c:pt idx="81">
                  <c:v>430</c:v>
                </c:pt>
                <c:pt idx="82">
                  <c:v>435</c:v>
                </c:pt>
                <c:pt idx="83">
                  <c:v>440</c:v>
                </c:pt>
                <c:pt idx="84">
                  <c:v>445</c:v>
                </c:pt>
                <c:pt idx="85">
                  <c:v>450</c:v>
                </c:pt>
                <c:pt idx="86">
                  <c:v>455</c:v>
                </c:pt>
                <c:pt idx="87">
                  <c:v>460</c:v>
                </c:pt>
              </c:numCache>
            </c:numRef>
          </c:xVal>
          <c:yVal>
            <c:numRef>
              <c:f>'[Con_Pressure control by Es eSV.xlsm]Cal'!$BV$35:$BV$122</c:f>
              <c:numCache>
                <c:formatCode>General</c:formatCode>
                <c:ptCount val="88"/>
                <c:pt idx="9" formatCode="0.00000_ ">
                  <c:v>0.48734555985204808</c:v>
                </c:pt>
                <c:pt idx="10" formatCode="0.00000_ ">
                  <c:v>0.46550889718300109</c:v>
                </c:pt>
                <c:pt idx="11" formatCode="0.00000_ ">
                  <c:v>0.44675330402587426</c:v>
                </c:pt>
                <c:pt idx="12" formatCode="0.00000_ ">
                  <c:v>0.43053939786899653</c:v>
                </c:pt>
                <c:pt idx="13" formatCode="0.00000_ ">
                  <c:v>0.41644820391088083</c:v>
                </c:pt>
                <c:pt idx="14" formatCode="0.00000_ ">
                  <c:v>0.40414931928476211</c:v>
                </c:pt>
                <c:pt idx="15" formatCode="0.00000_ ">
                  <c:v>0.39337866781304287</c:v>
                </c:pt>
                <c:pt idx="16" formatCode="0.00000_ ">
                  <c:v>0.3839226356625513</c:v>
                </c:pt>
                <c:pt idx="17" formatCode="0.00000_ ">
                  <c:v>0.3756065498649242</c:v>
                </c:pt>
                <c:pt idx="18" formatCode="0.00000_ ">
                  <c:v>0.36828617313653106</c:v>
                </c:pt>
                <c:pt idx="19" formatCode="0.00000_ ">
                  <c:v>0.36184133216785852</c:v>
                </c:pt>
                <c:pt idx="20" formatCode="0.00000_ ">
                  <c:v>0.35617108000663805</c:v>
                </c:pt>
                <c:pt idx="21" formatCode="0.00000_ ">
                  <c:v>0.35118997817785114</c:v>
                </c:pt>
                <c:pt idx="22" formatCode="0.00000_ ">
                  <c:v>0.34682520733799499</c:v>
                </c:pt>
                <c:pt idx="23" formatCode="0.00000_ ">
                  <c:v>0.34301429871136713</c:v>
                </c:pt>
                <c:pt idx="24" formatCode="0.00000_ ">
                  <c:v>0.33970333603326192</c:v>
                </c:pt>
                <c:pt idx="25" formatCode="0.00000_ ">
                  <c:v>0.33684551791079709</c:v>
                </c:pt>
                <c:pt idx="26" formatCode="0.00000_ ">
                  <c:v>0.33439999899957801</c:v>
                </c:pt>
                <c:pt idx="27" formatCode="0.00000_ ">
                  <c:v>0.33233094884886816</c:v>
                </c:pt>
                <c:pt idx="28" formatCode="0.00000_ ">
                  <c:v>0.33060678212979644</c:v>
                </c:pt>
                <c:pt idx="29" formatCode="0.00000_ ">
                  <c:v>0.32919952487936704</c:v>
                </c:pt>
                <c:pt idx="30" formatCode="0.00000_ ">
                  <c:v>0.3280842894970748</c:v>
                </c:pt>
                <c:pt idx="31" formatCode="0.00000_ ">
                  <c:v>0.32723883730432229</c:v>
                </c:pt>
                <c:pt idx="32" formatCode="0.00000_ ">
                  <c:v>0.32664321206965846</c:v>
                </c:pt>
                <c:pt idx="33" formatCode="0.00000_ ">
                  <c:v>0.32627943140557997</c:v>
                </c:pt>
                <c:pt idx="34" formatCode="0.00000_ ">
                  <c:v>0.32613122563539731</c:v>
                </c:pt>
                <c:pt idx="35" formatCode="0.00000_ ">
                  <c:v>0.32618381581434319</c:v>
                </c:pt>
                <c:pt idx="36" formatCode="0.00000_ ">
                  <c:v>0.32642372421610755</c:v>
                </c:pt>
                <c:pt idx="37" formatCode="0.00000_ ">
                  <c:v>0.32683861187369734</c:v>
                </c:pt>
                <c:pt idx="38" formatCode="0.00000_ ">
                  <c:v>0.32741713877337508</c:v>
                </c:pt>
                <c:pt idx="39" formatCode="0.00000_ ">
                  <c:v>0.32814884310336334</c:v>
                </c:pt>
                <c:pt idx="40" formatCode="0.00000_ ">
                  <c:v>0.32902403660112989</c:v>
                </c:pt>
                <c:pt idx="41" formatCode="0.00000_ ">
                  <c:v>0.33003371355937094</c:v>
                </c:pt>
                <c:pt idx="42" formatCode="0.00000_ ">
                  <c:v>0.33116947146811054</c:v>
                </c:pt>
                <c:pt idx="43" formatCode="0.00000_ ">
                  <c:v>0.33242344160929255</c:v>
                </c:pt>
                <c:pt idx="44" formatCode="0.00000_ ">
                  <c:v>0.33378822819686682</c:v>
                </c:pt>
                <c:pt idx="45" formatCode="0.00000_ ">
                  <c:v>0.33525685488212897</c:v>
                </c:pt>
                <c:pt idx="46" formatCode="0.00000_ ">
                  <c:v>0.33682271763077004</c:v>
                </c:pt>
                <c:pt idx="47" formatCode="0.00000_ ">
                  <c:v>0.33847954313241718</c:v>
                </c:pt>
                <c:pt idx="48" formatCode="0.00000_ ">
                  <c:v>0.34022135203151932</c:v>
                </c:pt>
                <c:pt idx="49" formatCode="0.00000_ ">
                  <c:v>0.34204242637510401</c:v>
                </c:pt>
                <c:pt idx="50" formatCode="0.00000_ ">
                  <c:v>0.3439372807620989</c:v>
                </c:pt>
                <c:pt idx="51" formatCode="0.00000_ ">
                  <c:v>0.34590063675367433</c:v>
                </c:pt>
                <c:pt idx="52" formatCode="0.00000_ ">
                  <c:v>0.34792740016697471</c:v>
                </c:pt>
                <c:pt idx="53" formatCode="0.00000_ ">
                  <c:v>0.35001264092765499</c:v>
                </c:pt>
                <c:pt idx="54" formatCode="0.00000_ ">
                  <c:v>0.35215157520153101</c:v>
                </c:pt>
                <c:pt idx="55" formatCode="0.00000_ ">
                  <c:v>0.35433954956371178</c:v>
                </c:pt>
                <c:pt idx="56" formatCode="0.00000_ ">
                  <c:v>0.35657202699591611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4EB8-47F8-8FE2-F0FA922E581C}"/>
            </c:ext>
          </c:extLst>
        </c:ser>
        <c:ser>
          <c:idx val="50"/>
          <c:order val="2"/>
          <c:tx>
            <c:strRef>
              <c:f>'[Con_Pressure control by Es eSV.xlsm]Cal'!$BW$34</c:f>
              <c:strCache>
                <c:ptCount val="1"/>
                <c:pt idx="0">
                  <c:v>3变比能Es03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'[Con_Pressure control by Es eSV.xlsm]Cal'!$B$35:$B$122</c:f>
              <c:numCache>
                <c:formatCode>General</c:formatCode>
                <c:ptCount val="88"/>
                <c:pt idx="0">
                  <c:v>20</c:v>
                </c:pt>
                <c:pt idx="1">
                  <c:v>25</c:v>
                </c:pt>
                <c:pt idx="2">
                  <c:v>30</c:v>
                </c:pt>
                <c:pt idx="3">
                  <c:v>40</c:v>
                </c:pt>
                <c:pt idx="4">
                  <c:v>45</c:v>
                </c:pt>
                <c:pt idx="5">
                  <c:v>50</c:v>
                </c:pt>
                <c:pt idx="6">
                  <c:v>55</c:v>
                </c:pt>
                <c:pt idx="7">
                  <c:v>60</c:v>
                </c:pt>
                <c:pt idx="8">
                  <c:v>65</c:v>
                </c:pt>
                <c:pt idx="9">
                  <c:v>70</c:v>
                </c:pt>
                <c:pt idx="10">
                  <c:v>75</c:v>
                </c:pt>
                <c:pt idx="11">
                  <c:v>80</c:v>
                </c:pt>
                <c:pt idx="12">
                  <c:v>85</c:v>
                </c:pt>
                <c:pt idx="13">
                  <c:v>90</c:v>
                </c:pt>
                <c:pt idx="14">
                  <c:v>95</c:v>
                </c:pt>
                <c:pt idx="15">
                  <c:v>100</c:v>
                </c:pt>
                <c:pt idx="16">
                  <c:v>105</c:v>
                </c:pt>
                <c:pt idx="17">
                  <c:v>110</c:v>
                </c:pt>
                <c:pt idx="18">
                  <c:v>115</c:v>
                </c:pt>
                <c:pt idx="19">
                  <c:v>120</c:v>
                </c:pt>
                <c:pt idx="20">
                  <c:v>125</c:v>
                </c:pt>
                <c:pt idx="21">
                  <c:v>130</c:v>
                </c:pt>
                <c:pt idx="22">
                  <c:v>135</c:v>
                </c:pt>
                <c:pt idx="23">
                  <c:v>140</c:v>
                </c:pt>
                <c:pt idx="24">
                  <c:v>145</c:v>
                </c:pt>
                <c:pt idx="25">
                  <c:v>150</c:v>
                </c:pt>
                <c:pt idx="26">
                  <c:v>155</c:v>
                </c:pt>
                <c:pt idx="27">
                  <c:v>160</c:v>
                </c:pt>
                <c:pt idx="28">
                  <c:v>165</c:v>
                </c:pt>
                <c:pt idx="29">
                  <c:v>170</c:v>
                </c:pt>
                <c:pt idx="30">
                  <c:v>175</c:v>
                </c:pt>
                <c:pt idx="31">
                  <c:v>180</c:v>
                </c:pt>
                <c:pt idx="32">
                  <c:v>185</c:v>
                </c:pt>
                <c:pt idx="33">
                  <c:v>190</c:v>
                </c:pt>
                <c:pt idx="34">
                  <c:v>195</c:v>
                </c:pt>
                <c:pt idx="35">
                  <c:v>200</c:v>
                </c:pt>
                <c:pt idx="36">
                  <c:v>205</c:v>
                </c:pt>
                <c:pt idx="37">
                  <c:v>210</c:v>
                </c:pt>
                <c:pt idx="38">
                  <c:v>215</c:v>
                </c:pt>
                <c:pt idx="39">
                  <c:v>220</c:v>
                </c:pt>
                <c:pt idx="40">
                  <c:v>225</c:v>
                </c:pt>
                <c:pt idx="41">
                  <c:v>230</c:v>
                </c:pt>
                <c:pt idx="42">
                  <c:v>235</c:v>
                </c:pt>
                <c:pt idx="43">
                  <c:v>240</c:v>
                </c:pt>
                <c:pt idx="44">
                  <c:v>245</c:v>
                </c:pt>
                <c:pt idx="45">
                  <c:v>250</c:v>
                </c:pt>
                <c:pt idx="46">
                  <c:v>255</c:v>
                </c:pt>
                <c:pt idx="47">
                  <c:v>260</c:v>
                </c:pt>
                <c:pt idx="48">
                  <c:v>265</c:v>
                </c:pt>
                <c:pt idx="49">
                  <c:v>270</c:v>
                </c:pt>
                <c:pt idx="50">
                  <c:v>275</c:v>
                </c:pt>
                <c:pt idx="51">
                  <c:v>280</c:v>
                </c:pt>
                <c:pt idx="52">
                  <c:v>285</c:v>
                </c:pt>
                <c:pt idx="53">
                  <c:v>290</c:v>
                </c:pt>
                <c:pt idx="54">
                  <c:v>295</c:v>
                </c:pt>
                <c:pt idx="55">
                  <c:v>300</c:v>
                </c:pt>
                <c:pt idx="56">
                  <c:v>305</c:v>
                </c:pt>
                <c:pt idx="57">
                  <c:v>310</c:v>
                </c:pt>
                <c:pt idx="58">
                  <c:v>315</c:v>
                </c:pt>
                <c:pt idx="59">
                  <c:v>320</c:v>
                </c:pt>
                <c:pt idx="60">
                  <c:v>325</c:v>
                </c:pt>
                <c:pt idx="61">
                  <c:v>330</c:v>
                </c:pt>
                <c:pt idx="62">
                  <c:v>335</c:v>
                </c:pt>
                <c:pt idx="63">
                  <c:v>340</c:v>
                </c:pt>
                <c:pt idx="64">
                  <c:v>345</c:v>
                </c:pt>
                <c:pt idx="65">
                  <c:v>350</c:v>
                </c:pt>
                <c:pt idx="66">
                  <c:v>355</c:v>
                </c:pt>
                <c:pt idx="67">
                  <c:v>360</c:v>
                </c:pt>
                <c:pt idx="68">
                  <c:v>365</c:v>
                </c:pt>
                <c:pt idx="69">
                  <c:v>370</c:v>
                </c:pt>
                <c:pt idx="70">
                  <c:v>375</c:v>
                </c:pt>
                <c:pt idx="71">
                  <c:v>380</c:v>
                </c:pt>
                <c:pt idx="72">
                  <c:v>385</c:v>
                </c:pt>
                <c:pt idx="73">
                  <c:v>390</c:v>
                </c:pt>
                <c:pt idx="74">
                  <c:v>395</c:v>
                </c:pt>
                <c:pt idx="75">
                  <c:v>400</c:v>
                </c:pt>
                <c:pt idx="76">
                  <c:v>405</c:v>
                </c:pt>
                <c:pt idx="77">
                  <c:v>410</c:v>
                </c:pt>
                <c:pt idx="78">
                  <c:v>415</c:v>
                </c:pt>
                <c:pt idx="79">
                  <c:v>420</c:v>
                </c:pt>
                <c:pt idx="80">
                  <c:v>425</c:v>
                </c:pt>
                <c:pt idx="81">
                  <c:v>430</c:v>
                </c:pt>
                <c:pt idx="82">
                  <c:v>435</c:v>
                </c:pt>
                <c:pt idx="83">
                  <c:v>440</c:v>
                </c:pt>
                <c:pt idx="84">
                  <c:v>445</c:v>
                </c:pt>
                <c:pt idx="85">
                  <c:v>450</c:v>
                </c:pt>
                <c:pt idx="86">
                  <c:v>455</c:v>
                </c:pt>
                <c:pt idx="87">
                  <c:v>460</c:v>
                </c:pt>
              </c:numCache>
            </c:numRef>
          </c:xVal>
          <c:yVal>
            <c:numRef>
              <c:f>'[Con_Pressure control by Es eSV.xlsm]Cal'!$BW$35:$BW$122</c:f>
              <c:numCache>
                <c:formatCode>General</c:formatCode>
                <c:ptCount val="88"/>
                <c:pt idx="24" formatCode="0.00000_ ">
                  <c:v>0.40040075963889304</c:v>
                </c:pt>
                <c:pt idx="25" formatCode="0.00000_ ">
                  <c:v>0.39337866781304281</c:v>
                </c:pt>
                <c:pt idx="26" formatCode="0.00000_ ">
                  <c:v>0.38694005718558344</c:v>
                </c:pt>
                <c:pt idx="27" formatCode="0.00000_ ">
                  <c:v>0.38103162657589174</c:v>
                </c:pt>
                <c:pt idx="28" formatCode="0.00000_ ">
                  <c:v>0.3756065498649242</c:v>
                </c:pt>
                <c:pt idx="29" formatCode="0.00000_ ">
                  <c:v>0.37062351904898344</c:v>
                </c:pt>
                <c:pt idx="30" formatCode="0.00000_ ">
                  <c:v>0.36604595190796929</c:v>
                </c:pt>
                <c:pt idx="31" formatCode="0.00000_ ">
                  <c:v>0.36184133216785874</c:v>
                </c:pt>
                <c:pt idx="32" formatCode="0.00000_ ">
                  <c:v>0.35798065700574089</c:v>
                </c:pt>
                <c:pt idx="33" formatCode="0.00000_ ">
                  <c:v>0.35443797205836397</c:v>
                </c:pt>
                <c:pt idx="34" formatCode="0.00000_ ">
                  <c:v>0.35118997817785114</c:v>
                </c:pt>
                <c:pt idx="35" formatCode="0.00000_ ">
                  <c:v>0.34821569733943908</c:v>
                </c:pt>
                <c:pt idx="36" formatCode="0.00000_ ">
                  <c:v>0.34549618757124267</c:v>
                </c:pt>
                <c:pt idx="37" formatCode="0.00000_ ">
                  <c:v>0.34301429871136713</c:v>
                </c:pt>
                <c:pt idx="38" formatCode="0.00000_ ">
                  <c:v>0.34075446232676176</c:v>
                </c:pt>
                <c:pt idx="39" formatCode="0.00000_ ">
                  <c:v>0.33870251034362203</c:v>
                </c:pt>
                <c:pt idx="40" formatCode="0.00000_ ">
                  <c:v>0.33684551791079709</c:v>
                </c:pt>
                <c:pt idx="41" formatCode="0.00000_ ">
                  <c:v>0.3351716667986937</c:v>
                </c:pt>
                <c:pt idx="42" formatCode="0.00000_ ">
                  <c:v>0.33367012626723375</c:v>
                </c:pt>
                <c:pt idx="43" formatCode="0.00000_ ">
                  <c:v>0.33233094884886816</c:v>
                </c:pt>
                <c:pt idx="44" formatCode="0.00000_ ">
                  <c:v>0.33114497891071693</c:v>
                </c:pt>
                <c:pt idx="45" formatCode="0.00000_ ">
                  <c:v>0.33010377220255338</c:v>
                </c:pt>
                <c:pt idx="46" formatCode="0.00000_ ">
                  <c:v>0.32919952487936704</c:v>
                </c:pt>
                <c:pt idx="47" formatCode="0.00000_ ">
                  <c:v>0.32842501072033814</c:v>
                </c:pt>
                <c:pt idx="48" formatCode="0.00000_ ">
                  <c:v>0.32777352545948074</c:v>
                </c:pt>
                <c:pt idx="49" formatCode="0.00000_ ">
                  <c:v>0.32723883730432224</c:v>
                </c:pt>
                <c:pt idx="50" formatCode="0.00000_ ">
                  <c:v>0.32681514285368113</c:v>
                </c:pt>
                <c:pt idx="51" formatCode="0.00000_ ">
                  <c:v>0.32649702773859485</c:v>
                </c:pt>
                <c:pt idx="52" formatCode="0.00000_ ">
                  <c:v>0.32627943140557986</c:v>
                </c:pt>
                <c:pt idx="53" formatCode="0.00000_ ">
                  <c:v>0.32615761554172334</c:v>
                </c:pt>
                <c:pt idx="54" formatCode="0.00000_ ">
                  <c:v>0.32612713570916391</c:v>
                </c:pt>
                <c:pt idx="55" formatCode="0.00000_ ">
                  <c:v>0.3261838158143433</c:v>
                </c:pt>
                <c:pt idx="56" formatCode="0.00000_ ">
                  <c:v>0.3263237250866825</c:v>
                </c:pt>
                <c:pt idx="57" formatCode="0.00000_ ">
                  <c:v>0.32654315728345334</c:v>
                </c:pt>
                <c:pt idx="58" formatCode="0.00000_ ">
                  <c:v>0.32683861187369728</c:v>
                </c:pt>
                <c:pt idx="59" formatCode="0.00000_ ">
                  <c:v>0.32720677698504974</c:v>
                </c:pt>
                <c:pt idx="60" formatCode="0.00000_ ">
                  <c:v>0.32764451392402183</c:v>
                </c:pt>
                <c:pt idx="61" formatCode="0.00000_ ">
                  <c:v>0.32814884310336329</c:v>
                </c:pt>
                <c:pt idx="62" formatCode="0.00000_ ">
                  <c:v>0.32871693123006696</c:v>
                </c:pt>
                <c:pt idx="63" formatCode="0.00000_ ">
                  <c:v>0.32934607962489704</c:v>
                </c:pt>
                <c:pt idx="64" formatCode="0.00000_ ">
                  <c:v>0.330033713559371</c:v>
                </c:pt>
                <c:pt idx="65" formatCode="0.00000_ ">
                  <c:v>0.33077737250922684</c:v>
                </c:pt>
                <c:pt idx="66" formatCode="0.00000_ ">
                  <c:v>0.33157470123486987</c:v>
                </c:pt>
                <c:pt idx="67" formatCode="0.00000_ ">
                  <c:v>0.33242344160929249</c:v>
                </c:pt>
                <c:pt idx="68" formatCode="0.00000_ ">
                  <c:v>0.33332142512275059</c:v>
                </c:pt>
                <c:pt idx="69" formatCode="0.00000_ ">
                  <c:v>0.33426656600118027</c:v>
                </c:pt>
                <c:pt idx="70" formatCode="0.00000_ ">
                  <c:v>0.33525685488212897</c:v>
                </c:pt>
                <c:pt idx="71" formatCode="0.00000_ ">
                  <c:v>0.33629035299794491</c:v>
                </c:pt>
                <c:pt idx="72" formatCode="0.00000_ ">
                  <c:v>0.3373651868212541</c:v>
                </c:pt>
                <c:pt idx="73" formatCode="0.00000_ ">
                  <c:v>0.33847954313241718</c:v>
                </c:pt>
                <c:pt idx="74" formatCode="0.00000_ ">
                  <c:v>0.33963166447279436</c:v>
                </c:pt>
                <c:pt idx="75" formatCode="0.00000_ ">
                  <c:v>0.34081984495131473</c:v>
                </c:pt>
                <c:pt idx="76" formatCode="0.00000_ ">
                  <c:v>0.34204242637510412</c:v>
                </c:pt>
                <c:pt idx="77" formatCode="0.00000_ ">
                  <c:v>0.34329779467782751</c:v>
                </c:pt>
                <c:pt idx="78" formatCode="0.00000_ ">
                  <c:v>0.34458437662198038</c:v>
                </c:pt>
                <c:pt idx="79" formatCode="0.00000_ ">
                  <c:v>0.34590063675367405</c:v>
                </c:pt>
                <c:pt idx="80" formatCode="0.00000_ ">
                  <c:v>0.3472450745905159</c:v>
                </c:pt>
                <c:pt idx="81" formatCode="0.00000_ ">
                  <c:v>0.34861622202502129</c:v>
                </c:pt>
                <c:pt idx="82" formatCode="0.00000_ ">
                  <c:v>0.35001264092765499</c:v>
                </c:pt>
                <c:pt idx="83" formatCode="0.00000_ ">
                  <c:v>0.3514329209350604</c:v>
                </c:pt>
                <c:pt idx="84" formatCode="0.00000_ ">
                  <c:v>0.35287567741037557</c:v>
                </c:pt>
                <c:pt idx="85" formatCode="0.00000_ ">
                  <c:v>0.35433954956371178</c:v>
                </c:pt>
                <c:pt idx="86" formatCode="0.00000_ ">
                  <c:v>0.35582319872194834</c:v>
                </c:pt>
                <c:pt idx="87" formatCode="0.00000_ ">
                  <c:v>0.35732530673795559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4EB8-47F8-8FE2-F0FA922E58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9370456"/>
        <c:axId val="299373200"/>
      </c:scatterChart>
      <c:valAx>
        <c:axId val="299370456"/>
        <c:scaling>
          <c:orientation val="minMax"/>
          <c:max val="500"/>
        </c:scaling>
        <c:delete val="0"/>
        <c:axPos val="b"/>
        <c:numFmt formatCode="General" sourceLinked="1"/>
        <c:majorTickMark val="out"/>
        <c:minorTickMark val="none"/>
        <c:tickLblPos val="nextTo"/>
        <c:crossAx val="299373200"/>
        <c:crosses val="autoZero"/>
        <c:crossBetween val="midCat"/>
      </c:valAx>
      <c:valAx>
        <c:axId val="2993732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99370456"/>
        <c:crosses val="autoZero"/>
        <c:crossBetween val="midCat"/>
      </c:valAx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</c:legendEntry>
      <c:overlay val="0"/>
    </c:legend>
    <c:plotVisOnly val="1"/>
    <c:dispBlanksAs val="span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132448721687561E-2"/>
          <c:y val="3.5848677931807911E-2"/>
          <c:w val="0.74857891027510448"/>
          <c:h val="0.87556302889149396"/>
        </c:manualLayout>
      </c:layout>
      <c:scatterChart>
        <c:scatterStyle val="smoothMarker"/>
        <c:varyColors val="0"/>
        <c:ser>
          <c:idx val="48"/>
          <c:order val="0"/>
          <c:tx>
            <c:strRef>
              <c:f>Cal!$AO$34</c:f>
              <c:strCache>
                <c:ptCount val="1"/>
                <c:pt idx="0">
                  <c:v>1变比能Es01
(kWh/m3)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Cal!$B$35:$B$92</c:f>
              <c:numCache>
                <c:formatCode>0.00</c:formatCode>
                <c:ptCount val="5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 formatCode="0.000">
                  <c:v>18.990325927734375</c:v>
                </c:pt>
                <c:pt idx="19">
                  <c:v>20</c:v>
                </c:pt>
                <c:pt idx="20">
                  <c:v>21</c:v>
                </c:pt>
                <c:pt idx="21">
                  <c:v>22.56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 formatCode="0.000">
                  <c:v>33.319091796875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</c:numCache>
            </c:numRef>
          </c:xVal>
          <c:yVal>
            <c:numRef>
              <c:f>Cal!$AO$35:$AO$92</c:f>
              <c:numCache>
                <c:formatCode>0.0000</c:formatCode>
                <c:ptCount val="58"/>
                <c:pt idx="1">
                  <c:v>0.61037476258732626</c:v>
                </c:pt>
                <c:pt idx="2">
                  <c:v>0.4333304213454231</c:v>
                </c:pt>
                <c:pt idx="3">
                  <c:v>0.34490092007862894</c:v>
                </c:pt>
                <c:pt idx="4">
                  <c:v>0.29285969865110684</c:v>
                </c:pt>
                <c:pt idx="5">
                  <c:v>0.25935739996367496</c:v>
                </c:pt>
                <c:pt idx="6">
                  <c:v>0.2366382326120007</c:v>
                </c:pt>
                <c:pt idx="7">
                  <c:v>0.2207927949185898</c:v>
                </c:pt>
                <c:pt idx="8">
                  <c:v>0.20963981641116497</c:v>
                </c:pt>
                <c:pt idx="9">
                  <c:v>0.20186899550161005</c:v>
                </c:pt>
                <c:pt idx="10">
                  <c:v>0.19664808044005175</c:v>
                </c:pt>
                <c:pt idx="11">
                  <c:v>0.19342513690099286</c:v>
                </c:pt>
                <c:pt idx="12">
                  <c:v>0.1918215288621879</c:v>
                </c:pt>
                <c:pt idx="13">
                  <c:v>0.19157050684702112</c:v>
                </c:pt>
                <c:pt idx="14">
                  <c:v>0.19248022936874815</c:v>
                </c:pt>
                <c:pt idx="15">
                  <c:v>0.19441057915273297</c:v>
                </c:pt>
                <c:pt idx="16">
                  <c:v>0.19725811939536911</c:v>
                </c:pt>
                <c:pt idx="17">
                  <c:v>0.20094603811315603</c:v>
                </c:pt>
                <c:pt idx="18">
                  <c:v>0.2053703881562276</c:v>
                </c:pt>
                <c:pt idx="19">
                  <c:v>0.21062956266187921</c:v>
                </c:pt>
                <c:pt idx="20">
                  <c:v>0.2165522058207747</c:v>
                </c:pt>
                <c:pt idx="21">
                  <c:v>0.22716051224786599</c:v>
                </c:pt>
                <c:pt idx="22">
                  <c:v>0.23044811538499138</c:v>
                </c:pt>
                <c:pt idx="23">
                  <c:v>0.23839745766961762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C5CD-4770-827A-26CF1A98A58A}"/>
            </c:ext>
          </c:extLst>
        </c:ser>
        <c:ser>
          <c:idx val="49"/>
          <c:order val="1"/>
          <c:tx>
            <c:strRef>
              <c:f>Cal!$AP$34</c:f>
              <c:strCache>
                <c:ptCount val="1"/>
                <c:pt idx="0">
                  <c:v>2变比能Es02
(kWh/m3)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Cal!$B$35:$B$92</c:f>
              <c:numCache>
                <c:formatCode>0.00</c:formatCode>
                <c:ptCount val="5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 formatCode="0.000">
                  <c:v>18.990325927734375</c:v>
                </c:pt>
                <c:pt idx="19">
                  <c:v>20</c:v>
                </c:pt>
                <c:pt idx="20">
                  <c:v>21</c:v>
                </c:pt>
                <c:pt idx="21">
                  <c:v>22.56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 formatCode="0.000">
                  <c:v>33.319091796875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</c:numCache>
            </c:numRef>
          </c:xVal>
          <c:yVal>
            <c:numRef>
              <c:f>Cal!$AP$35:$AP$92</c:f>
              <c:numCache>
                <c:formatCode>General</c:formatCode>
                <c:ptCount val="58"/>
                <c:pt idx="5" formatCode="0.0000">
                  <c:v>0.4333304213454231</c:v>
                </c:pt>
                <c:pt idx="6" formatCode="0.0000">
                  <c:v>0.38267162126687287</c:v>
                </c:pt>
                <c:pt idx="7" formatCode="0.0000">
                  <c:v>0.34490092007862894</c:v>
                </c:pt>
                <c:pt idx="8" formatCode="0.0000">
                  <c:v>0.31581310428104348</c:v>
                </c:pt>
                <c:pt idx="9" formatCode="0.0000">
                  <c:v>0.29285969865110684</c:v>
                </c:pt>
                <c:pt idx="10" formatCode="0.0000">
                  <c:v>0.27440646931123969</c:v>
                </c:pt>
                <c:pt idx="11" formatCode="0.0000">
                  <c:v>0.25935739996367496</c:v>
                </c:pt>
                <c:pt idx="12" formatCode="0.0000">
                  <c:v>0.24695015491888905</c:v>
                </c:pt>
                <c:pt idx="13" formatCode="0.0000">
                  <c:v>0.2366382326120007</c:v>
                </c:pt>
                <c:pt idx="14" formatCode="0.0000">
                  <c:v>0.22801977141802421</c:v>
                </c:pt>
                <c:pt idx="15" formatCode="0.0000">
                  <c:v>0.2207927949185898</c:v>
                </c:pt>
                <c:pt idx="16" formatCode="0.0000">
                  <c:v>0.21472610900576661</c:v>
                </c:pt>
                <c:pt idx="17" formatCode="0.0000">
                  <c:v>0.20963981641116497</c:v>
                </c:pt>
                <c:pt idx="18" formatCode="0.0000">
                  <c:v>0.2054293923512745</c:v>
                </c:pt>
                <c:pt idx="19" formatCode="0.0000">
                  <c:v>0.20186899550161005</c:v>
                </c:pt>
                <c:pt idx="20" formatCode="0.0000">
                  <c:v>0.19897931506630029</c:v>
                </c:pt>
                <c:pt idx="21" formatCode="0.0000">
                  <c:v>0.19556310809100719</c:v>
                </c:pt>
                <c:pt idx="22" formatCode="0.0000">
                  <c:v>0.19481371362111116</c:v>
                </c:pt>
                <c:pt idx="23" formatCode="0.0000">
                  <c:v>0.19342513690099286</c:v>
                </c:pt>
                <c:pt idx="24" formatCode="0.0000">
                  <c:v>0.19243969068222772</c:v>
                </c:pt>
                <c:pt idx="25" formatCode="0.0000">
                  <c:v>0.1918215288621879</c:v>
                </c:pt>
                <c:pt idx="26" formatCode="0.0000">
                  <c:v>0.19154036867299146</c:v>
                </c:pt>
                <c:pt idx="27" formatCode="0.0000">
                  <c:v>0.19157050684702112</c:v>
                </c:pt>
                <c:pt idx="28" formatCode="0.0000">
                  <c:v>0.19189003815994263</c:v>
                </c:pt>
                <c:pt idx="29" formatCode="0.0000">
                  <c:v>0.19248022936874815</c:v>
                </c:pt>
                <c:pt idx="30" formatCode="0.0000">
                  <c:v>0.19332501362756116</c:v>
                </c:pt>
                <c:pt idx="31" formatCode="0.0000">
                  <c:v>0.19441057915273297</c:v>
                </c:pt>
                <c:pt idx="32" formatCode="0.0000">
                  <c:v>0.19619092502449467</c:v>
                </c:pt>
                <c:pt idx="33" formatCode="0.0000">
                  <c:v>0.19725811939536911</c:v>
                </c:pt>
                <c:pt idx="34" formatCode="0.0000">
                  <c:v>0.19900099682579819</c:v>
                </c:pt>
                <c:pt idx="35" formatCode="0.0000">
                  <c:v>0.20094603811315603</c:v>
                </c:pt>
                <c:pt idx="36" formatCode="0.0000">
                  <c:v>0.20308667290719556</c:v>
                </c:pt>
                <c:pt idx="37" formatCode="0.0000">
                  <c:v>0.2054172509543726</c:v>
                </c:pt>
                <c:pt idx="38" formatCode="0.0000">
                  <c:v>0.20793292695766374</c:v>
                </c:pt>
                <c:pt idx="39" formatCode="0.0000">
                  <c:v>0.21062956266187921</c:v>
                </c:pt>
                <c:pt idx="40" formatCode="0.0000">
                  <c:v>0.21350364326604254</c:v>
                </c:pt>
                <c:pt idx="41" formatCode="0.0000">
                  <c:v>0.2165522058207747</c:v>
                </c:pt>
                <c:pt idx="42" formatCode="0.0000">
                  <c:v>0.21977277770963316</c:v>
                </c:pt>
                <c:pt idx="43" formatCode="0.0000">
                  <c:v>0.22316332366518385</c:v>
                </c:pt>
                <c:pt idx="44" formatCode="0.0000">
                  <c:v>0.22672220005301202</c:v>
                </c:pt>
                <c:pt idx="45" formatCode="0.0000">
                  <c:v>0.23044811538499138</c:v>
                </c:pt>
                <c:pt idx="46" formatCode="0.0000">
                  <c:v>0.23434009620847865</c:v>
                </c:pt>
                <c:pt idx="47" formatCode="0.0000">
                  <c:v>0.23839745766961762</c:v>
                </c:pt>
                <c:pt idx="48" formatCode="0.0000">
                  <c:v>0.24261977817353939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C5CD-4770-827A-26CF1A98A58A}"/>
            </c:ext>
          </c:extLst>
        </c:ser>
        <c:ser>
          <c:idx val="50"/>
          <c:order val="2"/>
          <c:tx>
            <c:strRef>
              <c:f>Cal!$AQ$34</c:f>
              <c:strCache>
                <c:ptCount val="1"/>
                <c:pt idx="0">
                  <c:v>3变比能Es03
(kWh/m3)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Cal!$B$35:$B$110</c:f>
              <c:numCache>
                <c:formatCode>0.00</c:formatCode>
                <c:ptCount val="7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 formatCode="0.000">
                  <c:v>18.990325927734375</c:v>
                </c:pt>
                <c:pt idx="19">
                  <c:v>20</c:v>
                </c:pt>
                <c:pt idx="20">
                  <c:v>21</c:v>
                </c:pt>
                <c:pt idx="21">
                  <c:v>22.56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 formatCode="0.000">
                  <c:v>33.319091796875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</c:numCache>
            </c:numRef>
          </c:xVal>
          <c:yVal>
            <c:numRef>
              <c:f>Cal!$AQ$35:$AQ$110</c:f>
              <c:numCache>
                <c:formatCode>General</c:formatCode>
                <c:ptCount val="76"/>
                <c:pt idx="8" formatCode="0.0000">
                  <c:v>0.43333042134542293</c:v>
                </c:pt>
                <c:pt idx="9" formatCode="0.0000">
                  <c:v>0.39784717186510588</c:v>
                </c:pt>
                <c:pt idx="10" formatCode="0.0000">
                  <c:v>0.36890326779466437</c:v>
                </c:pt>
                <c:pt idx="11" formatCode="0.0000">
                  <c:v>0.34490092007862888</c:v>
                </c:pt>
                <c:pt idx="12" formatCode="0.0000">
                  <c:v>0.32472537742763369</c:v>
                </c:pt>
                <c:pt idx="13" formatCode="0.0000">
                  <c:v>0.30757525712866729</c:v>
                </c:pt>
                <c:pt idx="14" formatCode="0.0000">
                  <c:v>0.29285969865110684</c:v>
                </c:pt>
                <c:pt idx="15" formatCode="0.0000">
                  <c:v>0.28013352744968639</c:v>
                </c:pt>
                <c:pt idx="16" formatCode="0.0000">
                  <c:v>0.26905499070914118</c:v>
                </c:pt>
                <c:pt idx="17" formatCode="0.0000">
                  <c:v>0.25935739996367496</c:v>
                </c:pt>
                <c:pt idx="18" formatCode="0.0000">
                  <c:v>0.25090708058059652</c:v>
                </c:pt>
                <c:pt idx="19" formatCode="0.0000">
                  <c:v>0.2433023402984629</c:v>
                </c:pt>
                <c:pt idx="20" formatCode="0.0000">
                  <c:v>0.23663823261200068</c:v>
                </c:pt>
                <c:pt idx="21" formatCode="0.0000">
                  <c:v>0.2277057145529896</c:v>
                </c:pt>
                <c:pt idx="22" formatCode="0.0000">
                  <c:v>0.22546882394564718</c:v>
                </c:pt>
                <c:pt idx="23" formatCode="0.0000">
                  <c:v>0.2207927949185898</c:v>
                </c:pt>
                <c:pt idx="24" formatCode="0.0000">
                  <c:v>0.2166314095007997</c:v>
                </c:pt>
                <c:pt idx="25" formatCode="0.0000">
                  <c:v>0.21292943317029858</c:v>
                </c:pt>
                <c:pt idx="26" formatCode="0.0000">
                  <c:v>0.20963981641116497</c:v>
                </c:pt>
                <c:pt idx="27" formatCode="0.0000">
                  <c:v>0.20672224612935683</c:v>
                </c:pt>
                <c:pt idx="28" formatCode="0.0000">
                  <c:v>0.20414199436974495</c:v>
                </c:pt>
                <c:pt idx="29" formatCode="0.0000">
                  <c:v>0.20186899550160997</c:v>
                </c:pt>
                <c:pt idx="30" formatCode="0.0000">
                  <c:v>0.19987710066971129</c:v>
                </c:pt>
                <c:pt idx="31" formatCode="0.0000">
                  <c:v>0.19814347101558633</c:v>
                </c:pt>
                <c:pt idx="32" formatCode="0.0000">
                  <c:v>0.1962181252388002</c:v>
                </c:pt>
                <c:pt idx="33" formatCode="0.0000">
                  <c:v>0.19537330550815912</c:v>
                </c:pt>
                <c:pt idx="34" formatCode="0.0000">
                  <c:v>0.1943035851834729</c:v>
                </c:pt>
                <c:pt idx="35" formatCode="0.0000">
                  <c:v>0.19342513690099283</c:v>
                </c:pt>
                <c:pt idx="36" formatCode="0.0000">
                  <c:v>0.1927257183865688</c:v>
                </c:pt>
                <c:pt idx="37" formatCode="0.0000">
                  <c:v>0.19219442684691262</c:v>
                </c:pt>
                <c:pt idx="38" formatCode="0.0000">
                  <c:v>0.19182152886218787</c:v>
                </c:pt>
                <c:pt idx="39" formatCode="0.0000">
                  <c:v>0.191598315639011</c:v>
                </c:pt>
                <c:pt idx="40" formatCode="0.0000">
                  <c:v>0.19151697931817499</c:v>
                </c:pt>
                <c:pt idx="41" formatCode="0.0000">
                  <c:v>0.19157050684702109</c:v>
                </c:pt>
                <c:pt idx="42" formatCode="0.0000">
                  <c:v>0.1917525885722324</c:v>
                </c:pt>
                <c:pt idx="43" formatCode="0.0000">
                  <c:v>0.19205753922326588</c:v>
                </c:pt>
                <c:pt idx="44" formatCode="0.0000">
                  <c:v>0.19248022936874823</c:v>
                </c:pt>
                <c:pt idx="45" formatCode="0.0000">
                  <c:v>0.19301602576005314</c:v>
                </c:pt>
                <c:pt idx="46" formatCode="0.0000">
                  <c:v>0.19366073924494617</c:v>
                </c:pt>
                <c:pt idx="47" formatCode="0.0000">
                  <c:v>0.19441057915273302</c:v>
                </c:pt>
                <c:pt idx="48" formatCode="0.0000">
                  <c:v>0.19526211323095677</c:v>
                </c:pt>
                <c:pt idx="49" formatCode="0.0000">
                  <c:v>0.19621223236031843</c:v>
                </c:pt>
                <c:pt idx="50" formatCode="0.0000">
                  <c:v>0.19725811939536914</c:v>
                </c:pt>
                <c:pt idx="51" formatCode="0.0000">
                  <c:v>0.1983972215785981</c:v>
                </c:pt>
                <c:pt idx="52" formatCode="0.0000">
                  <c:v>0.19962722605869562</c:v>
                </c:pt>
                <c:pt idx="53" formatCode="0.0000">
                  <c:v>0.20094603811315589</c:v>
                </c:pt>
                <c:pt idx="54" formatCode="0.0000">
                  <c:v>0.20235176173346525</c:v>
                </c:pt>
                <c:pt idx="55" formatCode="0.0000">
                  <c:v>0.2038426822799333</c:v>
                </c:pt>
                <c:pt idx="56" formatCode="0.0000">
                  <c:v>0.20541725095437272</c:v>
                </c:pt>
                <c:pt idx="57" formatCode="0.0000">
                  <c:v>0.20707407087363278</c:v>
                </c:pt>
                <c:pt idx="58" formatCode="0.0000">
                  <c:v>0.20881188455653366</c:v>
                </c:pt>
                <c:pt idx="59" formatCode="0.0000">
                  <c:v>0.21062956266187927</c:v>
                </c:pt>
                <c:pt idx="60" formatCode="0.0000">
                  <c:v>0.21252609383669196</c:v>
                </c:pt>
                <c:pt idx="61" formatCode="0.0000">
                  <c:v>0.21450057555218593</c:v>
                </c:pt>
                <c:pt idx="62" formatCode="0.0000">
                  <c:v>0.21655220582077467</c:v>
                </c:pt>
                <c:pt idx="63" formatCode="0.0000">
                  <c:v>0.21868027570099741</c:v>
                </c:pt>
                <c:pt idx="64" formatCode="0.0000">
                  <c:v>0.22088416250897719</c:v>
                </c:pt>
                <c:pt idx="65" formatCode="0.0000">
                  <c:v>0.22316332366518385</c:v>
                </c:pt>
                <c:pt idx="66" formatCode="0.0000">
                  <c:v>0.22551729111409277</c:v>
                </c:pt>
                <c:pt idx="67" formatCode="0.0000">
                  <c:v>0.22794566626200452</c:v>
                </c:pt>
                <c:pt idx="68" formatCode="0.0000">
                  <c:v>0.23044811538499127</c:v>
                </c:pt>
                <c:pt idx="69" formatCode="0.0000">
                  <c:v>0.23302436546479879</c:v>
                </c:pt>
                <c:pt idx="70" formatCode="0.0000">
                  <c:v>0.23567420041567422</c:v>
                </c:pt>
                <c:pt idx="71" formatCode="0.0000">
                  <c:v>0.23839745766961762</c:v>
                </c:pt>
                <c:pt idx="72" formatCode="0.0000">
                  <c:v>0.24119402509154872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C5CD-4770-827A-26CF1A98A58A}"/>
            </c:ext>
          </c:extLst>
        </c:ser>
        <c:ser>
          <c:idx val="6"/>
          <c:order val="3"/>
          <c:tx>
            <c:strRef>
              <c:f>Cal!$AR$34</c:f>
              <c:strCache>
                <c:ptCount val="1"/>
                <c:pt idx="0">
                  <c:v>2定1（小）变比能Es21'</c:v>
                </c:pt>
              </c:strCache>
            </c:strRef>
          </c:tx>
          <c:marker>
            <c:symbol val="none"/>
          </c:marker>
          <c:xVal>
            <c:numRef>
              <c:f>Cal!$B$35:$B$92</c:f>
              <c:numCache>
                <c:formatCode>0.00</c:formatCode>
                <c:ptCount val="5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 formatCode="0.000">
                  <c:v>18.990325927734375</c:v>
                </c:pt>
                <c:pt idx="19">
                  <c:v>20</c:v>
                </c:pt>
                <c:pt idx="20">
                  <c:v>21</c:v>
                </c:pt>
                <c:pt idx="21">
                  <c:v>22.56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 formatCode="0.000">
                  <c:v>33.319091796875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</c:numCache>
            </c:numRef>
          </c:xVal>
          <c:yVal>
            <c:numRef>
              <c:f>Cal!$AR$35:$AR$92</c:f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C5CD-4770-827A-26CF1A98A58A}"/>
            </c:ext>
          </c:extLst>
        </c:ser>
        <c:ser>
          <c:idx val="7"/>
          <c:order val="4"/>
          <c:tx>
            <c:strRef>
              <c:f>Cal!$AS$34</c:f>
              <c:strCache>
                <c:ptCount val="1"/>
                <c:pt idx="0">
                  <c:v>2定2变（大、小）Es2(11')</c:v>
                </c:pt>
              </c:strCache>
            </c:strRef>
          </c:tx>
          <c:marker>
            <c:symbol val="none"/>
          </c:marker>
          <c:xVal>
            <c:numRef>
              <c:f>Cal!$B$35:$B$92</c:f>
              <c:numCache>
                <c:formatCode>0.00</c:formatCode>
                <c:ptCount val="5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 formatCode="0.000">
                  <c:v>18.990325927734375</c:v>
                </c:pt>
                <c:pt idx="19">
                  <c:v>20</c:v>
                </c:pt>
                <c:pt idx="20">
                  <c:v>21</c:v>
                </c:pt>
                <c:pt idx="21">
                  <c:v>22.56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 formatCode="0.000">
                  <c:v>33.319091796875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</c:numCache>
            </c:numRef>
          </c:xVal>
          <c:yVal>
            <c:numRef>
              <c:f>Cal!$AS$35:$AS$92</c:f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C5CD-4770-827A-26CF1A98A5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9374768"/>
        <c:axId val="299373592"/>
      </c:scatterChart>
      <c:valAx>
        <c:axId val="299374768"/>
        <c:scaling>
          <c:orientation val="minMax"/>
        </c:scaling>
        <c:delete val="0"/>
        <c:axPos val="b"/>
        <c:numFmt formatCode="0.00" sourceLinked="1"/>
        <c:majorTickMark val="out"/>
        <c:minorTickMark val="none"/>
        <c:tickLblPos val="nextTo"/>
        <c:crossAx val="299373592"/>
        <c:crosses val="autoZero"/>
        <c:crossBetween val="midCat"/>
      </c:valAx>
      <c:valAx>
        <c:axId val="299373592"/>
        <c:scaling>
          <c:orientation val="minMax"/>
        </c:scaling>
        <c:delete val="0"/>
        <c:axPos val="l"/>
        <c:numFmt formatCode="0.0000" sourceLinked="1"/>
        <c:majorTickMark val="out"/>
        <c:minorTickMark val="none"/>
        <c:tickLblPos val="nextTo"/>
        <c:crossAx val="29937476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5536259356469335"/>
          <c:y val="0.34452396642733857"/>
          <c:w val="0.13537814717604743"/>
          <c:h val="0.34966864805459341"/>
        </c:manualLayout>
      </c:layout>
      <c:overlay val="0"/>
      <c:txPr>
        <a:bodyPr/>
        <a:lstStyle/>
        <a:p>
          <a:pPr>
            <a:defRPr>
              <a:latin typeface="微软雅黑" panose="020B0503020204020204" pitchFamily="34" charset="-122"/>
              <a:ea typeface="微软雅黑" panose="020B0503020204020204" pitchFamily="34" charset="-122"/>
            </a:defRPr>
          </a:pPr>
          <a:endParaRPr lang="en-US"/>
        </a:p>
      </c:txPr>
    </c:legend>
    <c:plotVisOnly val="1"/>
    <c:dispBlanksAs val="span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image" Target="../media/image108.wmf"/><Relationship Id="rId4" Type="http://schemas.openxmlformats.org/officeDocument/2006/relationships/image" Target="../media/image111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image" Target="../media/image108.wmf"/><Relationship Id="rId4" Type="http://schemas.openxmlformats.org/officeDocument/2006/relationships/image" Target="../media/image1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14393" cy="465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8872" y="1"/>
            <a:ext cx="3014393" cy="465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3805E-C163-47C8-B3B7-87526AFA6D53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41739"/>
            <a:ext cx="3014393" cy="4657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8872" y="8841739"/>
            <a:ext cx="3014393" cy="4657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1DA35-753D-495E-AC8C-D7E6E9990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6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13763" cy="4654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7" y="1"/>
            <a:ext cx="3013763" cy="4654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691CCDF-6D05-4757-96E3-5CD826A3752F}" type="datetimeFigureOut">
              <a:rPr lang="en-US"/>
              <a:pPr>
                <a:defRPr/>
              </a:pPr>
              <a:t>9/26/2019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98500"/>
            <a:ext cx="5583238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21824"/>
            <a:ext cx="5563870" cy="418909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1"/>
            <a:ext cx="3013763" cy="46545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7" y="8842031"/>
            <a:ext cx="3013763" cy="46545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F0A84EC-63B9-4E06-8674-4A1613EAF8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5255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4683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89366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4049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78732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34160" algn="l" defTabSz="8936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680991" algn="l" defTabSz="8936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27823" algn="l" defTabSz="8936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574655" algn="l" defTabSz="8936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95275" y="339725"/>
            <a:ext cx="6602413" cy="41275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Slide Number Placeholder 3"/>
          <p:cNvSpPr txBox="1">
            <a:spLocks noGrp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1" tIns="43671" rIns="87341" bIns="43671" anchor="b"/>
          <a:lstStyle>
            <a:lvl1pPr defTabSz="414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14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14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14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14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14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14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14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14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A8B949F-8275-4FC7-9105-9A70B4F43784}" type="slidenum">
              <a:rPr lang="zh-CN" altLang="en-US" sz="1100">
                <a:latin typeface="Arial" pitchFamily="34" charset="0"/>
              </a:rPr>
              <a:pPr algn="r" eaLnBrk="1" hangingPunct="1">
                <a:spcBef>
                  <a:spcPct val="0"/>
                </a:spcBef>
              </a:pPr>
              <a:t>3</a:t>
            </a:fld>
            <a:endParaRPr lang="en-US" altLang="zh-CN" sz="1100">
              <a:latin typeface="Arial" pitchFamily="34" charset="0"/>
            </a:endParaRPr>
          </a:p>
        </p:txBody>
      </p:sp>
      <p:sp>
        <p:nvSpPr>
          <p:cNvPr id="70660" name="Notes Placeholder 3"/>
          <p:cNvSpPr>
            <a:spLocks noGrp="1"/>
          </p:cNvSpPr>
          <p:nvPr>
            <p:ph type="body" idx="1"/>
          </p:nvPr>
        </p:nvSpPr>
        <p:spPr bwMode="auto">
          <a:xfrm>
            <a:off x="295825" y="4715907"/>
            <a:ext cx="6147805" cy="44677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341" tIns="43671" rIns="87341" bIns="43671" numCol="1" anchor="t" anchorCtr="0" compatLnSpc="1">
            <a:prstTxWarp prst="textNoShape">
              <a:avLst/>
            </a:prstTxWarp>
          </a:bodyPr>
          <a:lstStyle/>
          <a:p>
            <a:pPr marL="706438" lvl="1" indent="-269875" eaLnBrk="1" hangingPunct="1">
              <a:lnSpc>
                <a:spcPct val="115000"/>
              </a:lnSpc>
              <a:spcBef>
                <a:spcPct val="0"/>
              </a:spcBef>
              <a:spcAft>
                <a:spcPts val="963"/>
              </a:spcAft>
              <a:buFontTx/>
              <a:buChar char="•"/>
            </a:pPr>
            <a:endParaRPr lang="zh-CN" altLang="en-US" sz="1000" smtClean="0"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162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A84EC-63B9-4E06-8674-4A1613EAF8AC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596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1937BF-DD90-4A42-A696-A87EFA3DBD27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5958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A84EC-63B9-4E06-8674-4A1613EAF8AC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063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A84EC-63B9-4E06-8674-4A1613EAF8AC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697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A84EC-63B9-4E06-8674-4A1613EAF8AC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25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A84EC-63B9-4E06-8674-4A1613EAF8AC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1699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A84EC-63B9-4E06-8674-4A1613EAF8AC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0725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A84EC-63B9-4E06-8674-4A1613EAF8AC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7266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4213" y="698500"/>
            <a:ext cx="5586412" cy="3490913"/>
          </a:xfrm>
          <a:ln/>
        </p:spPr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0612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A84EC-63B9-4E06-8674-4A1613EAF8AC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753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A84EC-63B9-4E06-8674-4A1613EAF8A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6049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A84EC-63B9-4E06-8674-4A1613EAF8AC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976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A84EC-63B9-4E06-8674-4A1613EAF8AC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279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A84EC-63B9-4E06-8674-4A1613EAF8AC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131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749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099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A84EC-63B9-4E06-8674-4A1613EAF8A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319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A84EC-63B9-4E06-8674-4A1613EAF8A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396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A84EC-63B9-4E06-8674-4A1613EAF8A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792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A84EC-63B9-4E06-8674-4A1613EAF8A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816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我相信这种设计可以为大家在以后的设计中带来惊喜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A84EC-63B9-4E06-8674-4A1613EAF8A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094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 Aqua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E:\PowerPoint-Wave-Aqua-HR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51"/>
          <a:stretch/>
        </p:blipFill>
        <p:spPr bwMode="auto">
          <a:xfrm>
            <a:off x="0" y="28575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9900" y="2443165"/>
            <a:ext cx="8229600" cy="678656"/>
          </a:xfrm>
        </p:spPr>
        <p:txBody>
          <a:bodyPr lIns="0" anchor="b"/>
          <a:lstStyle>
            <a:lvl1pPr>
              <a:defRPr sz="24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               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900" y="3071018"/>
            <a:ext cx="7772400" cy="381000"/>
          </a:xfrm>
        </p:spPr>
        <p:txBody>
          <a:bodyPr lIns="0"/>
          <a:lstStyle>
            <a:lvl1pPr marL="0" indent="0" algn="l">
              <a:spcAft>
                <a:spcPts val="0"/>
              </a:spcAft>
              <a:buNone/>
              <a:defRPr cap="none" baseline="0">
                <a:solidFill>
                  <a:schemeClr val="bg1"/>
                </a:solidFill>
              </a:defRPr>
            </a:lvl1pPr>
            <a:lvl2pPr marL="446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3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0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7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34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80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27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74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to the __________                Click to edit Master subtitle style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469900" y="3708014"/>
            <a:ext cx="5937250" cy="357188"/>
          </a:xfrm>
        </p:spPr>
        <p:txBody>
          <a:bodyPr lIns="0"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                     Click to edit  Master Slide</a:t>
            </a:r>
          </a:p>
        </p:txBody>
      </p:sp>
      <p:sp>
        <p:nvSpPr>
          <p:cNvPr id="11" name="Footer Placeholder 8"/>
          <p:cNvSpPr txBox="1">
            <a:spLocks/>
          </p:cNvSpPr>
          <p:nvPr userDrawn="1"/>
        </p:nvSpPr>
        <p:spPr>
          <a:xfrm>
            <a:off x="762000" y="5372390"/>
            <a:ext cx="6227762" cy="153459"/>
          </a:xfrm>
          <a:prstGeom prst="rect">
            <a:avLst/>
          </a:prstGeom>
        </p:spPr>
        <p:txBody>
          <a:bodyPr lIns="89367" tIns="44683" rIns="89367" bIns="44683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dirty="0">
                <a:solidFill>
                  <a:schemeClr val="bg1"/>
                </a:solidFill>
                <a:latin typeface="Arial"/>
                <a:cs typeface="+mn-cs"/>
              </a:rPr>
              <a:t>XYLEM PROPRIETARY/CONFIDENTIAL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500" y="136074"/>
            <a:ext cx="1460500" cy="55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27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63854-F975-4F96-90B9-60BA7E83AA4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790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289"/>
            <a:ext cx="4038600" cy="36234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289"/>
            <a:ext cx="4038600" cy="36234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64A37-BC33-4C56-84F1-7AAF57753D0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711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142E9-5029-4C6F-9C29-1A503CF447F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779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2B816-A81F-4F8E-BB67-5A7E88904E7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71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5FB4A-19EF-4ADC-B5D1-DF591CF0481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896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9764C-5FE0-4A4A-8DEB-7115870E726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420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F6363-FE9D-46AA-93A7-B80A46A90DE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232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F2AFE-A596-401F-B64C-2EEEBCD7EA6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633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8"/>
            <a:ext cx="2057400" cy="4460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8"/>
            <a:ext cx="6019800" cy="4460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F7D10-B40B-45C9-A915-FC11680476C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292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7963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066289"/>
            <a:ext cx="8229600" cy="3623469"/>
          </a:xfrm>
        </p:spPr>
        <p:txBody>
          <a:bodyPr/>
          <a:lstStyle/>
          <a:p>
            <a:pPr lvl="0"/>
            <a:endParaRPr lang="en-US" noProof="0">
              <a:sym typeface="Arial" pitchFamily="34" charset="0"/>
            </a:endParaRPr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E757F-4F33-4985-A3DF-99A9DA1ADD6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359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467326"/>
          </a:xfrm>
        </p:spPr>
        <p:txBody>
          <a:bodyPr/>
          <a:lstStyle>
            <a:lvl1pPr>
              <a:defRPr sz="26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3227"/>
            <a:ext cx="8229600" cy="4270664"/>
          </a:xfrm>
        </p:spPr>
        <p:txBody>
          <a:bodyPr>
            <a:normAutofit/>
          </a:bodyPr>
          <a:lstStyle>
            <a:lvl3pPr marL="1090613" indent="-196850">
              <a:buFont typeface="Courier New" panose="02070309020205020404" pitchFamily="49" charset="0"/>
              <a:buChar char="o"/>
              <a:defRPr/>
            </a:lvl3pPr>
            <a:lvl4pPr marL="1430338" indent="-158750">
              <a:buFont typeface="Wingdings" panose="05000000000000000000" pitchFamily="2" charset="2"/>
              <a:buChar char="Ø"/>
              <a:defRPr/>
            </a:lvl4pPr>
            <a:lvl5pPr marL="1887538" indent="-1587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0353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1" y="637646"/>
            <a:ext cx="8240713" cy="4467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C69BF-6BF1-4084-B6BA-3E976D7BEB4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93479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Bell Gos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2F8E5-1108-0A46-83A0-852BF6A1A5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lide Number Placeholder 3"/>
          <p:cNvSpPr txBox="1">
            <a:spLocks/>
          </p:cNvSpPr>
          <p:nvPr userDrawn="1"/>
        </p:nvSpPr>
        <p:spPr>
          <a:xfrm>
            <a:off x="347474" y="5337025"/>
            <a:ext cx="4273409" cy="377976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13CE02-8F08-4B17-8896-8A6658AB724D}" type="slidenum">
              <a:rPr lang="en-US" sz="750" smtClean="0">
                <a:solidFill>
                  <a:prstClr val="black"/>
                </a:solidFill>
              </a:rPr>
              <a:pPr/>
              <a:t>‹#›</a:t>
            </a:fld>
            <a:r>
              <a:rPr lang="en-US" sz="750" cap="all" dirty="0" smtClean="0">
                <a:solidFill>
                  <a:schemeClr val="bg1">
                    <a:lumMod val="50000"/>
                  </a:schemeClr>
                </a:solidFill>
              </a:rPr>
              <a:t>     Xylem Confidential | For Internal Use Only</a:t>
            </a:r>
            <a:endParaRPr lang="en-US" sz="7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774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Xylem (title only)"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4AC7B-4C70-9548-A123-E6985290BF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Slide Number Placeholder 3"/>
          <p:cNvSpPr txBox="1">
            <a:spLocks/>
          </p:cNvSpPr>
          <p:nvPr userDrawn="1"/>
        </p:nvSpPr>
        <p:spPr>
          <a:xfrm>
            <a:off x="347474" y="5337025"/>
            <a:ext cx="4273409" cy="377976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13CE02-8F08-4B17-8896-8A6658AB724D}" type="slidenum">
              <a:rPr lang="en-US" sz="750" smtClean="0">
                <a:solidFill>
                  <a:prstClr val="black"/>
                </a:solidFill>
              </a:rPr>
              <a:pPr/>
              <a:t>‹#›</a:t>
            </a:fld>
            <a:r>
              <a:rPr lang="en-US" sz="750" cap="all" dirty="0" smtClean="0">
                <a:solidFill>
                  <a:schemeClr val="bg1">
                    <a:lumMod val="50000"/>
                  </a:schemeClr>
                </a:solidFill>
              </a:rPr>
              <a:t>     Xylem Confidential | For Internal Use Only</a:t>
            </a:r>
            <a:endParaRPr lang="en-US" sz="7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769535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Xylem"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A8236-B4C9-6743-ACB5-3AD08EDFF2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Slide Number Placeholder 3"/>
          <p:cNvSpPr txBox="1">
            <a:spLocks/>
          </p:cNvSpPr>
          <p:nvPr userDrawn="1"/>
        </p:nvSpPr>
        <p:spPr>
          <a:xfrm>
            <a:off x="347474" y="5337025"/>
            <a:ext cx="4273409" cy="377976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13CE02-8F08-4B17-8896-8A6658AB724D}" type="slidenum">
              <a:rPr lang="en-US" sz="900" smtClean="0">
                <a:solidFill>
                  <a:prstClr val="black"/>
                </a:solidFill>
              </a:rPr>
              <a:pPr/>
              <a:t>‹#›</a:t>
            </a:fld>
            <a:r>
              <a:rPr lang="en-US" sz="900" cap="all" dirty="0" smtClean="0">
                <a:solidFill>
                  <a:schemeClr val="bg1">
                    <a:lumMod val="50000"/>
                  </a:schemeClr>
                </a:solidFill>
              </a:rPr>
              <a:t>     </a:t>
            </a:r>
            <a:r>
              <a:rPr lang="en-US" sz="750" cap="all" dirty="0" smtClean="0">
                <a:solidFill>
                  <a:schemeClr val="bg1">
                    <a:lumMod val="50000"/>
                  </a:schemeClr>
                </a:solidFill>
              </a:rPr>
              <a:t>Xylem Confidential | For Internal Use Only</a:t>
            </a:r>
            <a:endParaRPr lang="en-US" sz="7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16640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Bell Gossett (2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2F8E5-1108-0A46-83A0-852BF6A1A5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47475" y="1333500"/>
            <a:ext cx="4691185" cy="39090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376672" y="1333499"/>
            <a:ext cx="3429000" cy="3909060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rot="5400000">
            <a:off x="3253033" y="3286655"/>
            <a:ext cx="3909593" cy="1588"/>
          </a:xfrm>
          <a:prstGeom prst="line">
            <a:avLst/>
          </a:prstGeom>
          <a:ln w="15875" cap="flat" cmpd="sng" algn="ctr">
            <a:solidFill>
              <a:srgbClr val="53565A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188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8"/>
            <a:ext cx="8229600" cy="4569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-457200" y="4799019"/>
            <a:ext cx="457200" cy="304271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>
              <a:defRPr/>
            </a:pPr>
            <a:fld id="{23285A3B-EBEB-4AAA-BDB0-AEEDD3F5272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290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Blue Aqua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PowerPoint-Wave-Aqua-HR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51"/>
          <a:stretch/>
        </p:blipFill>
        <p:spPr bwMode="auto">
          <a:xfrm>
            <a:off x="0" y="28575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4500" y="2443162"/>
            <a:ext cx="7772400" cy="704057"/>
          </a:xfrm>
        </p:spPr>
        <p:txBody>
          <a:bodyPr anchor="b"/>
          <a:lstStyle>
            <a:lvl1pPr marL="0" indent="0" algn="l">
              <a:buNone/>
              <a:defRPr sz="3000" cap="none" baseline="0">
                <a:solidFill>
                  <a:schemeClr val="bg1"/>
                </a:solidFill>
              </a:defRPr>
            </a:lvl1pPr>
            <a:lvl2pPr marL="446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3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0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7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34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80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27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74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Separator Slide </a:t>
            </a:r>
          </a:p>
        </p:txBody>
      </p:sp>
      <p:sp>
        <p:nvSpPr>
          <p:cNvPr id="11" name="Footer Placeholder 8"/>
          <p:cNvSpPr txBox="1">
            <a:spLocks/>
          </p:cNvSpPr>
          <p:nvPr userDrawn="1"/>
        </p:nvSpPr>
        <p:spPr>
          <a:xfrm>
            <a:off x="762000" y="5372390"/>
            <a:ext cx="6227762" cy="153459"/>
          </a:xfrm>
          <a:prstGeom prst="rect">
            <a:avLst/>
          </a:prstGeom>
        </p:spPr>
        <p:txBody>
          <a:bodyPr lIns="89367" tIns="44683" rIns="89367" bIns="44683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dirty="0">
                <a:solidFill>
                  <a:schemeClr val="bg1"/>
                </a:solidFill>
                <a:latin typeface="Arial"/>
                <a:cs typeface="+mn-cs"/>
              </a:rPr>
              <a:t>XYLEM PROPRIETARY/CONFIDENTIAL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500" y="136074"/>
            <a:ext cx="1460500" cy="55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06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808182"/>
            <a:ext cx="4294632" cy="157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91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57217" y="5265235"/>
            <a:ext cx="714375" cy="30427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0DE07-EE49-45D5-A60B-8DDA2ACE687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577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201" y="5265209"/>
            <a:ext cx="714375" cy="30427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3D5CB-6132-43BA-BBF6-DA26D7C968D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74440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80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7E2DB-1695-402C-8241-3F703CF035C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271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0DE07-EE49-45D5-A60B-8DDA2ACE687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268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204094407"/>
              </p:ext>
            </p:extLst>
          </p:nvPr>
        </p:nvGraphicFramePr>
        <p:xfrm>
          <a:off x="1591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9" name="think-cell Slide" r:id="rId11" imgW="270" imgH="270" progId="TCLayout.ActiveDocument.1">
                  <p:embed/>
                </p:oleObj>
              </mc:Choice>
              <mc:Fallback>
                <p:oleObj name="think-cell Slide" r:id="rId11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91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3"/>
          <p:cNvSpPr txBox="1">
            <a:spLocks/>
          </p:cNvSpPr>
          <p:nvPr/>
        </p:nvSpPr>
        <p:spPr>
          <a:xfrm>
            <a:off x="-5644" y="5394963"/>
            <a:ext cx="556593" cy="276255"/>
          </a:xfrm>
          <a:prstGeom prst="rect">
            <a:avLst/>
          </a:prstGeom>
        </p:spPr>
        <p:txBody>
          <a:bodyPr anchor="b"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FC1386-E678-4B64-871D-E7F3741E180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charset="0"/>
                <a:ea typeface="ヒラギノ角ゴ Pro W3" pitchFamily="-112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charset="0"/>
              <a:ea typeface="ヒラギノ角ゴ Pro W3" pitchFamily="-112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494" y="5456497"/>
            <a:ext cx="2140330" cy="21544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l"/>
            <a:r>
              <a:rPr lang="en-US" sz="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XYLEM PROPRIETARY / CONFIDENTIAL</a:t>
            </a:r>
          </a:p>
        </p:txBody>
      </p:sp>
      <p:pic>
        <p:nvPicPr>
          <p:cNvPr id="11" name="Picture 5" descr="F:\Xylem BOD August 2012\PNGs\Xylem-Logo-RGB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1758" y="5425968"/>
            <a:ext cx="554135" cy="21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28868"/>
            <a:ext cx="8229600" cy="45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4683" rIns="89367" bIns="446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14400"/>
            <a:ext cx="8229600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367" tIns="44683" rIns="89367" bIns="44683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8" r:id="rId2"/>
    <p:sldLayoutId id="2147483801" r:id="rId3"/>
    <p:sldLayoutId id="2147483800" r:id="rId4"/>
    <p:sldLayoutId id="2147483799" r:id="rId5"/>
    <p:sldLayoutId id="2147483875" r:id="rId6"/>
    <p:sldLayoutId id="2147483877" r:id="rId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2"/>
          </a:solidFill>
          <a:latin typeface="Arial" charset="0"/>
        </a:defRPr>
      </a:lvl5pPr>
      <a:lvl6pPr marL="446832" algn="l" rtl="0" eaLnBrk="1" fontAlgn="base" hangingPunct="1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Arial" charset="0"/>
        </a:defRPr>
      </a:lvl6pPr>
      <a:lvl7pPr marL="893663" algn="l" rtl="0" eaLnBrk="1" fontAlgn="base" hangingPunct="1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Arial" charset="0"/>
        </a:defRPr>
      </a:lvl7pPr>
      <a:lvl8pPr marL="1340495" algn="l" rtl="0" eaLnBrk="1" fontAlgn="base" hangingPunct="1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Arial" charset="0"/>
        </a:defRPr>
      </a:lvl8pPr>
      <a:lvl9pPr marL="1787328" algn="l" rtl="0" eaLnBrk="1" fontAlgn="base" hangingPunct="1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Arial" charset="0"/>
        </a:defRPr>
      </a:lvl9pPr>
    </p:titleStyle>
    <p:bodyStyle>
      <a:lvl1pPr marL="176213" indent="-176213" algn="l" rtl="0" eaLnBrk="1" fontAlgn="base" hangingPunct="1">
        <a:spcBef>
          <a:spcPts val="0"/>
        </a:spcBef>
        <a:spcAft>
          <a:spcPts val="600"/>
        </a:spcAft>
        <a:buClr>
          <a:schemeClr val="bg2"/>
        </a:buClr>
        <a:buFont typeface="Arial" charset="0"/>
        <a:buChar char="•"/>
        <a:defRPr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itchFamily="34" charset="0"/>
        </a:defRPr>
      </a:lvl1pPr>
      <a:lvl2pPr marL="633413" indent="-185738" algn="l" rtl="0" eaLnBrk="1" fontAlgn="base" hangingPunct="1">
        <a:spcBef>
          <a:spcPts val="0"/>
        </a:spcBef>
        <a:spcAft>
          <a:spcPts val="600"/>
        </a:spcAft>
        <a:buClr>
          <a:schemeClr val="bg2"/>
        </a:buClr>
        <a:buFont typeface="Calibri" pitchFamily="34" charset="0"/>
        <a:buChar char="‒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charset="0"/>
        </a:defRPr>
      </a:lvl2pPr>
      <a:lvl3pPr marL="1090613" indent="-196850" algn="l" rtl="0" eaLnBrk="1" fontAlgn="base" hangingPunct="1">
        <a:spcBef>
          <a:spcPts val="0"/>
        </a:spcBef>
        <a:spcAft>
          <a:spcPts val="600"/>
        </a:spcAft>
        <a:buClr>
          <a:schemeClr val="bg2"/>
        </a:buClr>
        <a:buFont typeface="Courier New" panose="02070309020205020404" pitchFamily="49" charset="0"/>
        <a:buChar char="o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charset="0"/>
        </a:defRPr>
      </a:lvl3pPr>
      <a:lvl4pPr marL="1430338" indent="-158750" algn="l" rtl="0" eaLnBrk="1" fontAlgn="base" hangingPunct="1">
        <a:spcBef>
          <a:spcPts val="0"/>
        </a:spcBef>
        <a:spcAft>
          <a:spcPts val="600"/>
        </a:spcAft>
        <a:buClr>
          <a:schemeClr val="bg2"/>
        </a:buClr>
        <a:buFont typeface="Wingdings" panose="05000000000000000000" pitchFamily="2" charset="2"/>
        <a:buChar char="Ø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charset="0"/>
        </a:defRPr>
      </a:lvl4pPr>
      <a:lvl5pPr marL="1887538" indent="-158750" algn="l" rtl="0" eaLnBrk="1" fontAlgn="base" hangingPunct="1">
        <a:spcBef>
          <a:spcPts val="0"/>
        </a:spcBef>
        <a:spcAft>
          <a:spcPts val="600"/>
        </a:spcAft>
        <a:buClr>
          <a:schemeClr val="bg2"/>
        </a:buClr>
        <a:buFont typeface="Wingdings" panose="05000000000000000000" pitchFamily="2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charset="0"/>
        </a:defRPr>
      </a:lvl5pPr>
      <a:lvl6pPr marL="2457575" indent="-223416" algn="l" defTabSz="8936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04407" indent="-223416" algn="l" defTabSz="8936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51239" indent="-223416" algn="l" defTabSz="8936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98071" indent="-223416" algn="l" defTabSz="8936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6832" algn="l" defTabSz="89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3663" algn="l" defTabSz="89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0495" algn="l" defTabSz="89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87328" algn="l" defTabSz="89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34160" algn="l" defTabSz="89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80991" algn="l" defTabSz="89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27823" algn="l" defTabSz="89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74655" algn="l" defTabSz="893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footer5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6698"/>
            <a:ext cx="9144000" cy="80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28865"/>
            <a:ext cx="8229600" cy="79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Arial" pitchFamily="34" charset="0"/>
              </a:rPr>
              <a:t>Click to edit Master title style</a:t>
            </a:r>
          </a:p>
        </p:txBody>
      </p:sp>
      <p:sp>
        <p:nvSpPr>
          <p:cNvPr id="1028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289"/>
            <a:ext cx="8229600" cy="362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altLang="zh-CN">
                <a:sym typeface="Arial" pitchFamily="34" charset="0"/>
              </a:rPr>
              <a:t>Second level</a:t>
            </a:r>
          </a:p>
          <a:p>
            <a:pPr lvl="2"/>
            <a:r>
              <a:rPr lang="en-US" altLang="zh-CN">
                <a:sym typeface="Arial" pitchFamily="34" charset="0"/>
              </a:rPr>
              <a:t>Third level</a:t>
            </a:r>
          </a:p>
          <a:p>
            <a:pPr lvl="3"/>
            <a:r>
              <a:rPr lang="en-US" altLang="zh-CN">
                <a:sym typeface="Arial" pitchFamily="34" charset="0"/>
              </a:rPr>
              <a:t>Fourth level</a:t>
            </a:r>
          </a:p>
          <a:p>
            <a:pPr lvl="4"/>
            <a:r>
              <a:rPr lang="en-US" altLang="zh-CN">
                <a:sym typeface="Arial" pitchFamily="34" charset="0"/>
              </a:rPr>
              <a:t>Fifth level</a:t>
            </a:r>
          </a:p>
        </p:txBody>
      </p:sp>
      <p:sp>
        <p:nvSpPr>
          <p:cNvPr id="1029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17" y="5265234"/>
            <a:ext cx="714375" cy="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ym typeface="Arial" pitchFamily="34" charset="0"/>
              </a:defRPr>
            </a:lvl1pPr>
          </a:lstStyle>
          <a:p>
            <a:pPr>
              <a:buFont typeface="Arial" pitchFamily="34" charset="0"/>
              <a:buNone/>
              <a:defRPr/>
            </a:pPr>
            <a:fld id="{482D0CDB-6566-427A-8238-54671844F36B}" type="slidenum">
              <a:rPr lang="en-US" altLang="en-US">
                <a:solidFill>
                  <a:srgbClr val="000000"/>
                </a:solidFill>
                <a:latin typeface="Arial"/>
                <a:ea typeface="宋体" pitchFamily="2" charset="-122"/>
              </a:rPr>
              <a:pPr>
                <a:buFont typeface="Arial" pitchFamily="34" charset="0"/>
                <a:buNone/>
                <a:defRPr/>
              </a:pPr>
              <a:t>‹#›</a:t>
            </a:fld>
            <a:endParaRPr lang="en-US" altLang="en-US" sz="180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pic>
        <p:nvPicPr>
          <p:cNvPr id="1030" name="Picture 6" descr="footer5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6698"/>
            <a:ext cx="9144000" cy="80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688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73" r:id="rId13"/>
    <p:sldLayoutId id="2147483878" r:id="rId14"/>
    <p:sldLayoutId id="2147483879" r:id="rId15"/>
    <p:sldLayoutId id="2147483880" r:id="rId16"/>
    <p:sldLayoutId id="2147483881" r:id="rId17"/>
  </p:sldLayoutIdLst>
  <p:txStyles>
    <p:titleStyle>
      <a:lvl1pPr marL="457200" indent="-457200"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+mj-lt"/>
          <a:ea typeface="+mj-ea"/>
          <a:cs typeface="+mj-cs"/>
          <a:sym typeface="Arial" pitchFamily="34" charset="0"/>
        </a:defRPr>
      </a:lvl1pPr>
      <a:lvl2pPr marL="457200" indent="-457200"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pitchFamily="34" charset="0"/>
          <a:ea typeface="黑体" pitchFamily="49" charset="-122"/>
          <a:sym typeface="Arial" pitchFamily="34" charset="0"/>
        </a:defRPr>
      </a:lvl2pPr>
      <a:lvl3pPr marL="457200" indent="-457200"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pitchFamily="34" charset="0"/>
          <a:ea typeface="黑体" pitchFamily="49" charset="-122"/>
          <a:sym typeface="Arial" pitchFamily="34" charset="0"/>
        </a:defRPr>
      </a:lvl3pPr>
      <a:lvl4pPr marL="457200" indent="-457200"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pitchFamily="34" charset="0"/>
          <a:ea typeface="黑体" pitchFamily="49" charset="-122"/>
          <a:sym typeface="Arial" pitchFamily="34" charset="0"/>
        </a:defRPr>
      </a:lvl4pPr>
      <a:lvl5pPr marL="457200" indent="-457200"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pitchFamily="34" charset="0"/>
          <a:ea typeface="黑体" pitchFamily="49" charset="-122"/>
          <a:sym typeface="Arial" pitchFamily="34" charset="0"/>
        </a:defRPr>
      </a:lvl5pPr>
      <a:lvl6pPr marL="914400" indent="-457200"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pitchFamily="34" charset="0"/>
          <a:ea typeface="黑体" pitchFamily="49" charset="-122"/>
          <a:sym typeface="Arial" pitchFamily="34" charset="0"/>
        </a:defRPr>
      </a:lvl6pPr>
      <a:lvl7pPr marL="1371600" indent="-457200"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pitchFamily="34" charset="0"/>
          <a:ea typeface="黑体" pitchFamily="49" charset="-122"/>
          <a:sym typeface="Arial" pitchFamily="34" charset="0"/>
        </a:defRPr>
      </a:lvl7pPr>
      <a:lvl8pPr marL="1828800" indent="-457200"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pitchFamily="34" charset="0"/>
          <a:ea typeface="黑体" pitchFamily="49" charset="-122"/>
          <a:sym typeface="Arial" pitchFamily="34" charset="0"/>
        </a:defRPr>
      </a:lvl8pPr>
      <a:lvl9pPr marL="2286000" indent="-457200"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pitchFamily="34" charset="0"/>
          <a:ea typeface="黑体" pitchFamily="49" charset="-122"/>
          <a:sym typeface="Arial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 sz="2200">
          <a:solidFill>
            <a:schemeClr val="bg2"/>
          </a:solidFill>
          <a:latin typeface="+mn-lt"/>
          <a:ea typeface="+mn-ea"/>
          <a:cs typeface="+mn-cs"/>
          <a:sym typeface="Arial" pitchFamily="34" charset="0"/>
        </a:defRPr>
      </a:lvl1pPr>
      <a:lvl2pPr marL="119063" indent="-119063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  <a:sym typeface="Arial" pitchFamily="34" charset="0"/>
        </a:defRPr>
      </a:lvl2pPr>
      <a:lvl3pPr marL="282575" indent="-168275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Lucida Grande"/>
        <a:buChar char="-"/>
        <a:defRPr sz="2400">
          <a:solidFill>
            <a:schemeClr val="tx1"/>
          </a:solidFill>
          <a:latin typeface="+mn-lt"/>
          <a:ea typeface="+mn-ea"/>
          <a:sym typeface="Arial" pitchFamily="34" charset="0"/>
        </a:defRPr>
      </a:lvl3pPr>
      <a:lvl4pPr marL="458788" indent="-169863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Lucida Grande"/>
        <a:buChar char="-"/>
        <a:defRPr sz="1600">
          <a:solidFill>
            <a:schemeClr val="tx1"/>
          </a:solidFill>
          <a:latin typeface="+mn-lt"/>
          <a:ea typeface="+mn-ea"/>
          <a:sym typeface="Arial" pitchFamily="34" charset="0"/>
        </a:defRPr>
      </a:lvl4pPr>
      <a:lvl5pPr marL="625475" indent="-166688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Lucida Grande"/>
        <a:buChar char="-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5pPr>
      <a:lvl6pPr marL="1082675" indent="-166688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Lucida Grande" charset="0"/>
        <a:buChar char="-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1539875" indent="-166688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Lucida Grande" charset="0"/>
        <a:buChar char="-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1997075" indent="-166688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Lucida Grande" charset="0"/>
        <a:buChar char="-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2454275" indent="-166688" algn="l" defTabSz="457200" rtl="0" eaLnBrk="0" fontAlgn="base" hangingPunct="0">
        <a:spcBef>
          <a:spcPct val="0"/>
        </a:spcBef>
        <a:spcAft>
          <a:spcPct val="0"/>
        </a:spcAft>
        <a:buClr>
          <a:schemeClr val="bg2"/>
        </a:buClr>
        <a:buFont typeface="Lucida Grande" charset="0"/>
        <a:buChar char="-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file:///C:\05%20&#22521;&#35757;&#36164;&#26009;PPT\2014%20&#20844;&#20849;&#38468;&#20214;\e1610&#27700;&#27893;&#25928;&#29575;.ppt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oleObject" Target="../embeddings/oleObject2.bin"/><Relationship Id="rId9" Type="http://schemas.openxmlformats.org/officeDocument/2006/relationships/hyperlink" Target="file:///C:\05%20&#22521;&#35757;&#36164;&#26009;PPT\2014%20&#20844;&#20849;&#38468;&#20214;\1610%20&#37325;&#36733;&#21018;&#24615;&#24213;&#24231;&#20998;&#26512;.ppt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6" Type="http://schemas.openxmlformats.org/officeDocument/2006/relationships/hyperlink" Target="file:///C:\05%20&#22521;&#35757;&#36164;&#26009;PPT\2014%20&#20844;&#20849;&#38468;&#20214;\1610&#25104;&#29087;&#30340;&#21518;&#25289;&#24335;.ppt" TargetMode="Externa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file:///C:\05%20&#22521;&#35757;&#36164;&#26009;PPT\2014%20&#20844;&#20849;&#38468;&#20214;\Overhung%20Volute.ppt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5" Type="http://schemas.openxmlformats.org/officeDocument/2006/relationships/image" Target="../media/image63.png"/><Relationship Id="rId4" Type="http://schemas.openxmlformats.org/officeDocument/2006/relationships/hyperlink" Target="file:///C:\05%20&#22521;&#35757;&#36164;&#26009;PPT\2014%20&#20844;&#20849;&#38468;&#20214;\&#32852;&#36724;&#22120;&#20445;&#25252;&#32617;.pptx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file:///C:\05%20&#22521;&#35757;&#36164;&#26009;PPT\2014%20&#20844;&#20849;&#38468;&#20214;\e1610&#27700;&#27893;&#25928;&#29575;.ppt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7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wmf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file:///C:\05%20&#22521;&#35757;&#36164;&#26009;PPT\2014%20&#20844;&#20849;&#38468;&#20214;\VSX%20&#25286;&#35013;.wmv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7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6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../../2014%20&#20844;&#20849;&#38468;&#20214;/&#20844;&#20849;&#31649;.ppt" TargetMode="Externa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../2014%20&#20844;&#20849;&#38468;&#20214;/&#36733;&#33655;&#20998;&#24067;.ppt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05.png"/><Relationship Id="rId4" Type="http://schemas.openxmlformats.org/officeDocument/2006/relationships/oleObject" Target="../embeddings/oleObject6.bin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microsoft.com/office/2007/relationships/hdphoto" Target="../media/hdphoto1.wdp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emf"/><Relationship Id="rId13" Type="http://schemas.openxmlformats.org/officeDocument/2006/relationships/image" Target="../media/image66.png"/><Relationship Id="rId3" Type="http://schemas.openxmlformats.org/officeDocument/2006/relationships/chart" Target="../charts/chart2.xml"/><Relationship Id="rId7" Type="http://schemas.openxmlformats.org/officeDocument/2006/relationships/oleObject" Target="../embeddings/oleObject8.bin"/><Relationship Id="rId12" Type="http://schemas.openxmlformats.org/officeDocument/2006/relationships/image" Target="../media/image111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2.png"/><Relationship Id="rId11" Type="http://schemas.openxmlformats.org/officeDocument/2006/relationships/oleObject" Target="../embeddings/oleObject10.bin"/><Relationship Id="rId5" Type="http://schemas.openxmlformats.org/officeDocument/2006/relationships/image" Target="../media/image108.wmf"/><Relationship Id="rId10" Type="http://schemas.openxmlformats.org/officeDocument/2006/relationships/image" Target="../media/image110.emf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oleObject9.bin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111.emf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12.png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8.wmf"/><Relationship Id="rId11" Type="http://schemas.openxmlformats.org/officeDocument/2006/relationships/image" Target="../media/image110.emf"/><Relationship Id="rId5" Type="http://schemas.openxmlformats.org/officeDocument/2006/relationships/oleObject" Target="../embeddings/oleObject11.bin"/><Relationship Id="rId15" Type="http://schemas.openxmlformats.org/officeDocument/2006/relationships/image" Target="../media/image66.png"/><Relationship Id="rId10" Type="http://schemas.openxmlformats.org/officeDocument/2006/relationships/oleObject" Target="../embeddings/oleObject13.bin"/><Relationship Id="rId4" Type="http://schemas.openxmlformats.org/officeDocument/2006/relationships/chart" Target="../charts/chart3.xml"/><Relationship Id="rId9" Type="http://schemas.openxmlformats.org/officeDocument/2006/relationships/image" Target="../media/image109.emf"/><Relationship Id="rId14" Type="http://schemas.openxmlformats.org/officeDocument/2006/relationships/image" Target="../media/image11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6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6.png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../../../06%20&#20135;&#21697;&#25216;&#26415;&#36164;&#26009;/Tech5500%20Plus/&#36187;&#33713;&#40664;&#24555;&#38378;_0206.mp4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6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1186092" y="1937060"/>
            <a:ext cx="6843092" cy="107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0" kern="120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zh-CN" altLang="en-US" sz="4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赛莱默智慧暖通系统</a:t>
            </a:r>
            <a:endParaRPr lang="en-US" altLang="zh-CN" sz="4800" dirty="0"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 bwMode="auto">
          <a:xfrm>
            <a:off x="1694167" y="3222171"/>
            <a:ext cx="5635570" cy="4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0" kern="120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赛莱默（中国）有限公司  李伟 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74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599" y="1404479"/>
            <a:ext cx="5411792" cy="294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9443" y="173603"/>
            <a:ext cx="5730619" cy="70788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全新一代高效端吸泵</a:t>
            </a:r>
            <a:endParaRPr 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40000" y="4554183"/>
            <a:ext cx="1186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chemeClr val="folHlink"/>
                </a:solidFill>
                <a:ea typeface="黑体" pitchFamily="49" charset="-122"/>
              </a:rPr>
              <a:t>e1610</a:t>
            </a:r>
            <a:endParaRPr lang="en-US" sz="28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391" y="151834"/>
            <a:ext cx="18764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25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81" y="1066800"/>
            <a:ext cx="3955131" cy="405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886" y="3430257"/>
            <a:ext cx="3111134" cy="169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69459" y="157428"/>
            <a:ext cx="7772400" cy="660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eaLnBrk="0" hangingPunct="0">
              <a:defRPr sz="4000" b="1" kern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defTabSz="457200" eaLnBrk="0" hangingPunct="0"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defTabSz="457200" eaLnBrk="0" hangingPunct="0"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defTabSz="457200" eaLnBrk="0" hangingPunct="0"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defTabSz="457200" eaLnBrk="0" hangingPunct="0"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defTabSz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defTabSz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defTabSz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defTabSz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zh-CN" altLang="en-US" dirty="0"/>
              <a:t>（</a:t>
            </a:r>
            <a:r>
              <a:rPr lang="en-US" altLang="zh-CN" dirty="0"/>
              <a:t>1</a:t>
            </a:r>
            <a:r>
              <a:rPr lang="zh-CN" altLang="en-US" dirty="0"/>
              <a:t>）卓越的水力效率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BD9353F4-9DB7-46C3-8207-1D4AC6D83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7055" y="16147"/>
            <a:ext cx="339725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400" b="1" dirty="0">
                <a:solidFill>
                  <a:srgbClr val="FF0000"/>
                </a:solidFill>
                <a:latin typeface="+mj-lt"/>
              </a:rPr>
              <a:t>L</a:t>
            </a:r>
            <a:endParaRPr lang="zh-CN" altLang="en-US" sz="1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447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0195" y="422018"/>
            <a:ext cx="7772400" cy="707886"/>
          </a:xfrm>
        </p:spPr>
        <p:txBody>
          <a:bodyPr wrap="square">
            <a:spAutoFit/>
          </a:bodyPr>
          <a:lstStyle/>
          <a:p>
            <a:pPr algn="ctr"/>
            <a:r>
              <a:rPr lang="zh-CN" altLang="en-US" sz="4000" kern="1200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（</a:t>
            </a:r>
            <a:r>
              <a:rPr lang="en-US" altLang="zh-CN" sz="4000" kern="1200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1</a:t>
            </a:r>
            <a:r>
              <a:rPr lang="zh-CN" altLang="en-US" sz="4000" kern="1200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）刚性底座</a:t>
            </a:r>
          </a:p>
        </p:txBody>
      </p:sp>
      <p:graphicFrame>
        <p:nvGraphicFramePr>
          <p:cNvPr id="33795" name="Object 4"/>
          <p:cNvGraphicFramePr>
            <a:graphicFrameLocks noChangeAspect="1"/>
          </p:cNvGraphicFramePr>
          <p:nvPr/>
        </p:nvGraphicFramePr>
        <p:xfrm>
          <a:off x="468313" y="3181352"/>
          <a:ext cx="3776662" cy="1759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6" name="Paint Shop Pro Image" r:id="rId4" imgW="9951220" imgH="5356098" progId="PaintShopPro">
                  <p:embed/>
                </p:oleObj>
              </mc:Choice>
              <mc:Fallback>
                <p:oleObj name="Paint Shop Pro Image" r:id="rId4" imgW="9951220" imgH="5356098" progId="PaintShopPro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3181352"/>
                        <a:ext cx="3776662" cy="17597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6" name="Rectangle 6"/>
          <p:cNvSpPr>
            <a:spLocks noChangeArrowheads="1"/>
          </p:cNvSpPr>
          <p:nvPr/>
        </p:nvSpPr>
        <p:spPr bwMode="auto">
          <a:xfrm>
            <a:off x="2051054" y="1183483"/>
            <a:ext cx="5597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</a:rPr>
              <a:t>LF</a:t>
            </a:r>
          </a:p>
        </p:txBody>
      </p:sp>
      <p:sp>
        <p:nvSpPr>
          <p:cNvPr id="33797" name="Rectangle 7"/>
          <p:cNvSpPr>
            <a:spLocks noChangeArrowheads="1"/>
          </p:cNvSpPr>
          <p:nvPr/>
        </p:nvSpPr>
        <p:spPr bwMode="auto">
          <a:xfrm>
            <a:off x="1979616" y="3343277"/>
            <a:ext cx="9220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</a:rPr>
              <a:t>344A</a:t>
            </a:r>
          </a:p>
        </p:txBody>
      </p:sp>
      <p:pic>
        <p:nvPicPr>
          <p:cNvPr id="33798" name="Picture 8" descr="grufosn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290638"/>
            <a:ext cx="3541712" cy="132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9" descr="wilo n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7" y="3181352"/>
            <a:ext cx="3514725" cy="167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Rectangle 11"/>
          <p:cNvSpPr>
            <a:spLocks noChangeArrowheads="1"/>
          </p:cNvSpPr>
          <p:nvPr/>
        </p:nvSpPr>
        <p:spPr bwMode="auto">
          <a:xfrm>
            <a:off x="6588129" y="1129905"/>
            <a:ext cx="8691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</a:rPr>
              <a:t>NKG</a:t>
            </a:r>
          </a:p>
        </p:txBody>
      </p:sp>
      <p:pic>
        <p:nvPicPr>
          <p:cNvPr id="33801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7" y="1237061"/>
            <a:ext cx="4103687" cy="155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>
            <a:hlinkClick r:id="rId9" action="ppaction://hlinkpres?slideindex=1&amp;slidetitle="/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21210983">
            <a:off x="943685" y="1906004"/>
            <a:ext cx="7323298" cy="197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42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7"/>
          <p:cNvSpPr>
            <a:spLocks noChangeArrowheads="1"/>
          </p:cNvSpPr>
          <p:nvPr/>
        </p:nvSpPr>
        <p:spPr bwMode="auto">
          <a:xfrm>
            <a:off x="2789587" y="4208814"/>
            <a:ext cx="3595856" cy="1021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ts val="4000"/>
              </a:lnSpc>
            </a:pPr>
            <a:r>
              <a:rPr lang="en-US" altLang="zh-CN" sz="2000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e1610</a:t>
            </a:r>
            <a:r>
              <a:rPr lang="zh-CN" altLang="en-US" sz="2000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叶轮动平衡等级为</a:t>
            </a:r>
            <a:r>
              <a:rPr lang="en-US" altLang="zh-CN" sz="2000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G2.5</a:t>
            </a:r>
          </a:p>
          <a:p>
            <a:pPr algn="ctr">
              <a:lnSpc>
                <a:spcPts val="4000"/>
              </a:lnSpc>
            </a:pPr>
            <a:r>
              <a:rPr lang="en-US" altLang="zh-CN" sz="2000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ISO</a:t>
            </a:r>
            <a:r>
              <a:rPr lang="zh-CN" altLang="en-US" sz="2000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标准等级为</a:t>
            </a:r>
            <a:r>
              <a:rPr lang="en-US" altLang="zh-CN" sz="2000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G6.3</a:t>
            </a:r>
            <a:endParaRPr lang="zh-CN" altLang="en-US" sz="2000" dirty="0">
              <a:solidFill>
                <a:schemeClr val="folHlin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844" name="Rectangle 13"/>
          <p:cNvSpPr>
            <a:spLocks noChangeArrowheads="1"/>
          </p:cNvSpPr>
          <p:nvPr/>
        </p:nvSpPr>
        <p:spPr bwMode="auto">
          <a:xfrm>
            <a:off x="555265" y="157427"/>
            <a:ext cx="8064500" cy="660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r>
              <a:rPr lang="zh-CN" altLang="en-US" sz="4000" b="1" kern="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（</a:t>
            </a:r>
            <a:r>
              <a:rPr lang="en-US" altLang="zh-CN" sz="4000" b="1" kern="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3</a:t>
            </a:r>
            <a:r>
              <a:rPr lang="zh-CN" altLang="en-US" sz="4000" b="1" kern="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）叶轮平衡等级</a:t>
            </a:r>
            <a:endParaRPr lang="en-US" altLang="zh-CN" sz="4000" b="1" kern="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14" name="Picture 3" descr="DCP_03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4" t="4169" r="22192" b="11060"/>
          <a:stretch>
            <a:fillRect/>
          </a:stretch>
        </p:blipFill>
        <p:spPr bwMode="auto">
          <a:xfrm>
            <a:off x="2699448" y="921938"/>
            <a:ext cx="3776134" cy="314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71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6"/>
          <p:cNvSpPr>
            <a:spLocks noChangeArrowheads="1"/>
          </p:cNvSpPr>
          <p:nvPr/>
        </p:nvSpPr>
        <p:spPr bwMode="auto">
          <a:xfrm>
            <a:off x="1331218" y="2076979"/>
            <a:ext cx="2952750" cy="3000375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4822" name="Group 18"/>
          <p:cNvGrpSpPr>
            <a:grpSpLocks/>
          </p:cNvGrpSpPr>
          <p:nvPr/>
        </p:nvGrpSpPr>
        <p:grpSpPr bwMode="auto">
          <a:xfrm>
            <a:off x="4788024" y="1416844"/>
            <a:ext cx="2952750" cy="3660510"/>
            <a:chOff x="3833" y="1071"/>
            <a:chExt cx="1860" cy="2767"/>
          </a:xfrm>
        </p:grpSpPr>
        <p:sp>
          <p:nvSpPr>
            <p:cNvPr id="34826" name="Rectangle 7"/>
            <p:cNvSpPr>
              <a:spLocks noChangeArrowheads="1"/>
            </p:cNvSpPr>
            <p:nvPr/>
          </p:nvSpPr>
          <p:spPr bwMode="auto">
            <a:xfrm>
              <a:off x="3833" y="1570"/>
              <a:ext cx="1860" cy="2268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7" name="Rectangle 8"/>
            <p:cNvSpPr>
              <a:spLocks noChangeArrowheads="1"/>
            </p:cNvSpPr>
            <p:nvPr/>
          </p:nvSpPr>
          <p:spPr bwMode="auto">
            <a:xfrm>
              <a:off x="3833" y="1071"/>
              <a:ext cx="1859" cy="499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zh-CN" altLang="en-US" sz="3000" b="1" dirty="0">
                  <a:ea typeface="黑体" pitchFamily="2" charset="-122"/>
                </a:rPr>
                <a:t>    </a:t>
              </a:r>
              <a:r>
                <a:rPr lang="zh-CN" altLang="en-US" sz="3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通用备件   </a:t>
              </a:r>
            </a:p>
          </p:txBody>
        </p:sp>
        <p:pic>
          <p:nvPicPr>
            <p:cNvPr id="34828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" y="1616"/>
              <a:ext cx="1723" cy="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829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" y="2478"/>
              <a:ext cx="551" cy="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0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" y="2976"/>
              <a:ext cx="920" cy="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831" name="Picture 12" descr="机械密封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2478"/>
              <a:ext cx="766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43" name="Rectangle 13"/>
          <p:cNvSpPr>
            <a:spLocks noChangeArrowheads="1"/>
          </p:cNvSpPr>
          <p:nvPr/>
        </p:nvSpPr>
        <p:spPr bwMode="auto">
          <a:xfrm>
            <a:off x="491446" y="126814"/>
            <a:ext cx="8351837" cy="66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r>
              <a:rPr lang="zh-CN" altLang="en-US" sz="4000" b="1" kern="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（</a:t>
            </a:r>
            <a:r>
              <a:rPr lang="en-US" altLang="zh-CN" sz="4000" b="1" kern="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4</a:t>
            </a:r>
            <a:r>
              <a:rPr lang="zh-CN" altLang="en-US" sz="4000" b="1" kern="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）日常维护便捷</a:t>
            </a:r>
            <a:endParaRPr lang="en-US" altLang="zh-CN" sz="4000" b="1" kern="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4824" name="Rectangle 17"/>
          <p:cNvSpPr>
            <a:spLocks noChangeArrowheads="1"/>
          </p:cNvSpPr>
          <p:nvPr/>
        </p:nvSpPr>
        <p:spPr bwMode="auto">
          <a:xfrm>
            <a:off x="1331218" y="1416844"/>
            <a:ext cx="2952750" cy="66013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CN" altLang="en-US" sz="3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成熟后拉式  </a:t>
            </a:r>
          </a:p>
        </p:txBody>
      </p:sp>
      <p:pic>
        <p:nvPicPr>
          <p:cNvPr id="34825" name="Picture 16">
            <a:hlinkClick r:id="rId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218" y="3044032"/>
            <a:ext cx="2952750" cy="106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5">
            <a:extLst>
              <a:ext uri="{FF2B5EF4-FFF2-40B4-BE49-F238E27FC236}">
                <a16:creationId xmlns="" xmlns:a16="http://schemas.microsoft.com/office/drawing/2014/main" id="{BB2219C6-6C81-4D30-AD84-7B581FFD4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7055" y="16147"/>
            <a:ext cx="339725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400" b="1" dirty="0">
                <a:solidFill>
                  <a:srgbClr val="FF0000"/>
                </a:solidFill>
                <a:latin typeface="+mj-lt"/>
              </a:rPr>
              <a:t>L</a:t>
            </a:r>
            <a:endParaRPr lang="zh-CN" altLang="en-US" sz="1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009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7"/>
          <p:cNvSpPr>
            <a:spLocks noChangeArrowheads="1"/>
          </p:cNvSpPr>
          <p:nvPr/>
        </p:nvSpPr>
        <p:spPr bwMode="auto">
          <a:xfrm>
            <a:off x="395288" y="2676261"/>
            <a:ext cx="2663825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CN" altLang="en-US" sz="2000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带支撑的泵壳，</a:t>
            </a:r>
          </a:p>
          <a:p>
            <a:r>
              <a:rPr lang="zh-CN" altLang="en-US" sz="2000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保证关键部件不受损伤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844" name="Rectangle 13"/>
          <p:cNvSpPr>
            <a:spLocks noChangeArrowheads="1"/>
          </p:cNvSpPr>
          <p:nvPr/>
        </p:nvSpPr>
        <p:spPr bwMode="auto">
          <a:xfrm>
            <a:off x="539751" y="61421"/>
            <a:ext cx="8064500" cy="660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r>
              <a:rPr lang="zh-CN" altLang="en-US" sz="4000" b="1" kern="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（</a:t>
            </a:r>
            <a:r>
              <a:rPr lang="en-US" altLang="zh-CN" sz="4000" b="1" kern="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5</a:t>
            </a:r>
            <a:r>
              <a:rPr lang="zh-CN" altLang="en-US" sz="4000" b="1" kern="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）安全可靠</a:t>
            </a:r>
            <a:endParaRPr lang="en-US" altLang="zh-CN" sz="4000" b="1" kern="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35850" name="Picture 15" descr="0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1" y="3337719"/>
            <a:ext cx="2661273" cy="179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Rectangle 17"/>
          <p:cNvSpPr>
            <a:spLocks noChangeArrowheads="1"/>
          </p:cNvSpPr>
          <p:nvPr/>
        </p:nvSpPr>
        <p:spPr bwMode="auto">
          <a:xfrm>
            <a:off x="5831855" y="1551053"/>
            <a:ext cx="2952916" cy="122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CN" altLang="en-US" sz="2000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符合</a:t>
            </a:r>
            <a:r>
              <a:rPr lang="en-US" altLang="zh-CN" sz="2000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ANSI/OSHA</a:t>
            </a:r>
            <a:r>
              <a:rPr lang="zh-CN" altLang="en-US" sz="2000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标准</a:t>
            </a:r>
          </a:p>
          <a:p>
            <a:r>
              <a:rPr lang="zh-CN" altLang="en-US" sz="2000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联轴器保护罩</a:t>
            </a:r>
            <a:endParaRPr lang="en-US" altLang="zh-CN" sz="2000" dirty="0">
              <a:solidFill>
                <a:schemeClr val="folHlin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dirty="0">
              <a:solidFill>
                <a:schemeClr val="folHlin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将操作工的危险降到最低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0882" name="Picture 2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648" y="2962230"/>
            <a:ext cx="2160241" cy="211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393" y="902030"/>
            <a:ext cx="3046407" cy="165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Line 19"/>
          <p:cNvSpPr>
            <a:spLocks noChangeShapeType="1"/>
          </p:cNvSpPr>
          <p:nvPr/>
        </p:nvSpPr>
        <p:spPr bwMode="auto">
          <a:xfrm>
            <a:off x="3347865" y="1657615"/>
            <a:ext cx="3456161" cy="2280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7" name="Line 18"/>
          <p:cNvSpPr>
            <a:spLocks noChangeShapeType="1"/>
          </p:cNvSpPr>
          <p:nvPr/>
        </p:nvSpPr>
        <p:spPr bwMode="auto">
          <a:xfrm flipH="1">
            <a:off x="1981199" y="2257432"/>
            <a:ext cx="646114" cy="23145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675689" y="66146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ea typeface="黑体" pitchFamily="2" charset="-122"/>
              </a:rPr>
              <a:t>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5913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715784" y="157430"/>
            <a:ext cx="7632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r>
              <a:rPr lang="zh-CN" altLang="en-US" sz="4000" b="1" kern="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（</a:t>
            </a:r>
            <a:r>
              <a:rPr lang="en-US" altLang="zh-CN" sz="4000" b="1" kern="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6</a:t>
            </a:r>
            <a:r>
              <a:rPr lang="zh-CN" altLang="en-US" sz="4000" b="1" kern="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）最大节能节能 </a:t>
            </a:r>
            <a:r>
              <a:rPr lang="en-US" altLang="zh-CN" sz="4000" b="1" kern="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70%</a:t>
            </a:r>
          </a:p>
        </p:txBody>
      </p:sp>
      <p:sp>
        <p:nvSpPr>
          <p:cNvPr id="36867" name="Rectangle 7"/>
          <p:cNvSpPr>
            <a:spLocks noChangeArrowheads="1"/>
          </p:cNvSpPr>
          <p:nvPr/>
        </p:nvSpPr>
        <p:spPr bwMode="auto">
          <a:xfrm>
            <a:off x="179392" y="1416844"/>
            <a:ext cx="3024187" cy="660136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/>
            <a:r>
              <a:rPr lang="zh-CN" altLang="en-US" sz="3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高效水泵</a:t>
            </a:r>
            <a:r>
              <a:rPr lang="zh-CN" altLang="en-US" sz="3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</a:p>
        </p:txBody>
      </p:sp>
      <p:pic>
        <p:nvPicPr>
          <p:cNvPr id="36868" name="Picture 5" descr="节能标志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6844"/>
            <a:ext cx="781050" cy="660136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9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2076979"/>
            <a:ext cx="2927350" cy="300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870" name="Group 28"/>
          <p:cNvGrpSpPr>
            <a:grpSpLocks/>
          </p:cNvGrpSpPr>
          <p:nvPr/>
        </p:nvGrpSpPr>
        <p:grpSpPr bwMode="auto">
          <a:xfrm>
            <a:off x="3203575" y="1416845"/>
            <a:ext cx="3024188" cy="3660510"/>
            <a:chOff x="2018" y="1071"/>
            <a:chExt cx="1905" cy="2767"/>
          </a:xfrm>
        </p:grpSpPr>
        <p:sp>
          <p:nvSpPr>
            <p:cNvPr id="36874" name="Rectangle 16"/>
            <p:cNvSpPr>
              <a:spLocks noChangeArrowheads="1"/>
            </p:cNvSpPr>
            <p:nvPr/>
          </p:nvSpPr>
          <p:spPr bwMode="auto">
            <a:xfrm>
              <a:off x="2063" y="1570"/>
              <a:ext cx="1860" cy="2268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5" name="Rectangle 17"/>
            <p:cNvSpPr>
              <a:spLocks noChangeArrowheads="1"/>
            </p:cNvSpPr>
            <p:nvPr/>
          </p:nvSpPr>
          <p:spPr bwMode="auto">
            <a:xfrm>
              <a:off x="2018" y="1071"/>
              <a:ext cx="1859" cy="499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zh-CN" altLang="en-US" sz="3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</a:t>
              </a:r>
              <a:r>
                <a:rPr lang="zh-CN" altLang="en-US" sz="3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高效电机</a:t>
              </a:r>
              <a:r>
                <a:rPr lang="zh-CN" altLang="en-US" sz="3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</a:t>
              </a:r>
            </a:p>
          </p:txBody>
        </p:sp>
        <p:pic>
          <p:nvPicPr>
            <p:cNvPr id="36876" name="Picture 2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" y="1797"/>
              <a:ext cx="1769" cy="1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6871" name="Rectangle 12"/>
          <p:cNvSpPr>
            <a:spLocks noChangeArrowheads="1"/>
          </p:cNvSpPr>
          <p:nvPr/>
        </p:nvSpPr>
        <p:spPr bwMode="auto">
          <a:xfrm>
            <a:off x="6156325" y="2076979"/>
            <a:ext cx="2952750" cy="3000376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2" name="Rectangle 10"/>
          <p:cNvSpPr>
            <a:spLocks noChangeArrowheads="1"/>
          </p:cNvSpPr>
          <p:nvPr/>
        </p:nvSpPr>
        <p:spPr bwMode="auto">
          <a:xfrm>
            <a:off x="6156325" y="1416844"/>
            <a:ext cx="2952750" cy="660136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CN" sz="3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3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专业控制器</a:t>
            </a:r>
            <a:r>
              <a:rPr lang="en-US" altLang="zh-CN" sz="3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857" y="2666921"/>
            <a:ext cx="1801685" cy="179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23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752239" y="1231187"/>
            <a:ext cx="7200900" cy="71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0085AD"/>
              </a:buClr>
              <a:buFont typeface="Wingdings" pitchFamily="2" charset="2"/>
              <a:buChar char="p"/>
            </a:pPr>
            <a:r>
              <a:rPr lang="en-US" altLang="zh-CN" sz="3200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刚性重载底座，安全可靠</a:t>
            </a: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723664" y="4247468"/>
            <a:ext cx="7734525" cy="600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0085AD"/>
              </a:buClr>
              <a:buFont typeface="Wingdings" pitchFamily="2" charset="2"/>
              <a:buChar char="p"/>
            </a:pPr>
            <a:r>
              <a:rPr lang="zh-CN" altLang="en-US" sz="3200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配专业控制器最大节能</a:t>
            </a:r>
            <a:r>
              <a:rPr lang="en-US" altLang="zh-CN" sz="3200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70%</a:t>
            </a:r>
          </a:p>
        </p:txBody>
      </p:sp>
      <p:sp>
        <p:nvSpPr>
          <p:cNvPr id="75780" name="Rectangle 9"/>
          <p:cNvSpPr>
            <a:spLocks noChangeArrowheads="1"/>
          </p:cNvSpPr>
          <p:nvPr/>
        </p:nvSpPr>
        <p:spPr bwMode="auto">
          <a:xfrm>
            <a:off x="1289607" y="3551243"/>
            <a:ext cx="59039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85AD"/>
              </a:buClr>
              <a:buFont typeface="Wingdings" pitchFamily="2" charset="2"/>
              <a:buChar char="p"/>
            </a:pPr>
            <a:r>
              <a:rPr lang="zh-CN" altLang="en-US" sz="2400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最高效率达</a:t>
            </a:r>
            <a:r>
              <a:rPr lang="en-US" altLang="zh-CN" sz="2400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89%</a:t>
            </a:r>
          </a:p>
        </p:txBody>
      </p:sp>
      <p:sp>
        <p:nvSpPr>
          <p:cNvPr id="55301" name="Rectangle 4"/>
          <p:cNvSpPr>
            <a:spLocks noChangeArrowheads="1"/>
          </p:cNvSpPr>
          <p:nvPr/>
        </p:nvSpPr>
        <p:spPr bwMode="auto">
          <a:xfrm>
            <a:off x="723664" y="157428"/>
            <a:ext cx="7632700" cy="89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r>
              <a:rPr lang="en-US" altLang="zh-CN" sz="4000" b="1" kern="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e1610 </a:t>
            </a:r>
            <a:r>
              <a:rPr lang="zh-CN" altLang="en-US" sz="4000" b="1" kern="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端吸</a:t>
            </a:r>
            <a:r>
              <a:rPr lang="zh-CN" altLang="en-US" sz="4000" b="1" kern="0" dirty="0" smtClean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泵小</a:t>
            </a:r>
            <a:r>
              <a:rPr lang="zh-CN" altLang="en-US" sz="4000" b="1" kern="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结</a:t>
            </a:r>
            <a:endParaRPr lang="en-US" altLang="zh-CN" sz="4000" b="1" kern="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52239" y="2927324"/>
            <a:ext cx="6978650" cy="600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0085AD"/>
              </a:buClr>
              <a:buFont typeface="Wingdings" pitchFamily="2" charset="2"/>
              <a:buChar char="p"/>
            </a:pPr>
            <a:r>
              <a:rPr lang="zh-CN" altLang="en-US" sz="3200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卓越的水力性能效率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30466" y="2072903"/>
            <a:ext cx="7727723" cy="71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0085AD"/>
              </a:buClr>
              <a:buFont typeface="Wingdings" pitchFamily="2" charset="2"/>
              <a:buChar char="p"/>
            </a:pPr>
            <a:r>
              <a:rPr lang="en-US" altLang="zh-CN" sz="3200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带有与泵壳一体化铸造的支撑地脚</a:t>
            </a:r>
          </a:p>
        </p:txBody>
      </p:sp>
    </p:spTree>
    <p:extLst>
      <p:ext uri="{BB962C8B-B14F-4D97-AF65-F5344CB8AC3E}">
        <p14:creationId xmlns:p14="http://schemas.microsoft.com/office/powerpoint/2010/main" val="124141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/>
          </p:cNvSpPr>
          <p:nvPr>
            <p:ph type="title"/>
          </p:nvPr>
        </p:nvSpPr>
        <p:spPr>
          <a:xfrm>
            <a:off x="457200" y="163549"/>
            <a:ext cx="8229600" cy="66145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赛莱默双吸</a:t>
            </a:r>
            <a:r>
              <a:rPr lang="zh-CN" altLang="en-US" sz="4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泵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55" y="1717251"/>
            <a:ext cx="3715242" cy="1971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771" y="1330241"/>
            <a:ext cx="3355727" cy="2745104"/>
          </a:xfrm>
          <a:prstGeom prst="rect">
            <a:avLst/>
          </a:prstGeom>
          <a:ln>
            <a:noFill/>
          </a:ln>
        </p:spPr>
      </p:pic>
      <p:graphicFrame>
        <p:nvGraphicFramePr>
          <p:cNvPr id="6" name="对象 1"/>
          <p:cNvGraphicFramePr>
            <a:graphicFrameLocks noGrp="1" noChangeAspect="1"/>
          </p:cNvGraphicFramePr>
          <p:nvPr/>
        </p:nvGraphicFramePr>
        <p:xfrm>
          <a:off x="7440083" y="21167"/>
          <a:ext cx="911490" cy="1029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0" name="Bitmap Image" r:id="rId6" imgW="1980952" imgH="2666667" progId="PBrush">
                  <p:embed/>
                </p:oleObj>
              </mc:Choice>
              <mc:Fallback>
                <p:oleObj name="Bitmap Image" r:id="rId6" imgW="1980952" imgH="2666667" progId="PBrush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0083" y="21167"/>
                        <a:ext cx="911490" cy="10292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518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/>
          </p:cNvSpPr>
          <p:nvPr>
            <p:ph type="title"/>
          </p:nvPr>
        </p:nvSpPr>
        <p:spPr>
          <a:xfrm>
            <a:off x="1143000" y="163549"/>
            <a:ext cx="6858000" cy="66145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8100" rIns="0" bIns="38100" numCol="1" anchor="t" anchorCtr="0" compatLnSpc="1">
            <a:prstTxWarp prst="textNoShape">
              <a:avLst/>
            </a:prstTxWarp>
          </a:bodyPr>
          <a:lstStyle/>
          <a:p>
            <a:pPr algn="ctr" defTabSz="380985"/>
            <a:r>
              <a:rPr lang="zh-CN" altLang="en-US" sz="3333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赛莱默双吸泵 </a:t>
            </a:r>
            <a:r>
              <a:rPr lang="en-US" altLang="zh-CN" sz="3333" dirty="0">
                <a:latin typeface="微软雅黑" panose="020B0503020204020204" pitchFamily="34" charset="-122"/>
                <a:ea typeface="微软雅黑" panose="020B0503020204020204" pitchFamily="34" charset="-122"/>
              </a:rPr>
              <a:t>- VSX</a:t>
            </a:r>
            <a:endParaRPr lang="zh-CN" altLang="en-US" sz="3333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542" y="1279261"/>
            <a:ext cx="5494073" cy="349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对象 1"/>
          <p:cNvGraphicFramePr>
            <a:graphicFrameLocks noGrp="1" noChangeAspect="1"/>
          </p:cNvGraphicFramePr>
          <p:nvPr/>
        </p:nvGraphicFramePr>
        <p:xfrm>
          <a:off x="7440083" y="21167"/>
          <a:ext cx="911490" cy="1029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8" name="Bitmap Image" r:id="rId5" imgW="1980952" imgH="2666667" progId="PBrush">
                  <p:embed/>
                </p:oleObj>
              </mc:Choice>
              <mc:Fallback>
                <p:oleObj name="Bitmap Image" r:id="rId5" imgW="1980952" imgH="2666667" progId="PBrush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0083" y="21167"/>
                        <a:ext cx="911490" cy="10292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229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2"/>
          <p:cNvSpPr>
            <a:spLocks noChangeArrowheads="1"/>
          </p:cNvSpPr>
          <p:nvPr/>
        </p:nvSpPr>
        <p:spPr bwMode="auto">
          <a:xfrm>
            <a:off x="0" y="990865"/>
            <a:ext cx="9144000" cy="32543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en-US" altLang="zh-CN" sz="1800">
              <a:solidFill>
                <a:schemeClr val="tx1"/>
              </a:solidFill>
              <a:ea typeface="黑体" pitchFamily="49" charset="-122"/>
            </a:endParaRPr>
          </a:p>
        </p:txBody>
      </p:sp>
      <p:sp>
        <p:nvSpPr>
          <p:cNvPr id="12290" name="Text Box 19"/>
          <p:cNvSpPr txBox="1">
            <a:spLocks noChangeArrowheads="1"/>
          </p:cNvSpPr>
          <p:nvPr/>
        </p:nvSpPr>
        <p:spPr bwMode="auto">
          <a:xfrm>
            <a:off x="292102" y="178915"/>
            <a:ext cx="858837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 eaLnBrk="0" hangingPunct="0">
              <a:defRPr/>
            </a:pPr>
            <a:r>
              <a:rPr lang="zh-CN" altLang="en-US" sz="2800" b="1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itchFamily="34" charset="0"/>
              </a:rPr>
              <a:t>从 </a:t>
            </a:r>
            <a:r>
              <a:rPr lang="en-US" altLang="zh-CN" sz="2800" b="1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itchFamily="34" charset="0"/>
              </a:rPr>
              <a:t>1 </a:t>
            </a:r>
            <a:r>
              <a:rPr lang="zh-CN" altLang="en-US" sz="2800" b="1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itchFamily="34" charset="0"/>
              </a:rPr>
              <a:t>到 </a:t>
            </a:r>
            <a:r>
              <a:rPr lang="en-US" altLang="zh-CN" sz="2800" b="1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itchFamily="34" charset="0"/>
              </a:rPr>
              <a:t>3 </a:t>
            </a:r>
            <a:r>
              <a:rPr lang="zh-CN" altLang="en-US" sz="2800" b="1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itchFamily="34" charset="0"/>
              </a:rPr>
              <a:t>的变化 （</a:t>
            </a:r>
            <a:r>
              <a:rPr lang="en-US" altLang="zh-CN" sz="2800" b="1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itchFamily="34" charset="0"/>
              </a:rPr>
              <a:t>2011</a:t>
            </a:r>
            <a:r>
              <a:rPr lang="zh-CN" altLang="en-US" sz="2800" b="1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itchFamily="34" charset="0"/>
              </a:rPr>
              <a:t>年</a:t>
            </a:r>
            <a:r>
              <a:rPr lang="en-US" altLang="zh-CN" sz="2800" b="1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itchFamily="34" charset="0"/>
              </a:rPr>
              <a:t>11</a:t>
            </a:r>
            <a:r>
              <a:rPr lang="zh-CN" altLang="en-US" sz="2800" b="1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itchFamily="34" charset="0"/>
              </a:rPr>
              <a:t>月</a:t>
            </a:r>
            <a:r>
              <a:rPr lang="en-US" altLang="zh-CN" sz="2800" b="1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itchFamily="34" charset="0"/>
              </a:rPr>
              <a:t>1</a:t>
            </a:r>
            <a:r>
              <a:rPr lang="zh-CN" altLang="en-US" sz="2800" b="1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itchFamily="34" charset="0"/>
              </a:rPr>
              <a:t>日开始）</a:t>
            </a:r>
          </a:p>
        </p:txBody>
      </p:sp>
      <p:pic>
        <p:nvPicPr>
          <p:cNvPr id="35845" name="Picture 5" descr="300000839764127060614135706_9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919553"/>
            <a:ext cx="2921000" cy="18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7" y="1926168"/>
            <a:ext cx="3008313" cy="180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8" descr="home-markets-r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8" y="1934104"/>
            <a:ext cx="2963862" cy="180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Text Box 10"/>
          <p:cNvSpPr txBox="1">
            <a:spLocks noChangeArrowheads="1"/>
          </p:cNvSpPr>
          <p:nvPr/>
        </p:nvSpPr>
        <p:spPr bwMode="auto">
          <a:xfrm>
            <a:off x="1147763" y="1431208"/>
            <a:ext cx="1041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  防</a:t>
            </a:r>
          </a:p>
        </p:txBody>
      </p:sp>
      <p:sp>
        <p:nvSpPr>
          <p:cNvPr id="35849" name="Text Box 11"/>
          <p:cNvSpPr txBox="1">
            <a:spLocks noChangeArrowheads="1"/>
          </p:cNvSpPr>
          <p:nvPr/>
        </p:nvSpPr>
        <p:spPr bwMode="auto">
          <a:xfrm>
            <a:off x="7027863" y="1422137"/>
            <a:ext cx="9763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  业</a:t>
            </a:r>
          </a:p>
        </p:txBody>
      </p:sp>
      <p:sp>
        <p:nvSpPr>
          <p:cNvPr id="35850" name="Text Box 12"/>
          <p:cNvSpPr txBox="1">
            <a:spLocks noChangeArrowheads="1"/>
          </p:cNvSpPr>
          <p:nvPr/>
        </p:nvSpPr>
        <p:spPr bwMode="auto">
          <a:xfrm>
            <a:off x="3964725" y="1422137"/>
            <a:ext cx="1320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流体技术</a:t>
            </a:r>
          </a:p>
        </p:txBody>
      </p:sp>
      <p:sp>
        <p:nvSpPr>
          <p:cNvPr id="12301" name="Text Box 14"/>
          <p:cNvSpPr txBox="1">
            <a:spLocks noChangeArrowheads="1"/>
          </p:cNvSpPr>
          <p:nvPr/>
        </p:nvSpPr>
        <p:spPr bwMode="auto">
          <a:xfrm>
            <a:off x="212725" y="3988594"/>
            <a:ext cx="2501900" cy="6588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2800" dirty="0" err="1" smtClean="0">
                <a:latin typeface="+mn-lt"/>
                <a:ea typeface="+mn-ea"/>
              </a:rPr>
              <a:t>Exelis</a:t>
            </a:r>
            <a:endParaRPr lang="en-US" altLang="zh-CN" sz="2800" dirty="0">
              <a:latin typeface="+mn-lt"/>
              <a:ea typeface="+mn-ea"/>
            </a:endParaRPr>
          </a:p>
        </p:txBody>
      </p:sp>
      <p:sp>
        <p:nvSpPr>
          <p:cNvPr id="12303" name="Text Box 16"/>
          <p:cNvSpPr txBox="1">
            <a:spLocks noChangeArrowheads="1"/>
          </p:cNvSpPr>
          <p:nvPr/>
        </p:nvSpPr>
        <p:spPr bwMode="auto">
          <a:xfrm>
            <a:off x="6373868" y="3988594"/>
            <a:ext cx="2501900" cy="6588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 smtClean="0">
                <a:latin typeface="+mn-lt"/>
                <a:ea typeface="+mn-ea"/>
              </a:rPr>
              <a:t>ITT</a:t>
            </a:r>
            <a:endParaRPr lang="en-US" altLang="zh-CN" sz="1600" dirty="0">
              <a:latin typeface="+mj-ea"/>
              <a:ea typeface="+mj-ea"/>
            </a:endParaRPr>
          </a:p>
        </p:txBody>
      </p:sp>
      <p:sp>
        <p:nvSpPr>
          <p:cNvPr id="12305" name="Text Box 18"/>
          <p:cNvSpPr txBox="1">
            <a:spLocks noChangeArrowheads="1"/>
          </p:cNvSpPr>
          <p:nvPr/>
        </p:nvSpPr>
        <p:spPr bwMode="auto">
          <a:xfrm>
            <a:off x="3164107" y="4349063"/>
            <a:ext cx="2850023" cy="923330"/>
          </a:xfrm>
          <a:prstGeom prst="rect">
            <a:avLst/>
          </a:prstGeom>
          <a:noFill/>
          <a:ln w="9525" algn="ctr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  <a:p>
            <a:pPr algn="ctr"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ea"/>
                <a:ea typeface="+mj-ea"/>
              </a:rPr>
              <a:t>  </a:t>
            </a:r>
            <a:r>
              <a:rPr lang="en-US" altLang="zh-CN" sz="2000" b="1" spc="50" dirty="0" smtClean="0">
                <a:ln w="11430"/>
                <a:solidFill>
                  <a:srgbClr val="FF8A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ea"/>
                <a:ea typeface="+mj-ea"/>
              </a:rPr>
              <a:t>52</a:t>
            </a:r>
            <a:r>
              <a:rPr lang="zh-CN" altLang="en-US" sz="2000" b="1" spc="50" dirty="0" smtClean="0">
                <a:ln w="11430"/>
                <a:solidFill>
                  <a:srgbClr val="FF8A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ea"/>
                <a:ea typeface="+mj-ea"/>
              </a:rPr>
              <a:t>亿</a:t>
            </a:r>
            <a:r>
              <a:rPr lang="zh-CN" altLang="en-US" sz="2000" b="1" spc="50" dirty="0">
                <a:ln w="11430"/>
                <a:solidFill>
                  <a:srgbClr val="FF8A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ea"/>
                <a:ea typeface="+mj-ea"/>
              </a:rPr>
              <a:t>美元 </a:t>
            </a:r>
            <a:r>
              <a:rPr lang="en-US" altLang="zh-CN" sz="2000" b="1" spc="50" dirty="0">
                <a:ln w="11430"/>
                <a:solidFill>
                  <a:srgbClr val="FF8A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ea"/>
                <a:ea typeface="+mj-ea"/>
              </a:rPr>
              <a:t>/</a:t>
            </a:r>
            <a:r>
              <a:rPr lang="zh-CN" altLang="en-US" sz="2000" b="1" spc="50" dirty="0">
                <a:ln w="11430"/>
                <a:solidFill>
                  <a:srgbClr val="FF8A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ea"/>
                <a:ea typeface="+mj-ea"/>
              </a:rPr>
              <a:t> </a:t>
            </a:r>
            <a:r>
              <a:rPr lang="en-US" altLang="zh-CN" sz="2000" b="1" spc="50" dirty="0" smtClean="0">
                <a:ln w="11430"/>
                <a:solidFill>
                  <a:srgbClr val="FF8A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ea"/>
                <a:ea typeface="+mj-ea"/>
              </a:rPr>
              <a:t>2018</a:t>
            </a:r>
            <a:r>
              <a:rPr lang="zh-CN" altLang="en-US" sz="2000" b="1" spc="50" dirty="0" smtClean="0">
                <a:ln w="11430"/>
                <a:solidFill>
                  <a:srgbClr val="FF8A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ea"/>
                <a:ea typeface="+mj-ea"/>
              </a:rPr>
              <a:t>年</a:t>
            </a:r>
            <a:endParaRPr lang="en-US" altLang="zh-CN" sz="2000" b="1" spc="50" dirty="0">
              <a:ln w="11430"/>
              <a:solidFill>
                <a:srgbClr val="FF8A1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2307" name="AutoShape 13"/>
          <p:cNvSpPr>
            <a:spLocks noChangeArrowheads="1"/>
          </p:cNvSpPr>
          <p:nvPr/>
        </p:nvSpPr>
        <p:spPr bwMode="auto">
          <a:xfrm>
            <a:off x="4235450" y="3807355"/>
            <a:ext cx="757238" cy="310886"/>
          </a:xfrm>
          <a:prstGeom prst="downArrow">
            <a:avLst>
              <a:gd name="adj1" fmla="val 50000"/>
              <a:gd name="adj2" fmla="val 25000"/>
            </a:avLst>
          </a:prstGeom>
          <a:pattFill prst="pct75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C000"/>
              </a:solidFill>
              <a:latin typeface="+mn-lt"/>
              <a:ea typeface="+mn-ea"/>
            </a:endParaRPr>
          </a:p>
        </p:txBody>
      </p:sp>
      <p:pic>
        <p:nvPicPr>
          <p:cNvPr id="35855" name="Picture 24" descr="ITT0 CMYK_LOGO [转换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8" y="734221"/>
            <a:ext cx="1055682" cy="58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13"/>
          <p:cNvSpPr>
            <a:spLocks noChangeArrowheads="1"/>
          </p:cNvSpPr>
          <p:nvPr/>
        </p:nvSpPr>
        <p:spPr bwMode="auto">
          <a:xfrm>
            <a:off x="1035050" y="3807355"/>
            <a:ext cx="757238" cy="310886"/>
          </a:xfrm>
          <a:prstGeom prst="downArrow">
            <a:avLst>
              <a:gd name="adj1" fmla="val 50000"/>
              <a:gd name="adj2" fmla="val 25000"/>
            </a:avLst>
          </a:prstGeom>
          <a:pattFill prst="pct75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7256465" y="3806031"/>
            <a:ext cx="757237" cy="310886"/>
          </a:xfrm>
          <a:prstGeom prst="downArrow">
            <a:avLst>
              <a:gd name="adj1" fmla="val 50000"/>
              <a:gd name="adj2" fmla="val 25000"/>
            </a:avLst>
          </a:prstGeom>
          <a:pattFill prst="pct75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pic>
        <p:nvPicPr>
          <p:cNvPr id="54274" name="Picture 2" descr="C:\Users\dtong\Desktop\Xylem_tag_rg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533" y="4115207"/>
            <a:ext cx="1786503" cy="72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69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6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1054365"/>
            <a:ext cx="2376488" cy="198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6"/>
          <p:cNvSpPr txBox="1">
            <a:spLocks noChangeArrowheads="1"/>
          </p:cNvSpPr>
          <p:nvPr/>
        </p:nvSpPr>
        <p:spPr bwMode="auto">
          <a:xfrm>
            <a:off x="2082800" y="5227337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0" hangingPunct="0">
              <a:defRPr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>
                <a:ea typeface="宋体" pitchFamily="2" charset="-122"/>
              </a:defRPr>
            </a:lvl2pPr>
            <a:lvl3pPr marL="1143000" indent="-228600" eaLnBrk="0" hangingPunct="0">
              <a:defRPr>
                <a:ea typeface="宋体" pitchFamily="2" charset="-122"/>
              </a:defRPr>
            </a:lvl3pPr>
            <a:lvl4pPr marL="1600200" indent="-228600" eaLnBrk="0" hangingPunct="0">
              <a:defRPr>
                <a:ea typeface="宋体" pitchFamily="2" charset="-122"/>
              </a:defRPr>
            </a:lvl4pPr>
            <a:lvl5pPr marL="2057400" indent="-228600" eaLnBrk="0" hangingPunct="0">
              <a:defRPr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pitchFamily="2" charset="-122"/>
              </a:defRPr>
            </a:lvl9pPr>
          </a:lstStyle>
          <a:p>
            <a:r>
              <a:rPr lang="zh-CN" altLang="en-US" dirty="0"/>
              <a:t>侧进侧出</a:t>
            </a:r>
          </a:p>
        </p:txBody>
      </p:sp>
      <p:sp>
        <p:nvSpPr>
          <p:cNvPr id="65540" name="Text Box 7"/>
          <p:cNvSpPr txBox="1">
            <a:spLocks noChangeArrowheads="1"/>
          </p:cNvSpPr>
          <p:nvPr/>
        </p:nvSpPr>
        <p:spPr bwMode="auto">
          <a:xfrm>
            <a:off x="4016375" y="5219815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0" hangingPunct="0">
              <a:defRPr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>
                <a:ea typeface="宋体" pitchFamily="2" charset="-122"/>
              </a:defRPr>
            </a:lvl2pPr>
            <a:lvl3pPr marL="1143000" indent="-228600" eaLnBrk="0" hangingPunct="0">
              <a:defRPr>
                <a:ea typeface="宋体" pitchFamily="2" charset="-122"/>
              </a:defRPr>
            </a:lvl3pPr>
            <a:lvl4pPr marL="1600200" indent="-228600" eaLnBrk="0" hangingPunct="0">
              <a:defRPr>
                <a:ea typeface="宋体" pitchFamily="2" charset="-122"/>
              </a:defRPr>
            </a:lvl4pPr>
            <a:lvl5pPr marL="2057400" indent="-228600" eaLnBrk="0" hangingPunct="0">
              <a:defRPr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pitchFamily="2" charset="-122"/>
              </a:defRPr>
            </a:lvl9pPr>
          </a:lstStyle>
          <a:p>
            <a:r>
              <a:rPr lang="zh-CN" altLang="en-US" dirty="0"/>
              <a:t>侧进上出</a:t>
            </a:r>
          </a:p>
        </p:txBody>
      </p:sp>
      <p:sp>
        <p:nvSpPr>
          <p:cNvPr id="65541" name="Text Box 8"/>
          <p:cNvSpPr txBox="1">
            <a:spLocks noChangeArrowheads="1"/>
          </p:cNvSpPr>
          <p:nvPr/>
        </p:nvSpPr>
        <p:spPr bwMode="auto">
          <a:xfrm>
            <a:off x="5713413" y="5171282"/>
            <a:ext cx="1107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r>
              <a:rPr lang="zh-CN" altLang="en-US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上进上出</a:t>
            </a:r>
            <a:endParaRPr lang="zh-CN" altLang="en-US" sz="2400" dirty="0">
              <a:solidFill>
                <a:srgbClr val="0085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542" name="Text Box 9"/>
          <p:cNvSpPr txBox="1">
            <a:spLocks noChangeArrowheads="1"/>
          </p:cNvSpPr>
          <p:nvPr/>
        </p:nvSpPr>
        <p:spPr bwMode="auto">
          <a:xfrm>
            <a:off x="4054476" y="4728104"/>
            <a:ext cx="1023037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r>
              <a:rPr lang="en-US" altLang="zh-CN" sz="2400">
                <a:solidFill>
                  <a:srgbClr val="0085AD"/>
                </a:solidFill>
                <a:latin typeface="+mn-lt"/>
              </a:rPr>
              <a:t>VSCS</a:t>
            </a:r>
          </a:p>
        </p:txBody>
      </p:sp>
      <p:sp>
        <p:nvSpPr>
          <p:cNvPr id="65543" name="Text Box 10"/>
          <p:cNvSpPr txBox="1">
            <a:spLocks noChangeArrowheads="1"/>
          </p:cNvSpPr>
          <p:nvPr/>
        </p:nvSpPr>
        <p:spPr bwMode="auto">
          <a:xfrm>
            <a:off x="5873750" y="4740011"/>
            <a:ext cx="817853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r>
              <a:rPr lang="en-US" altLang="zh-CN" sz="2400">
                <a:solidFill>
                  <a:srgbClr val="0085AD"/>
                </a:solidFill>
                <a:latin typeface="+mn-lt"/>
              </a:rPr>
              <a:t>VSC</a:t>
            </a:r>
          </a:p>
        </p:txBody>
      </p:sp>
      <p:sp>
        <p:nvSpPr>
          <p:cNvPr id="65544" name="Text Box 11"/>
          <p:cNvSpPr txBox="1">
            <a:spLocks noChangeArrowheads="1"/>
          </p:cNvSpPr>
          <p:nvPr/>
        </p:nvSpPr>
        <p:spPr bwMode="auto">
          <a:xfrm>
            <a:off x="2222500" y="4740011"/>
            <a:ext cx="817853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r>
              <a:rPr lang="en-US" altLang="zh-CN" sz="2400">
                <a:solidFill>
                  <a:srgbClr val="0085AD"/>
                </a:solidFill>
                <a:latin typeface="+mn-lt"/>
              </a:rPr>
              <a:t>VSH</a:t>
            </a:r>
          </a:p>
        </p:txBody>
      </p:sp>
      <p:sp>
        <p:nvSpPr>
          <p:cNvPr id="65545" name="Rectangle 4"/>
          <p:cNvSpPr>
            <a:spLocks noChangeArrowheads="1"/>
          </p:cNvSpPr>
          <p:nvPr/>
        </p:nvSpPr>
        <p:spPr bwMode="auto">
          <a:xfrm>
            <a:off x="-6006" y="121709"/>
            <a:ext cx="9144000" cy="66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r>
              <a:rPr lang="zh-CN" altLang="en-US" sz="4000" b="1" kern="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（</a:t>
            </a:r>
            <a:r>
              <a:rPr lang="en-US" altLang="zh-CN" sz="4000" b="1" kern="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</a:t>
            </a:r>
            <a:r>
              <a:rPr lang="zh-CN" altLang="en-US" sz="4000" b="1" kern="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）专利设计三种进出水口</a:t>
            </a:r>
            <a:endParaRPr lang="en-US" altLang="zh-CN" sz="4000" b="1" kern="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6554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405188"/>
            <a:ext cx="1295400" cy="115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6" y="3444875"/>
            <a:ext cx="1438275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14" y="3444875"/>
            <a:ext cx="12858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672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9" y="923474"/>
            <a:ext cx="6696075" cy="446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>
            <a:spLocks noGrp="1"/>
          </p:cNvSpPr>
          <p:nvPr>
            <p:ph type="title"/>
          </p:nvPr>
        </p:nvSpPr>
        <p:spPr>
          <a:xfrm>
            <a:off x="271463" y="126698"/>
            <a:ext cx="8569325" cy="66145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）大大节约安装空间</a:t>
            </a:r>
          </a:p>
        </p:txBody>
      </p:sp>
    </p:spTree>
    <p:extLst>
      <p:ext uri="{BB962C8B-B14F-4D97-AF65-F5344CB8AC3E}">
        <p14:creationId xmlns:p14="http://schemas.microsoft.com/office/powerpoint/2010/main" val="364553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37017" y="42372"/>
            <a:ext cx="8229600" cy="79639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/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VSX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上进上出安装实例图片</a:t>
            </a:r>
          </a:p>
        </p:txBody>
      </p:sp>
      <p:pic>
        <p:nvPicPr>
          <p:cNvPr id="6963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556" y="3085985"/>
            <a:ext cx="3432554" cy="261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E04E16B5-5FF2-4CF9-A268-1E2BC1484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56" y="838768"/>
            <a:ext cx="3828381" cy="287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8" name="CB816133-C0FD-4F42-B213-48BCD2E5ADF6" descr="image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314" y="838768"/>
            <a:ext cx="3169296" cy="232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40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/>
          </p:cNvSpPr>
          <p:nvPr>
            <p:ph type="title"/>
          </p:nvPr>
        </p:nvSpPr>
        <p:spPr>
          <a:xfrm>
            <a:off x="293689" y="151361"/>
            <a:ext cx="8229600" cy="79639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VSX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的超大密封腔</a:t>
            </a:r>
          </a:p>
        </p:txBody>
      </p:sp>
      <p:pic>
        <p:nvPicPr>
          <p:cNvPr id="665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256896"/>
            <a:ext cx="455930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2017449"/>
            <a:ext cx="3965575" cy="308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Text Box 6"/>
          <p:cNvSpPr txBox="1">
            <a:spLocks noChangeArrowheads="1"/>
          </p:cNvSpPr>
          <p:nvPr/>
        </p:nvSpPr>
        <p:spPr bwMode="auto">
          <a:xfrm>
            <a:off x="1258888" y="1357313"/>
            <a:ext cx="18133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0" hangingPunct="0">
              <a:defRPr sz="2400" b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zh-CN" dirty="0"/>
              <a:t>VSX </a:t>
            </a:r>
            <a:r>
              <a:rPr lang="zh-CN" altLang="en-US" dirty="0"/>
              <a:t>密封腔</a:t>
            </a:r>
          </a:p>
        </p:txBody>
      </p:sp>
      <p:sp>
        <p:nvSpPr>
          <p:cNvPr id="66566" name="Text Box 7"/>
          <p:cNvSpPr txBox="1">
            <a:spLocks noChangeArrowheads="1"/>
          </p:cNvSpPr>
          <p:nvPr/>
        </p:nvSpPr>
        <p:spPr bwMode="auto">
          <a:xfrm>
            <a:off x="5292080" y="1574650"/>
            <a:ext cx="26597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eaLnBrk="0" hangingPunct="0">
              <a:defRPr sz="2400" b="1">
                <a:solidFill>
                  <a:srgbClr val="0085AD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同行双吸泵密封腔</a:t>
            </a:r>
          </a:p>
        </p:txBody>
      </p:sp>
    </p:spTree>
    <p:extLst>
      <p:ext uri="{BB962C8B-B14F-4D97-AF65-F5344CB8AC3E}">
        <p14:creationId xmlns:p14="http://schemas.microsoft.com/office/powerpoint/2010/main" val="345547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/>
          </p:cNvSpPr>
          <p:nvPr>
            <p:ph type="title"/>
          </p:nvPr>
        </p:nvSpPr>
        <p:spPr>
          <a:xfrm>
            <a:off x="477385" y="157428"/>
            <a:ext cx="8229600" cy="66145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VSX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维护极为简单</a:t>
            </a:r>
          </a:p>
        </p:txBody>
      </p:sp>
      <p:pic>
        <p:nvPicPr>
          <p:cNvPr id="67587" name="Picture 4" descr="seal_off_1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1431396"/>
            <a:ext cx="6807200" cy="377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05178"/>
            <a:ext cx="3795713" cy="178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675689" y="66146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ea typeface="黑体" pitchFamily="2" charset="-122"/>
              </a:rPr>
              <a:t>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9413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/>
          </p:cNvSpPr>
          <p:nvPr>
            <p:ph type="title"/>
          </p:nvPr>
        </p:nvSpPr>
        <p:spPr>
          <a:xfrm>
            <a:off x="323851" y="156104"/>
            <a:ext cx="8507413" cy="66145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/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VSX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系列双吸</a:t>
            </a:r>
            <a:r>
              <a:rPr lang="zh-CN" altLang="en-US" sz="4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泵小结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95325" y="1172255"/>
            <a:ext cx="7200900" cy="71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0085AD"/>
              </a:buClr>
              <a:buFont typeface="Wingdings" pitchFamily="2" charset="2"/>
              <a:buChar char="p"/>
            </a:pPr>
            <a:r>
              <a:rPr lang="en-US" altLang="zh-CN" sz="3600" dirty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600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三种进出水口方式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84213" y="2013630"/>
            <a:ext cx="7200900" cy="71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0085AD"/>
              </a:buClr>
              <a:buFont typeface="Wingdings" pitchFamily="2" charset="2"/>
              <a:buChar char="p"/>
            </a:pPr>
            <a:r>
              <a:rPr lang="en-US" altLang="zh-CN" sz="360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60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上进上出节约空间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84213" y="2886340"/>
            <a:ext cx="7200900" cy="71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0085AD"/>
              </a:buClr>
              <a:buFont typeface="Wingdings" pitchFamily="2" charset="2"/>
              <a:buChar char="p"/>
            </a:pPr>
            <a:r>
              <a:rPr lang="en-US" altLang="zh-CN" sz="3600" dirty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600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超大机械密封腔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74463" y="3731494"/>
            <a:ext cx="7200900" cy="71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0085AD"/>
              </a:buClr>
              <a:buFont typeface="Wingdings" pitchFamily="2" charset="2"/>
              <a:buChar char="p"/>
            </a:pPr>
            <a:r>
              <a:rPr lang="en-US" altLang="zh-CN" sz="3600" dirty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600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端面拆卸便于维修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73327" y="4603560"/>
            <a:ext cx="7904616" cy="600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0085AD"/>
              </a:buClr>
              <a:buFont typeface="Wingdings" pitchFamily="2" charset="2"/>
              <a:buChar char="p"/>
            </a:pPr>
            <a:r>
              <a:rPr lang="zh-CN" altLang="en-US" sz="3600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配专业控制器最大节能</a:t>
            </a:r>
            <a:r>
              <a:rPr lang="en-US" altLang="zh-CN" sz="3600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70%</a:t>
            </a:r>
          </a:p>
        </p:txBody>
      </p:sp>
    </p:spTree>
    <p:extLst>
      <p:ext uri="{BB962C8B-B14F-4D97-AF65-F5344CB8AC3E}">
        <p14:creationId xmlns:p14="http://schemas.microsoft.com/office/powerpoint/2010/main" val="212100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/>
          </p:cNvSpPr>
          <p:nvPr>
            <p:ph type="title"/>
          </p:nvPr>
        </p:nvSpPr>
        <p:spPr>
          <a:xfrm>
            <a:off x="868680" y="432944"/>
            <a:ext cx="7406640" cy="59531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1148" rIns="0" bIns="41148" numCol="1" anchor="t" anchorCtr="0" compatLnSpc="1">
            <a:prstTxWarp prst="textNoShape">
              <a:avLst/>
            </a:prstTxWarp>
          </a:bodyPr>
          <a:lstStyle/>
          <a:p>
            <a:pPr defTabSz="411480"/>
            <a:r>
              <a:rPr lang="en-US" altLang="zh-CN" sz="3600" dirty="0"/>
              <a:t>B&amp;G </a:t>
            </a:r>
            <a:r>
              <a:rPr lang="zh-CN" altLang="en-US" sz="3600" dirty="0"/>
              <a:t>新</a:t>
            </a:r>
            <a:r>
              <a:rPr lang="en-US" sz="3600" dirty="0"/>
              <a:t> e</a:t>
            </a:r>
            <a:r>
              <a:rPr lang="en-US" altLang="zh-CN" sz="3600" dirty="0"/>
              <a:t>-</a:t>
            </a:r>
            <a:r>
              <a:rPr lang="en-US" sz="3600" dirty="0"/>
              <a:t>HSC </a:t>
            </a:r>
            <a:r>
              <a:rPr lang="zh-CN" altLang="en-US" sz="3600" dirty="0"/>
              <a:t>中开双吸泵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8732" y="1480718"/>
            <a:ext cx="3926536" cy="3212047"/>
          </a:xfrm>
          <a:prstGeom prst="rect">
            <a:avLst/>
          </a:prstGeom>
          <a:ln>
            <a:noFill/>
          </a:ln>
        </p:spPr>
      </p:pic>
      <p:graphicFrame>
        <p:nvGraphicFramePr>
          <p:cNvPr id="6" name="对象 1"/>
          <p:cNvGraphicFramePr>
            <a:graphicFrameLocks noGrp="1" noChangeAspect="1"/>
          </p:cNvGraphicFramePr>
          <p:nvPr/>
        </p:nvGraphicFramePr>
        <p:xfrm>
          <a:off x="7153276" y="304801"/>
          <a:ext cx="820341" cy="926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8" name="Bitmap Image" r:id="rId5" imgW="1980952" imgH="2666667" progId="PBrush">
                  <p:embed/>
                </p:oleObj>
              </mc:Choice>
              <mc:Fallback>
                <p:oleObj name="Bitmap Image" r:id="rId5" imgW="1980952" imgH="2666667" progId="PBrush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3276" y="304801"/>
                        <a:ext cx="820341" cy="9263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427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</a:t>
            </a:r>
            <a:r>
              <a:rPr lang="en-US" altLang="zh-CN" b="1" dirty="0" smtClean="0"/>
              <a:t>-</a:t>
            </a:r>
            <a:r>
              <a:rPr lang="en-US" b="1" dirty="0" smtClean="0"/>
              <a:t>HSC</a:t>
            </a:r>
            <a:r>
              <a:rPr lang="en-US" dirty="0" smtClean="0"/>
              <a:t> </a:t>
            </a:r>
            <a:r>
              <a:rPr lang="zh-CN" altLang="en-US" dirty="0" smtClean="0"/>
              <a:t>全新设计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1350" dirty="0"/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60" y="1096059"/>
            <a:ext cx="3422237" cy="329302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23295"/>
            <a:ext cx="3943350" cy="3638550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426991" y="571493"/>
            <a:ext cx="17235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eaLnBrk="0" hangingPunct="0">
              <a:defRPr sz="2400" b="1">
                <a:solidFill>
                  <a:srgbClr val="0085AD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传统</a:t>
            </a:r>
            <a:r>
              <a:rPr lang="zh-CN" altLang="en-US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双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吸</a:t>
            </a:r>
            <a:r>
              <a:rPr lang="zh-CN" altLang="en-US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泵</a:t>
            </a:r>
            <a:endParaRPr lang="zh-CN" altLang="en-US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537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1410605" y="2163385"/>
          <a:ext cx="6400668" cy="240761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00167"/>
                <a:gridCol w="1600167"/>
                <a:gridCol w="1600167"/>
                <a:gridCol w="1600167"/>
              </a:tblGrid>
              <a:tr h="408065">
                <a:tc gridSpan="2">
                  <a:txBody>
                    <a:bodyPr/>
                    <a:lstStyle/>
                    <a:p>
                      <a:pPr marL="0" marR="0" lvl="0" indent="0" algn="ctr" defTabSz="6094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 smtClean="0"/>
                        <a:t>单涡壳</a:t>
                      </a:r>
                      <a:r>
                        <a:rPr lang="en-US" sz="1200" dirty="0" smtClean="0"/>
                        <a:t/>
                      </a:r>
                      <a:br>
                        <a:rPr lang="en-US" sz="1200" dirty="0" smtClean="0"/>
                      </a:br>
                      <a:r>
                        <a:rPr lang="en-US" sz="1200" b="0" dirty="0" smtClean="0"/>
                        <a:t>(2</a:t>
                      </a:r>
                      <a:r>
                        <a:rPr lang="en-US" altLang="zh-CN" sz="1200" b="0" dirty="0" smtClean="0"/>
                        <a:t>8</a:t>
                      </a:r>
                      <a:r>
                        <a:rPr lang="en-US" sz="1200" b="0" dirty="0" smtClean="0"/>
                        <a:t> </a:t>
                      </a:r>
                      <a:r>
                        <a:rPr lang="zh-CN" altLang="en-US" sz="1200" b="0" dirty="0" smtClean="0"/>
                        <a:t>个单涡壳</a:t>
                      </a:r>
                      <a:r>
                        <a:rPr lang="en-US" sz="1200" b="0" dirty="0" smtClean="0"/>
                        <a:t>, 5</a:t>
                      </a:r>
                      <a:r>
                        <a:rPr lang="en-US" altLang="zh-CN" sz="1200" b="0" dirty="0" smtClean="0"/>
                        <a:t>6</a:t>
                      </a:r>
                      <a:r>
                        <a:rPr lang="en-US" sz="1200" b="0" dirty="0" smtClean="0"/>
                        <a:t> </a:t>
                      </a:r>
                      <a:r>
                        <a:rPr lang="zh-CN" altLang="en-US" sz="1200" b="0" dirty="0" smtClean="0"/>
                        <a:t>型号</a:t>
                      </a:r>
                      <a:r>
                        <a:rPr lang="en-US" sz="1200" b="0" dirty="0" smtClean="0"/>
                        <a:t>)</a:t>
                      </a:r>
                      <a:endParaRPr lang="en-US" sz="1200" b="0" dirty="0"/>
                    </a:p>
                  </a:txBody>
                  <a:tcPr marL="51449" marR="51449" marT="25725" marB="25725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094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0" dirty="0" smtClean="0"/>
                        <a:t>双涡壳</a:t>
                      </a:r>
                      <a:endParaRPr lang="en-US" altLang="zh-CN" sz="1200" b="0" dirty="0" smtClean="0"/>
                    </a:p>
                    <a:p>
                      <a:pPr marL="0" marR="0" lvl="0" indent="0" algn="ctr" defTabSz="6094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/>
                        <a:t>(1</a:t>
                      </a:r>
                      <a:r>
                        <a:rPr lang="en-US" altLang="zh-CN" sz="1200" b="0" dirty="0" smtClean="0"/>
                        <a:t>7</a:t>
                      </a:r>
                      <a:r>
                        <a:rPr lang="en-US" sz="1200" b="0" dirty="0" smtClean="0"/>
                        <a:t> </a:t>
                      </a:r>
                      <a:r>
                        <a:rPr lang="zh-CN" altLang="en-US" sz="1200" b="0" dirty="0" smtClean="0"/>
                        <a:t>个双涡壳</a:t>
                      </a:r>
                      <a:r>
                        <a:rPr lang="en-US" sz="1200" b="0" dirty="0" smtClean="0"/>
                        <a:t>, 3</a:t>
                      </a:r>
                      <a:r>
                        <a:rPr lang="en-US" altLang="zh-CN" sz="1200" b="0" dirty="0" smtClean="0"/>
                        <a:t>4</a:t>
                      </a:r>
                      <a:r>
                        <a:rPr lang="zh-CN" altLang="en-US" sz="1200" b="0" dirty="0" smtClean="0"/>
                        <a:t>型号</a:t>
                      </a:r>
                      <a:r>
                        <a:rPr lang="en-US" sz="1200" b="0" dirty="0" smtClean="0"/>
                        <a:t>)</a:t>
                      </a:r>
                    </a:p>
                  </a:txBody>
                  <a:tcPr marL="51449" marR="51449" marT="25725" marB="25725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1114041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49" marR="51449" marT="25725" marB="25725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49" marR="51449" marT="25725" marB="25725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49" marR="51449" marT="25725" marB="25725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49" marR="51449" marT="25725" marB="25725">
                    <a:noFill/>
                  </a:tcPr>
                </a:tc>
              </a:tr>
              <a:tr h="216041">
                <a:tc>
                  <a:txBody>
                    <a:bodyPr/>
                    <a:lstStyle/>
                    <a:p>
                      <a:pPr marL="0" marR="0" indent="0" algn="ctr" defTabSz="6094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优势</a:t>
                      </a:r>
                      <a:endParaRPr lang="en-US" sz="11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49" marR="51449" marT="25725" marB="257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4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b="1" dirty="0" smtClean="0">
                          <a:solidFill>
                            <a:schemeClr val="bg1"/>
                          </a:solidFill>
                        </a:rPr>
                        <a:t>劣势</a:t>
                      </a:r>
                      <a:endParaRPr lang="en-US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51449" marR="51449" marT="25725" marB="257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4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优势</a:t>
                      </a:r>
                      <a:endParaRPr lang="en-US" sz="11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49" marR="51449" marT="25725" marB="2572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4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b="1" dirty="0" smtClean="0">
                          <a:solidFill>
                            <a:schemeClr val="bg1"/>
                          </a:solidFill>
                        </a:rPr>
                        <a:t>劣势</a:t>
                      </a:r>
                      <a:endParaRPr lang="en-US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51449" marR="51449" marT="25725" marB="25725">
                    <a:solidFill>
                      <a:schemeClr val="bg2"/>
                    </a:solidFill>
                  </a:tcPr>
                </a:tc>
              </a:tr>
              <a:tr h="216041">
                <a:tc>
                  <a:txBody>
                    <a:bodyPr/>
                    <a:lstStyle/>
                    <a:p>
                      <a:pPr marL="0" algn="l" defTabSz="609458" rtl="0" eaLnBrk="1" latinLnBrk="0" hangingPunct="1"/>
                      <a:r>
                        <a:rPr lang="zh-CN" altLang="en-US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占地少</a:t>
                      </a:r>
                      <a:endParaRPr lang="en-US" sz="11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49" marR="51449" marT="25725" marB="25725"/>
                </a:tc>
                <a:tc>
                  <a:txBody>
                    <a:bodyPr/>
                    <a:lstStyle/>
                    <a:p>
                      <a:pPr marL="0" marR="0" indent="0" algn="l" defTabSz="6094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高的径向力</a:t>
                      </a:r>
                      <a:endParaRPr lang="en-US" sz="1100" kern="1200" baseline="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49" marR="51449" marT="25725" marB="25725"/>
                </a:tc>
                <a:tc>
                  <a:txBody>
                    <a:bodyPr/>
                    <a:lstStyle/>
                    <a:p>
                      <a:pPr marL="0" algn="l" defTabSz="609458" rtl="0" eaLnBrk="1" latinLnBrk="0" hangingPunct="1"/>
                      <a:r>
                        <a:rPr lang="zh-CN" altLang="en-US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低的径向力</a:t>
                      </a:r>
                      <a:endParaRPr lang="en-US" sz="11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49" marR="51449" marT="25725" marB="25725"/>
                </a:tc>
                <a:tc>
                  <a:txBody>
                    <a:bodyPr/>
                    <a:lstStyle/>
                    <a:p>
                      <a:pPr marL="0" algn="l" defTabSz="609458" rtl="0" eaLnBrk="1" latinLnBrk="0" hangingPunct="1"/>
                      <a:r>
                        <a:rPr lang="zh-CN" altLang="en-US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较大的占地</a:t>
                      </a:r>
                      <a:endParaRPr lang="en-US" sz="11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49" marR="51449" marT="25725" marB="25725"/>
                </a:tc>
              </a:tr>
              <a:tr h="216041">
                <a:tc>
                  <a:txBody>
                    <a:bodyPr/>
                    <a:lstStyle/>
                    <a:p>
                      <a:pPr marL="0" marR="0" lvl="0" indent="0" algn="l" defTabSz="6094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重量少</a:t>
                      </a:r>
                      <a:endParaRPr lang="en-US" sz="11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49" marR="51449" marT="25725" marB="25725"/>
                </a:tc>
                <a:tc>
                  <a:txBody>
                    <a:bodyPr/>
                    <a:lstStyle/>
                    <a:p>
                      <a:pPr marL="0" marR="0" indent="0" algn="l" defTabSz="6094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更大的轴承</a:t>
                      </a:r>
                      <a:endParaRPr lang="en-US" sz="1100" kern="1200" baseline="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49" marR="51449" marT="25725" marB="25725"/>
                </a:tc>
                <a:tc>
                  <a:txBody>
                    <a:bodyPr/>
                    <a:lstStyle/>
                    <a:p>
                      <a:pPr marL="0" algn="l" defTabSz="609458" rtl="0" eaLnBrk="1" latinLnBrk="0" hangingPunct="1"/>
                      <a:r>
                        <a:rPr lang="zh-CN" altLang="en-US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更小的轴与轴承</a:t>
                      </a:r>
                      <a:endParaRPr lang="en-US" sz="11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49" marR="51449" marT="25725" marB="25725"/>
                </a:tc>
                <a:tc>
                  <a:txBody>
                    <a:bodyPr/>
                    <a:lstStyle/>
                    <a:p>
                      <a:pPr marL="0" algn="l" defTabSz="609458" rtl="0" eaLnBrk="1" latinLnBrk="0" hangingPunct="1"/>
                      <a:r>
                        <a:rPr lang="zh-CN" altLang="en-US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更重</a:t>
                      </a:r>
                      <a:endParaRPr lang="en-US" sz="11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49" marR="51449" marT="25725" marB="25725"/>
                </a:tc>
              </a:tr>
              <a:tr h="216041">
                <a:tc>
                  <a:txBody>
                    <a:bodyPr/>
                    <a:lstStyle/>
                    <a:p>
                      <a:pPr marL="0" marR="0" lvl="0" indent="0" algn="l" defTabSz="6094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高性价比</a:t>
                      </a:r>
                      <a:endParaRPr lang="en-US" sz="1100" kern="1200" baseline="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49" marR="51449" marT="25725" marB="25725"/>
                </a:tc>
                <a:tc>
                  <a:txBody>
                    <a:bodyPr/>
                    <a:lstStyle/>
                    <a:p>
                      <a:pPr marL="0" algn="l" defTabSz="609458" rtl="0" eaLnBrk="1" latinLnBrk="0" hangingPunct="1"/>
                      <a:r>
                        <a:rPr lang="zh-CN" altLang="en-US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更粗的轴</a:t>
                      </a:r>
                      <a:endParaRPr lang="en-US" sz="11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49" marR="51449" marT="25725" marB="25725"/>
                </a:tc>
                <a:tc>
                  <a:txBody>
                    <a:bodyPr/>
                    <a:lstStyle/>
                    <a:p>
                      <a:pPr marL="0" algn="l" defTabSz="609458" rtl="0" eaLnBrk="1" latinLnBrk="0" hangingPunct="1"/>
                      <a:r>
                        <a:rPr lang="zh-CN" altLang="en-US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更大可靠性</a:t>
                      </a:r>
                      <a:endParaRPr lang="en-US" sz="11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49" marR="51449" marT="25725" marB="25725"/>
                </a:tc>
                <a:tc>
                  <a:txBody>
                    <a:bodyPr/>
                    <a:lstStyle/>
                    <a:p>
                      <a:pPr marL="0" algn="l" defTabSz="609458" rtl="0" eaLnBrk="1" latinLnBrk="0" hangingPunct="1"/>
                      <a:r>
                        <a:rPr lang="zh-CN" altLang="en-US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较高的成本</a:t>
                      </a:r>
                      <a:endParaRPr lang="en-US" sz="11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49" marR="51449" marT="25725" marB="25725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e</a:t>
            </a:r>
            <a:r>
              <a:rPr lang="en-US" altLang="zh-CN" b="1" dirty="0" smtClean="0"/>
              <a:t>-</a:t>
            </a:r>
            <a:r>
              <a:rPr lang="en-US" b="1" dirty="0" smtClean="0"/>
              <a:t>HSC</a:t>
            </a:r>
            <a:r>
              <a:rPr lang="en-US" dirty="0" smtClean="0"/>
              <a:t> </a:t>
            </a:r>
            <a:r>
              <a:rPr lang="zh-CN" altLang="en-US" dirty="0" smtClean="0"/>
              <a:t>涡壳类型</a:t>
            </a:r>
            <a:endParaRPr lang="en-US" sz="1350" b="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208489"/>
            <a:ext cx="1012764" cy="860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810" y="2605022"/>
            <a:ext cx="960865" cy="10127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8382" y="1526052"/>
            <a:ext cx="3122186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45 </a:t>
            </a:r>
            <a:r>
              <a:rPr lang="zh-CN" altLang="en-US" sz="112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个不同壳体</a:t>
            </a:r>
            <a:r>
              <a:rPr lang="en-US" sz="112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zh-CN" altLang="en-US" sz="112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各配</a:t>
            </a:r>
            <a:r>
              <a:rPr lang="en-US" sz="112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 </a:t>
            </a:r>
            <a:r>
              <a:rPr lang="zh-CN" altLang="en-US" sz="112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种叶轮</a:t>
            </a:r>
            <a:endParaRPr lang="en-US" sz="112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91" y="2605022"/>
            <a:ext cx="942232" cy="101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71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2195" y="2183344"/>
            <a:ext cx="1495184" cy="14699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915" y="285751"/>
            <a:ext cx="6254496" cy="741589"/>
          </a:xfrm>
        </p:spPr>
        <p:txBody>
          <a:bodyPr/>
          <a:lstStyle/>
          <a:p>
            <a:r>
              <a:rPr lang="en-US" b="1" dirty="0"/>
              <a:t>e</a:t>
            </a:r>
            <a:r>
              <a:rPr lang="en-US" altLang="zh-CN" b="1" dirty="0"/>
              <a:t>-</a:t>
            </a:r>
            <a:r>
              <a:rPr lang="en-US" b="1" dirty="0"/>
              <a:t>HSC</a:t>
            </a:r>
            <a:r>
              <a:rPr lang="en-US" dirty="0" smtClean="0"/>
              <a:t> </a:t>
            </a:r>
            <a:r>
              <a:rPr lang="zh-CN" altLang="en-US" dirty="0"/>
              <a:t>机</a:t>
            </a:r>
            <a:r>
              <a:rPr lang="zh-CN" altLang="en-US" dirty="0" smtClean="0"/>
              <a:t>械密封</a:t>
            </a:r>
            <a:r>
              <a:rPr lang="en-US" sz="1350" b="0" dirty="0" smtClean="0">
                <a:solidFill>
                  <a:schemeClr val="bg1"/>
                </a:solidFill>
              </a:rPr>
              <a:t>– </a:t>
            </a:r>
            <a:r>
              <a:rPr lang="zh-CN" altLang="en-US" sz="1350" b="0" dirty="0">
                <a:solidFill>
                  <a:schemeClr val="bg1"/>
                </a:solidFill>
              </a:rPr>
              <a:t>密封腔配置</a:t>
            </a:r>
            <a:endParaRPr lang="en-US" sz="1350" b="0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903528" y="2483213"/>
            <a:ext cx="1010086" cy="1054685"/>
          </a:xfrm>
          <a:prstGeom prst="ellipse">
            <a:avLst/>
          </a:prstGeom>
          <a:noFill/>
          <a:ln w="57150">
            <a:solidFill>
              <a:schemeClr val="bg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14" idx="1"/>
            <a:endCxn id="5" idx="6"/>
          </p:cNvCxnSpPr>
          <p:nvPr/>
        </p:nvCxnSpPr>
        <p:spPr>
          <a:xfrm flipH="1" flipV="1">
            <a:off x="2913615" y="3010556"/>
            <a:ext cx="735501" cy="59359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49115" y="2215834"/>
            <a:ext cx="429567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3" indent="-17144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zh-CN" altLang="en-US" dirty="0" smtClean="0"/>
              <a:t>开式密封腔，散热好，延长机封使用寿命</a:t>
            </a:r>
            <a:endParaRPr lang="en-US" altLang="zh-CN" dirty="0" smtClean="0"/>
          </a:p>
          <a:p>
            <a:pPr marL="171443" indent="-17144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zh-CN" altLang="en-US" dirty="0"/>
              <a:t>内</a:t>
            </a:r>
            <a:r>
              <a:rPr lang="zh-CN" altLang="en-US" dirty="0" smtClean="0"/>
              <a:t>部自冲洗，免维护</a:t>
            </a:r>
            <a:endParaRPr lang="en-US" altLang="zh-CN" dirty="0" smtClean="0"/>
          </a:p>
          <a:p>
            <a:pPr marL="171443" indent="-17144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zh-CN" altLang="en-US" dirty="0" smtClean="0"/>
              <a:t>专为此泵设计的机封可承受全部的入口压力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980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Diagram 4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011" y="-5291"/>
            <a:ext cx="6756135" cy="4273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itle 3"/>
          <p:cNvSpPr>
            <a:spLocks noGrp="1"/>
          </p:cNvSpPr>
          <p:nvPr>
            <p:ph type="title" idx="4294967295"/>
          </p:nvPr>
        </p:nvSpPr>
        <p:spPr>
          <a:xfrm>
            <a:off x="1029720" y="190500"/>
            <a:ext cx="6858000" cy="42862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CN" altLang="en-US" sz="2667" dirty="0"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成立的第一天，便是全球领导者</a:t>
            </a:r>
            <a:br>
              <a:rPr lang="zh-CN" altLang="en-US" sz="2667" dirty="0"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</a:br>
            <a:endParaRPr lang="en-US" altLang="zh-CN" sz="2667" dirty="0"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608917" y="3676386"/>
            <a:ext cx="1133740" cy="26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413002" y="4489979"/>
            <a:ext cx="898261" cy="23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180669" y="4533638"/>
            <a:ext cx="679979" cy="14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578367" y="3708136"/>
            <a:ext cx="568854" cy="19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837782" y="4057387"/>
            <a:ext cx="677333" cy="33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016500" y="4392084"/>
            <a:ext cx="668073" cy="21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052344" y="3720042"/>
            <a:ext cx="936625" cy="17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Picture 8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228992" y="4454262"/>
            <a:ext cx="902229" cy="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53" descr="YSI-logo-blu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865" y="3980659"/>
            <a:ext cx="439208" cy="43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54" descr="godwinpump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554" y="3795450"/>
            <a:ext cx="874448" cy="83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Picture 55" descr="ITT_Flygt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021" y="3659188"/>
            <a:ext cx="910167" cy="29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8" name="Picture 56" descr="Jabsco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729" y="3856304"/>
            <a:ext cx="640292" cy="31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9" name="Picture 57" descr="Lowara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073" y="4516438"/>
            <a:ext cx="919427" cy="17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0" name="Picture 5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344" y="4118241"/>
            <a:ext cx="935302" cy="19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2" name="TextBox 59"/>
          <p:cNvSpPr txBox="1">
            <a:spLocks noChangeArrowheads="1"/>
          </p:cNvSpPr>
          <p:nvPr/>
        </p:nvSpPr>
        <p:spPr bwMode="auto">
          <a:xfrm>
            <a:off x="762000" y="4951677"/>
            <a:ext cx="7620000" cy="353929"/>
          </a:xfrm>
          <a:prstGeom prst="rect">
            <a:avLst/>
          </a:prstGeom>
          <a:solidFill>
            <a:srgbClr val="0081AA"/>
          </a:solidFill>
          <a:ln w="9525">
            <a:noFill/>
            <a:miter lim="800000"/>
            <a:headEnd/>
            <a:tailEnd/>
          </a:ln>
        </p:spPr>
        <p:txBody>
          <a:bodyPr lIns="76185" tIns="38093" rIns="76185" bIns="38093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业务覆盖 </a:t>
            </a:r>
            <a:r>
              <a:rPr lang="en-US" altLang="zh-CN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150 </a:t>
            </a: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多个国家</a:t>
            </a:r>
            <a:r>
              <a:rPr lang="en-US" altLang="zh-CN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4,500</a:t>
            </a: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多名销售精英</a:t>
            </a:r>
          </a:p>
        </p:txBody>
      </p:sp>
      <p:pic>
        <p:nvPicPr>
          <p:cNvPr id="38932" name="Picture 32" descr="Bell_Gossett_Xylem_rgb.jpg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40"/>
          <a:stretch>
            <a:fillRect/>
          </a:stretch>
        </p:blipFill>
        <p:spPr bwMode="auto">
          <a:xfrm>
            <a:off x="1205178" y="4087814"/>
            <a:ext cx="1152260" cy="23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3" name="Text Box 21"/>
          <p:cNvSpPr txBox="1">
            <a:spLocks noChangeArrowheads="1"/>
          </p:cNvSpPr>
          <p:nvPr/>
        </p:nvSpPr>
        <p:spPr bwMode="auto">
          <a:xfrm>
            <a:off x="993513" y="1353344"/>
            <a:ext cx="1728358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zh-CN" altLang="en-US" sz="1333" dirty="0">
                <a:solidFill>
                  <a:srgbClr val="33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世界公认的优秀品牌</a:t>
            </a:r>
          </a:p>
        </p:txBody>
      </p:sp>
      <p:sp>
        <p:nvSpPr>
          <p:cNvPr id="38934" name="Text Box 22"/>
          <p:cNvSpPr txBox="1">
            <a:spLocks noChangeArrowheads="1"/>
          </p:cNvSpPr>
          <p:nvPr/>
        </p:nvSpPr>
        <p:spPr bwMode="auto">
          <a:xfrm>
            <a:off x="2939523" y="2887929"/>
            <a:ext cx="1385316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buClrTx/>
              <a:buFontTx/>
              <a:buNone/>
              <a:defRPr sz="1600">
                <a:solidFill>
                  <a:srgbClr val="3399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r>
              <a:rPr lang="zh-CN" altLang="en-US" sz="1333" dirty="0"/>
              <a:t>覆盖全球的渠道</a:t>
            </a:r>
          </a:p>
        </p:txBody>
      </p:sp>
      <p:sp>
        <p:nvSpPr>
          <p:cNvPr id="38935" name="Text Box 23"/>
          <p:cNvSpPr txBox="1">
            <a:spLocks noChangeArrowheads="1"/>
          </p:cNvSpPr>
          <p:nvPr/>
        </p:nvSpPr>
        <p:spPr bwMode="auto">
          <a:xfrm>
            <a:off x="4537605" y="1150939"/>
            <a:ext cx="168828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buClrTx/>
              <a:buFontTx/>
              <a:buNone/>
              <a:defRPr sz="1600">
                <a:solidFill>
                  <a:srgbClr val="3399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r>
              <a:rPr lang="en-US" altLang="zh-CN" sz="1333" dirty="0"/>
              <a:t>100</a:t>
            </a:r>
            <a:r>
              <a:rPr lang="zh-CN" altLang="en-US" sz="1333" dirty="0"/>
              <a:t>多年的应用经验</a:t>
            </a:r>
          </a:p>
        </p:txBody>
      </p:sp>
      <p:sp>
        <p:nvSpPr>
          <p:cNvPr id="38936" name="Text Box 24"/>
          <p:cNvSpPr txBox="1">
            <a:spLocks noChangeArrowheads="1"/>
          </p:cNvSpPr>
          <p:nvPr/>
        </p:nvSpPr>
        <p:spPr bwMode="auto">
          <a:xfrm>
            <a:off x="6260986" y="3004345"/>
            <a:ext cx="1728358" cy="50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buClrTx/>
              <a:buFontTx/>
              <a:buNone/>
              <a:defRPr sz="1600">
                <a:solidFill>
                  <a:srgbClr val="3399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r>
              <a:rPr lang="zh-CN" altLang="en-US" sz="1333" dirty="0"/>
              <a:t>    大量安装实例</a:t>
            </a:r>
            <a:endParaRPr lang="en-US" altLang="zh-CN" sz="1333" dirty="0"/>
          </a:p>
          <a:p>
            <a:r>
              <a:rPr lang="zh-CN" altLang="en-US" sz="1333" dirty="0"/>
              <a:t>强大的售后服务体系</a:t>
            </a:r>
          </a:p>
        </p:txBody>
      </p:sp>
    </p:spTree>
    <p:extLst>
      <p:ext uri="{BB962C8B-B14F-4D97-AF65-F5344CB8AC3E}">
        <p14:creationId xmlns:p14="http://schemas.microsoft.com/office/powerpoint/2010/main" val="65740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</a:t>
            </a:r>
            <a:r>
              <a:rPr lang="en-US" altLang="zh-CN" b="1" dirty="0"/>
              <a:t>-</a:t>
            </a:r>
            <a:r>
              <a:rPr lang="en-US" b="1" dirty="0"/>
              <a:t>HSC</a:t>
            </a:r>
            <a:r>
              <a:rPr lang="en-US" dirty="0" smtClean="0"/>
              <a:t> </a:t>
            </a:r>
            <a:r>
              <a:rPr lang="zh-CN" altLang="en-US" dirty="0" smtClean="0"/>
              <a:t>轴承座配置</a:t>
            </a:r>
            <a:endParaRPr lang="en-US" sz="1350" b="0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72255" y="1743449"/>
            <a:ext cx="2485551" cy="2518967"/>
            <a:chOff x="1738265" y="1258646"/>
            <a:chExt cx="3567067" cy="356706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265" y="1258646"/>
              <a:ext cx="3567067" cy="3567067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2236206" y="1910281"/>
              <a:ext cx="2272420" cy="824081"/>
            </a:xfrm>
            <a:prstGeom prst="straightConnector1">
              <a:avLst/>
            </a:prstGeom>
            <a:ln w="76200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4504774" y="1700176"/>
            <a:ext cx="30277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泵壳上二个轴承座定位贴近，实现了更短的轴配置。</a:t>
            </a:r>
            <a:endParaRPr lang="en-US" altLang="zh-CN" dirty="0" smtClean="0"/>
          </a:p>
          <a:p>
            <a:endParaRPr lang="en-US" dirty="0" smtClean="0"/>
          </a:p>
          <a:p>
            <a:r>
              <a:rPr lang="zh-CN" altLang="en-US" dirty="0" smtClean="0"/>
              <a:t>这种配置也使轴的变形达到最小化。</a:t>
            </a:r>
            <a:endParaRPr lang="en-US" altLang="zh-CN" dirty="0" smtClean="0"/>
          </a:p>
          <a:p>
            <a:endParaRPr lang="en-US" dirty="0" smtClean="0"/>
          </a:p>
          <a:p>
            <a:r>
              <a:rPr lang="zh-CN" altLang="en-US" dirty="0" smtClean="0"/>
              <a:t>更小的振动，会延长轴承的寿命</a:t>
            </a:r>
            <a:r>
              <a:rPr lang="en-US" dirty="0" smtClean="0"/>
              <a:t>, </a:t>
            </a:r>
            <a:r>
              <a:rPr lang="zh-CN" altLang="en-US" dirty="0" smtClean="0"/>
              <a:t>泵在推荐运行区域工作状态下，轴承寿命</a:t>
            </a:r>
            <a:r>
              <a:rPr lang="en-US" b="1" dirty="0" smtClean="0"/>
              <a:t>L</a:t>
            </a:r>
            <a:r>
              <a:rPr lang="en-US" b="1" baseline="-25000" dirty="0" smtClean="0"/>
              <a:t>10</a:t>
            </a:r>
            <a:r>
              <a:rPr lang="zh-CN" altLang="en-US" dirty="0" smtClean="0"/>
              <a:t>可高达</a:t>
            </a:r>
            <a:r>
              <a:rPr lang="en-US" b="1" dirty="0" smtClean="0"/>
              <a:t>1</a:t>
            </a:r>
            <a:r>
              <a:rPr lang="en-US" altLang="zh-CN" b="1" dirty="0" smtClean="0"/>
              <a:t>5</a:t>
            </a:r>
            <a:r>
              <a:rPr lang="en-US" b="1" dirty="0" smtClean="0"/>
              <a:t>0 000 </a:t>
            </a:r>
            <a:r>
              <a:rPr lang="zh-CN" altLang="en-US" b="1" dirty="0" smtClean="0"/>
              <a:t>小时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759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预</a:t>
            </a:r>
            <a:r>
              <a:rPr lang="zh-CN" altLang="en-US" dirty="0" smtClean="0"/>
              <a:t>留丰富的传感器接口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A8236-B4C9-6743-ACB5-3AD08EDFF2E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5139878" y="2296390"/>
            <a:ext cx="2571750" cy="1560864"/>
          </a:xfrm>
        </p:spPr>
        <p:txBody>
          <a:bodyPr/>
          <a:lstStyle/>
          <a:p>
            <a:r>
              <a:rPr lang="zh-CN" altLang="en-US" dirty="0" smtClean="0"/>
              <a:t>预留监测接口</a:t>
            </a:r>
            <a:endParaRPr lang="en-US" altLang="zh-CN" dirty="0" smtClean="0"/>
          </a:p>
          <a:p>
            <a:r>
              <a:rPr lang="zh-CN" altLang="en-US" dirty="0"/>
              <a:t>振</a:t>
            </a:r>
            <a:r>
              <a:rPr lang="zh-CN" altLang="en-US" dirty="0" smtClean="0"/>
              <a:t>动：</a:t>
            </a:r>
            <a:r>
              <a:rPr lang="en-US" altLang="zh-CN" dirty="0" smtClean="0"/>
              <a:t>2</a:t>
            </a:r>
            <a:r>
              <a:rPr lang="zh-CN" altLang="en-US" dirty="0" smtClean="0"/>
              <a:t>个</a:t>
            </a:r>
            <a:endParaRPr lang="en-US" altLang="zh-CN" dirty="0" smtClean="0"/>
          </a:p>
          <a:p>
            <a:r>
              <a:rPr lang="zh-CN" altLang="en-US" dirty="0"/>
              <a:t>温</a:t>
            </a:r>
            <a:r>
              <a:rPr lang="zh-CN" altLang="en-US" dirty="0" smtClean="0"/>
              <a:t>度：</a:t>
            </a:r>
            <a:r>
              <a:rPr lang="en-US" altLang="zh-CN" dirty="0" smtClean="0"/>
              <a:t>1</a:t>
            </a:r>
            <a:r>
              <a:rPr lang="zh-CN" altLang="en-US" dirty="0" smtClean="0"/>
              <a:t>个</a:t>
            </a:r>
            <a:endParaRPr lang="en-US" altLang="zh-CN" dirty="0" smtClean="0"/>
          </a:p>
          <a:p>
            <a:r>
              <a:rPr lang="zh-CN" altLang="en-US" dirty="0"/>
              <a:t>压</a:t>
            </a:r>
            <a:r>
              <a:rPr lang="zh-CN" altLang="en-US" dirty="0" smtClean="0"/>
              <a:t>力：</a:t>
            </a:r>
            <a:r>
              <a:rPr lang="en-US" altLang="zh-CN" dirty="0" smtClean="0"/>
              <a:t>1</a:t>
            </a:r>
            <a:r>
              <a:rPr lang="zh-CN" altLang="en-US" dirty="0" smtClean="0"/>
              <a:t>个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239" y="1888920"/>
            <a:ext cx="3687222" cy="253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56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</a:t>
            </a:r>
            <a:r>
              <a:rPr lang="en-US" altLang="zh-CN" b="1" dirty="0"/>
              <a:t>-</a:t>
            </a:r>
            <a:r>
              <a:rPr lang="en-US" b="1" dirty="0"/>
              <a:t>HSC</a:t>
            </a:r>
            <a:r>
              <a:rPr lang="en-US" dirty="0" smtClean="0"/>
              <a:t> </a:t>
            </a:r>
            <a:r>
              <a:rPr lang="zh-CN" altLang="en-US" dirty="0" smtClean="0"/>
              <a:t>机封和轴承的维护</a:t>
            </a:r>
            <a:endParaRPr lang="en-US" sz="1350" b="0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00435" y="1874254"/>
            <a:ext cx="2528855" cy="2133850"/>
            <a:chOff x="343244" y="1889405"/>
            <a:chExt cx="3371807" cy="284513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28" y="1889405"/>
              <a:ext cx="2845133" cy="2845133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H="1">
              <a:off x="343244" y="3293865"/>
              <a:ext cx="525463" cy="207963"/>
            </a:xfrm>
            <a:prstGeom prst="straightConnector1">
              <a:avLst/>
            </a:prstGeom>
            <a:ln w="114300">
              <a:solidFill>
                <a:schemeClr val="bg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3273726" y="2200856"/>
              <a:ext cx="441325" cy="152400"/>
            </a:xfrm>
            <a:prstGeom prst="straightConnector1">
              <a:avLst/>
            </a:prstGeom>
            <a:ln w="111125">
              <a:solidFill>
                <a:schemeClr val="bg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4163631" y="1437088"/>
            <a:ext cx="47397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新</a:t>
            </a:r>
            <a:r>
              <a:rPr lang="en-US" dirty="0" smtClean="0"/>
              <a:t>e-HSC</a:t>
            </a:r>
            <a:r>
              <a:rPr lang="zh-CN" altLang="en-US" dirty="0" smtClean="0"/>
              <a:t>的结构设计</a:t>
            </a:r>
            <a:r>
              <a:rPr lang="en-US" dirty="0" smtClean="0"/>
              <a:t>, </a:t>
            </a:r>
            <a:r>
              <a:rPr lang="zh-CN" altLang="en-US" dirty="0" smtClean="0"/>
              <a:t>使这些维护工作很简单。</a:t>
            </a:r>
            <a:endParaRPr lang="en-US" altLang="zh-CN" dirty="0" smtClean="0"/>
          </a:p>
          <a:p>
            <a:endParaRPr lang="fr-FR" dirty="0"/>
          </a:p>
          <a:p>
            <a:r>
              <a:rPr lang="zh-CN" altLang="en-US" dirty="0" smtClean="0"/>
              <a:t>不移除泵盖，从泵的两侧取出轴承和机封，成为了可能。</a:t>
            </a:r>
            <a:endParaRPr lang="en-US" altLang="zh-CN" dirty="0" smtClean="0"/>
          </a:p>
          <a:p>
            <a:endParaRPr lang="en-US" dirty="0" smtClean="0"/>
          </a:p>
          <a:p>
            <a:r>
              <a:rPr lang="zh-CN" altLang="en-US" dirty="0" smtClean="0"/>
              <a:t>不再需要起吊装置，不再需要维护导致的长时间的停机。</a:t>
            </a:r>
            <a:endParaRPr lang="en-US" dirty="0" smtClean="0"/>
          </a:p>
          <a:p>
            <a:endParaRPr lang="en-US" dirty="0" smtClean="0"/>
          </a:p>
          <a:p>
            <a:r>
              <a:rPr lang="zh-CN" altLang="en-US" b="1" dirty="0" smtClean="0">
                <a:solidFill>
                  <a:schemeClr val="bg2"/>
                </a:solidFill>
              </a:rPr>
              <a:t>此中开泵是常规的维护工作，在现场仅需要一名工程师就可完成，不会长时间影响运行。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443320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85900" y="313138"/>
            <a:ext cx="6172200" cy="716756"/>
          </a:xfrm>
        </p:spPr>
        <p:txBody>
          <a:bodyPr/>
          <a:lstStyle/>
          <a:p>
            <a:r>
              <a:rPr lang="en-US" b="1" dirty="0"/>
              <a:t>e</a:t>
            </a:r>
            <a:r>
              <a:rPr lang="en-US" altLang="zh-CN" b="1" dirty="0"/>
              <a:t>-</a:t>
            </a:r>
            <a:r>
              <a:rPr lang="en-US" b="1" dirty="0"/>
              <a:t>HSC</a:t>
            </a:r>
            <a:r>
              <a:rPr lang="en-US" dirty="0" smtClean="0"/>
              <a:t> </a:t>
            </a:r>
            <a:r>
              <a:rPr lang="zh-CN" altLang="en-US" dirty="0" smtClean="0"/>
              <a:t>联轴器配置</a:t>
            </a:r>
            <a:endParaRPr lang="en-US" sz="1350" b="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6911" y="3131407"/>
            <a:ext cx="495799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4" indent="-214304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zh-CN" altLang="en-US" dirty="0" smtClean="0"/>
              <a:t>曲爪型联轴器使泵运行在良好的状态。</a:t>
            </a:r>
            <a:endParaRPr lang="en-US" altLang="zh-CN" dirty="0" smtClean="0"/>
          </a:p>
          <a:p>
            <a:pPr marL="214304" indent="-214304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zh-CN" altLang="en-US" dirty="0"/>
              <a:t>符合</a:t>
            </a:r>
            <a:r>
              <a:rPr lang="en-US" altLang="zh-CN" dirty="0"/>
              <a:t>ANSI/OSHA</a:t>
            </a:r>
            <a:r>
              <a:rPr lang="zh-CN" altLang="en-US" dirty="0"/>
              <a:t>标</a:t>
            </a:r>
            <a:r>
              <a:rPr lang="zh-CN" altLang="en-US" dirty="0" smtClean="0"/>
              <a:t>准联</a:t>
            </a:r>
            <a:r>
              <a:rPr lang="zh-CN" altLang="en-US" dirty="0"/>
              <a:t>轴器保护</a:t>
            </a:r>
            <a:r>
              <a:rPr lang="zh-CN" altLang="en-US" dirty="0" smtClean="0"/>
              <a:t>罩将</a:t>
            </a:r>
            <a:r>
              <a:rPr lang="zh-CN" altLang="en-US" dirty="0"/>
              <a:t>操作工的危险降到最低</a:t>
            </a:r>
          </a:p>
          <a:p>
            <a:pPr marL="214304" indent="-214304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altLang="zh-CN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93" y="1492741"/>
            <a:ext cx="1487419" cy="15280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19" y="3131408"/>
            <a:ext cx="1382693" cy="13178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908" y="962631"/>
            <a:ext cx="2417243" cy="194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2328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772" y="1131200"/>
            <a:ext cx="5621252" cy="341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1" y="338600"/>
            <a:ext cx="5573821" cy="43950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1148" rIns="0" bIns="41148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金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属模具铸造：精度高流道平滑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68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0"/>
          <a:stretch/>
        </p:blipFill>
        <p:spPr bwMode="auto">
          <a:xfrm>
            <a:off x="719571" y="912140"/>
            <a:ext cx="2882539" cy="286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609" y="1472150"/>
            <a:ext cx="3139055" cy="257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810" y="2082986"/>
            <a:ext cx="2968841" cy="283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1" y="338600"/>
            <a:ext cx="5573821" cy="43950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1148" rIns="0" bIns="41148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金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属模具铸造：精度高流道平滑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67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6011075-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76" y="1265480"/>
            <a:ext cx="2599662" cy="25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47" y="1265480"/>
            <a:ext cx="2482219" cy="25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6010165-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794" y="1265480"/>
            <a:ext cx="2053453" cy="25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1" y="338600"/>
            <a:ext cx="5573821" cy="43950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1148" rIns="0" bIns="41148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金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属模具铸造：精度高流道平滑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43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145" y="447476"/>
            <a:ext cx="5915409" cy="46988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4290" rIns="0" bIns="3429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e- HSC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双吸泵小结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7102" y="1059768"/>
            <a:ext cx="5881390" cy="399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75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涡壳设计，更小径向力，更长使用寿命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ts val="375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短轴设计，运行更稳定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ts val="375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维修方便：换机械密封和轴承不需要拆上盖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ts val="375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预留丰富的传感器接口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ts val="375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采用曲爪联轴器，并配以高安全标准的防护罩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ts val="375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金属磨具铸造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，流道光滑精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度高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3750"/>
              </a:lnSpc>
              <a:buClr>
                <a:srgbClr val="FF0000"/>
              </a:buClr>
            </a:pP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3750"/>
              </a:lnSpc>
              <a:buClr>
                <a:srgbClr val="FF0000"/>
              </a:buClr>
            </a:pP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562" y="1304244"/>
            <a:ext cx="2574727" cy="24775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09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8439" y="129213"/>
            <a:ext cx="77333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r>
              <a:rPr lang="zh-CN" altLang="en-US" sz="4000" b="1" kern="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赛莱默暖通泵系统</a:t>
            </a:r>
            <a:endParaRPr lang="en-US" altLang="zh-CN" sz="4000" b="1" kern="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138" y="2561293"/>
            <a:ext cx="2065465" cy="112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728" y="837099"/>
            <a:ext cx="1080782" cy="150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138" y="3813035"/>
            <a:ext cx="1953962" cy="124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117" y="3221379"/>
            <a:ext cx="1673506" cy="193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399454" y="2515651"/>
            <a:ext cx="6815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515" y="1439089"/>
            <a:ext cx="2065465" cy="112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ight Arrow 13"/>
          <p:cNvSpPr/>
          <p:nvPr/>
        </p:nvSpPr>
        <p:spPr>
          <a:xfrm>
            <a:off x="4081305" y="2744507"/>
            <a:ext cx="553785" cy="311727"/>
          </a:xfrm>
          <a:prstGeom prst="rightArrow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04" y="4106965"/>
            <a:ext cx="1043513" cy="103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87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/>
          </p:cNvSpPr>
          <p:nvPr>
            <p:ph type="title"/>
          </p:nvPr>
        </p:nvSpPr>
        <p:spPr>
          <a:xfrm>
            <a:off x="452439" y="96574"/>
            <a:ext cx="8229600" cy="66145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典型的一次变频系统图</a:t>
            </a:r>
          </a:p>
        </p:txBody>
      </p:sp>
      <p:sp>
        <p:nvSpPr>
          <p:cNvPr id="76803" name="Line 6"/>
          <p:cNvSpPr>
            <a:spLocks noChangeShapeType="1"/>
          </p:cNvSpPr>
          <p:nvPr/>
        </p:nvSpPr>
        <p:spPr bwMode="auto">
          <a:xfrm flipV="1">
            <a:off x="2506663" y="4163219"/>
            <a:ext cx="2138362" cy="529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4" name="Line 7"/>
          <p:cNvSpPr>
            <a:spLocks noChangeShapeType="1"/>
          </p:cNvSpPr>
          <p:nvPr/>
        </p:nvSpPr>
        <p:spPr bwMode="auto">
          <a:xfrm flipH="1">
            <a:off x="4140200" y="1438011"/>
            <a:ext cx="6350" cy="2714625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5" name="Line 9"/>
          <p:cNvSpPr>
            <a:spLocks noChangeShapeType="1"/>
          </p:cNvSpPr>
          <p:nvPr/>
        </p:nvSpPr>
        <p:spPr bwMode="auto">
          <a:xfrm flipH="1">
            <a:off x="3708401" y="3217333"/>
            <a:ext cx="207963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6" name="Line 10"/>
          <p:cNvSpPr>
            <a:spLocks noChangeShapeType="1"/>
          </p:cNvSpPr>
          <p:nvPr/>
        </p:nvSpPr>
        <p:spPr bwMode="auto">
          <a:xfrm>
            <a:off x="3708401" y="3217334"/>
            <a:ext cx="511175" cy="1326886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7" name="Line 11"/>
          <p:cNvSpPr>
            <a:spLocks noChangeShapeType="1"/>
          </p:cNvSpPr>
          <p:nvPr/>
        </p:nvSpPr>
        <p:spPr bwMode="auto">
          <a:xfrm flipH="1">
            <a:off x="1698625" y="4640792"/>
            <a:ext cx="249248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8" name="Line 12"/>
          <p:cNvSpPr>
            <a:spLocks noChangeShapeType="1"/>
          </p:cNvSpPr>
          <p:nvPr/>
        </p:nvSpPr>
        <p:spPr bwMode="auto">
          <a:xfrm flipV="1">
            <a:off x="4873625" y="4267730"/>
            <a:ext cx="2560638" cy="2646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9" name="Rectangle 13"/>
          <p:cNvSpPr>
            <a:spLocks noChangeArrowheads="1"/>
          </p:cNvSpPr>
          <p:nvPr/>
        </p:nvSpPr>
        <p:spPr bwMode="auto">
          <a:xfrm>
            <a:off x="1560514" y="4336521"/>
            <a:ext cx="377825" cy="456407"/>
          </a:xfrm>
          <a:prstGeom prst="rect">
            <a:avLst/>
          </a:prstGeom>
          <a:solidFill>
            <a:srgbClr val="CECECE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0" name="Rectangle 14"/>
          <p:cNvSpPr>
            <a:spLocks noChangeArrowheads="1"/>
          </p:cNvSpPr>
          <p:nvPr/>
        </p:nvSpPr>
        <p:spPr bwMode="auto">
          <a:xfrm>
            <a:off x="2382839" y="4336521"/>
            <a:ext cx="377825" cy="456407"/>
          </a:xfrm>
          <a:prstGeom prst="rect">
            <a:avLst/>
          </a:prstGeom>
          <a:solidFill>
            <a:srgbClr val="CECECE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1" name="Rectangle 15"/>
          <p:cNvSpPr>
            <a:spLocks noChangeArrowheads="1"/>
          </p:cNvSpPr>
          <p:nvPr/>
        </p:nvSpPr>
        <p:spPr bwMode="auto">
          <a:xfrm>
            <a:off x="3230563" y="4336521"/>
            <a:ext cx="379412" cy="456407"/>
          </a:xfrm>
          <a:prstGeom prst="rect">
            <a:avLst/>
          </a:prstGeom>
          <a:solidFill>
            <a:srgbClr val="CECECE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2" name="Rectangle 16"/>
          <p:cNvSpPr>
            <a:spLocks noChangeArrowheads="1"/>
          </p:cNvSpPr>
          <p:nvPr/>
        </p:nvSpPr>
        <p:spPr bwMode="auto">
          <a:xfrm>
            <a:off x="1476376" y="4454261"/>
            <a:ext cx="541816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400"/>
              <a:t>AFD</a:t>
            </a:r>
          </a:p>
        </p:txBody>
      </p:sp>
      <p:sp>
        <p:nvSpPr>
          <p:cNvPr id="76813" name="Rectangle 17"/>
          <p:cNvSpPr>
            <a:spLocks noChangeArrowheads="1"/>
          </p:cNvSpPr>
          <p:nvPr/>
        </p:nvSpPr>
        <p:spPr bwMode="auto">
          <a:xfrm>
            <a:off x="2324101" y="4454261"/>
            <a:ext cx="541816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400"/>
              <a:t>AFD</a:t>
            </a:r>
          </a:p>
        </p:txBody>
      </p:sp>
      <p:sp>
        <p:nvSpPr>
          <p:cNvPr id="76814" name="Rectangle 18"/>
          <p:cNvSpPr>
            <a:spLocks noChangeArrowheads="1"/>
          </p:cNvSpPr>
          <p:nvPr/>
        </p:nvSpPr>
        <p:spPr bwMode="auto">
          <a:xfrm>
            <a:off x="3171826" y="4430449"/>
            <a:ext cx="541816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400"/>
              <a:t>AFD</a:t>
            </a:r>
          </a:p>
        </p:txBody>
      </p:sp>
      <p:sp>
        <p:nvSpPr>
          <p:cNvPr id="76815" name="Line 19"/>
          <p:cNvSpPr>
            <a:spLocks noChangeShapeType="1"/>
          </p:cNvSpPr>
          <p:nvPr/>
        </p:nvSpPr>
        <p:spPr bwMode="auto">
          <a:xfrm flipV="1">
            <a:off x="1717675" y="3739886"/>
            <a:ext cx="198438" cy="59134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6" name="Line 20"/>
          <p:cNvSpPr>
            <a:spLocks noChangeShapeType="1"/>
          </p:cNvSpPr>
          <p:nvPr/>
        </p:nvSpPr>
        <p:spPr bwMode="auto">
          <a:xfrm flipH="1" flipV="1">
            <a:off x="3206751" y="3647282"/>
            <a:ext cx="241300" cy="70908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7" name="Line 21"/>
          <p:cNvSpPr>
            <a:spLocks noChangeShapeType="1"/>
          </p:cNvSpPr>
          <p:nvPr/>
        </p:nvSpPr>
        <p:spPr bwMode="auto">
          <a:xfrm flipV="1">
            <a:off x="3155950" y="2717271"/>
            <a:ext cx="0" cy="40878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8" name="Line 22"/>
          <p:cNvSpPr>
            <a:spLocks noChangeShapeType="1"/>
          </p:cNvSpPr>
          <p:nvPr/>
        </p:nvSpPr>
        <p:spPr bwMode="auto">
          <a:xfrm flipV="1">
            <a:off x="1987550" y="2745053"/>
            <a:ext cx="0" cy="392906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9" name="Line 23"/>
          <p:cNvSpPr>
            <a:spLocks noChangeShapeType="1"/>
          </p:cNvSpPr>
          <p:nvPr/>
        </p:nvSpPr>
        <p:spPr bwMode="auto">
          <a:xfrm>
            <a:off x="1960564" y="1432719"/>
            <a:ext cx="5426075" cy="3968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20" name="Line 24"/>
          <p:cNvSpPr>
            <a:spLocks noChangeShapeType="1"/>
          </p:cNvSpPr>
          <p:nvPr/>
        </p:nvSpPr>
        <p:spPr bwMode="auto">
          <a:xfrm flipV="1">
            <a:off x="5295900" y="2444750"/>
            <a:ext cx="0" cy="57017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21" name="Line 25"/>
          <p:cNvSpPr>
            <a:spLocks noChangeShapeType="1"/>
          </p:cNvSpPr>
          <p:nvPr/>
        </p:nvSpPr>
        <p:spPr bwMode="auto">
          <a:xfrm flipV="1">
            <a:off x="5297488" y="2997730"/>
            <a:ext cx="0" cy="1289844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22" name="Line 26"/>
          <p:cNvSpPr>
            <a:spLocks noChangeShapeType="1"/>
          </p:cNvSpPr>
          <p:nvPr/>
        </p:nvSpPr>
        <p:spPr bwMode="auto">
          <a:xfrm>
            <a:off x="5307013" y="1452563"/>
            <a:ext cx="0" cy="582083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6823" name="Group 27"/>
          <p:cNvGrpSpPr>
            <a:grpSpLocks/>
          </p:cNvGrpSpPr>
          <p:nvPr/>
        </p:nvGrpSpPr>
        <p:grpSpPr bwMode="auto">
          <a:xfrm>
            <a:off x="5157789" y="1891771"/>
            <a:ext cx="301625" cy="697178"/>
            <a:chOff x="3066" y="1743"/>
            <a:chExt cx="190" cy="527"/>
          </a:xfrm>
        </p:grpSpPr>
        <p:sp>
          <p:nvSpPr>
            <p:cNvPr id="77008" name="Rectangle 28"/>
            <p:cNvSpPr>
              <a:spLocks noChangeArrowheads="1"/>
            </p:cNvSpPr>
            <p:nvPr/>
          </p:nvSpPr>
          <p:spPr bwMode="auto">
            <a:xfrm>
              <a:off x="3072" y="1743"/>
              <a:ext cx="160" cy="527"/>
            </a:xfrm>
            <a:prstGeom prst="rect">
              <a:avLst/>
            </a:prstGeom>
            <a:solidFill>
              <a:srgbClr val="F0A0D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09" name="Line 29"/>
            <p:cNvSpPr>
              <a:spLocks noChangeShapeType="1"/>
            </p:cNvSpPr>
            <p:nvPr/>
          </p:nvSpPr>
          <p:spPr bwMode="auto">
            <a:xfrm flipH="1">
              <a:off x="3066" y="1780"/>
              <a:ext cx="19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10" name="Line 30"/>
            <p:cNvSpPr>
              <a:spLocks noChangeShapeType="1"/>
            </p:cNvSpPr>
            <p:nvPr/>
          </p:nvSpPr>
          <p:spPr bwMode="auto">
            <a:xfrm flipH="1">
              <a:off x="3066" y="1827"/>
              <a:ext cx="19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11" name="Line 31"/>
            <p:cNvSpPr>
              <a:spLocks noChangeShapeType="1"/>
            </p:cNvSpPr>
            <p:nvPr/>
          </p:nvSpPr>
          <p:spPr bwMode="auto">
            <a:xfrm flipH="1">
              <a:off x="3066" y="1862"/>
              <a:ext cx="19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12" name="Line 32"/>
            <p:cNvSpPr>
              <a:spLocks noChangeShapeType="1"/>
            </p:cNvSpPr>
            <p:nvPr/>
          </p:nvSpPr>
          <p:spPr bwMode="auto">
            <a:xfrm flipH="1">
              <a:off x="3066" y="1907"/>
              <a:ext cx="19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13" name="Line 33"/>
            <p:cNvSpPr>
              <a:spLocks noChangeShapeType="1"/>
            </p:cNvSpPr>
            <p:nvPr/>
          </p:nvSpPr>
          <p:spPr bwMode="auto">
            <a:xfrm flipH="1">
              <a:off x="3066" y="1947"/>
              <a:ext cx="19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14" name="Line 34"/>
            <p:cNvSpPr>
              <a:spLocks noChangeShapeType="1"/>
            </p:cNvSpPr>
            <p:nvPr/>
          </p:nvSpPr>
          <p:spPr bwMode="auto">
            <a:xfrm flipH="1">
              <a:off x="3066" y="1985"/>
              <a:ext cx="19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15" name="Line 35"/>
            <p:cNvSpPr>
              <a:spLocks noChangeShapeType="1"/>
            </p:cNvSpPr>
            <p:nvPr/>
          </p:nvSpPr>
          <p:spPr bwMode="auto">
            <a:xfrm flipH="1">
              <a:off x="3066" y="1985"/>
              <a:ext cx="19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16" name="Line 36"/>
            <p:cNvSpPr>
              <a:spLocks noChangeShapeType="1"/>
            </p:cNvSpPr>
            <p:nvPr/>
          </p:nvSpPr>
          <p:spPr bwMode="auto">
            <a:xfrm flipH="1">
              <a:off x="3066" y="2027"/>
              <a:ext cx="19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17" name="Line 37"/>
            <p:cNvSpPr>
              <a:spLocks noChangeShapeType="1"/>
            </p:cNvSpPr>
            <p:nvPr/>
          </p:nvSpPr>
          <p:spPr bwMode="auto">
            <a:xfrm flipH="1">
              <a:off x="3066" y="2071"/>
              <a:ext cx="19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18" name="Line 38"/>
            <p:cNvSpPr>
              <a:spLocks noChangeShapeType="1"/>
            </p:cNvSpPr>
            <p:nvPr/>
          </p:nvSpPr>
          <p:spPr bwMode="auto">
            <a:xfrm flipH="1">
              <a:off x="3066" y="2071"/>
              <a:ext cx="19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19" name="Line 39"/>
            <p:cNvSpPr>
              <a:spLocks noChangeShapeType="1"/>
            </p:cNvSpPr>
            <p:nvPr/>
          </p:nvSpPr>
          <p:spPr bwMode="auto">
            <a:xfrm flipH="1">
              <a:off x="3066" y="2110"/>
              <a:ext cx="19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20" name="Line 40"/>
            <p:cNvSpPr>
              <a:spLocks noChangeShapeType="1"/>
            </p:cNvSpPr>
            <p:nvPr/>
          </p:nvSpPr>
          <p:spPr bwMode="auto">
            <a:xfrm flipH="1">
              <a:off x="3066" y="2153"/>
              <a:ext cx="19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21" name="Line 41"/>
            <p:cNvSpPr>
              <a:spLocks noChangeShapeType="1"/>
            </p:cNvSpPr>
            <p:nvPr/>
          </p:nvSpPr>
          <p:spPr bwMode="auto">
            <a:xfrm flipH="1">
              <a:off x="3066" y="2153"/>
              <a:ext cx="19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22" name="Line 42"/>
            <p:cNvSpPr>
              <a:spLocks noChangeShapeType="1"/>
            </p:cNvSpPr>
            <p:nvPr/>
          </p:nvSpPr>
          <p:spPr bwMode="auto">
            <a:xfrm flipH="1">
              <a:off x="3066" y="2192"/>
              <a:ext cx="19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23" name="Line 43"/>
            <p:cNvSpPr>
              <a:spLocks noChangeShapeType="1"/>
            </p:cNvSpPr>
            <p:nvPr/>
          </p:nvSpPr>
          <p:spPr bwMode="auto">
            <a:xfrm flipH="1">
              <a:off x="3066" y="2234"/>
              <a:ext cx="19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6824" name="Group 44"/>
          <p:cNvGrpSpPr>
            <a:grpSpLocks/>
          </p:cNvGrpSpPr>
          <p:nvPr/>
        </p:nvGrpSpPr>
        <p:grpSpPr bwMode="auto">
          <a:xfrm>
            <a:off x="5148263" y="1668199"/>
            <a:ext cx="387350" cy="154781"/>
            <a:chOff x="3060" y="1574"/>
            <a:chExt cx="244" cy="117"/>
          </a:xfrm>
        </p:grpSpPr>
        <p:sp>
          <p:nvSpPr>
            <p:cNvPr id="77005" name="Freeform 45"/>
            <p:cNvSpPr>
              <a:spLocks/>
            </p:cNvSpPr>
            <p:nvPr/>
          </p:nvSpPr>
          <p:spPr bwMode="auto">
            <a:xfrm>
              <a:off x="3060" y="1583"/>
              <a:ext cx="165" cy="94"/>
            </a:xfrm>
            <a:custGeom>
              <a:avLst/>
              <a:gdLst>
                <a:gd name="T0" fmla="*/ 164 w 165"/>
                <a:gd name="T1" fmla="*/ 93 h 94"/>
                <a:gd name="T2" fmla="*/ 164 w 165"/>
                <a:gd name="T3" fmla="*/ 0 h 94"/>
                <a:gd name="T4" fmla="*/ 0 w 165"/>
                <a:gd name="T5" fmla="*/ 47 h 94"/>
                <a:gd name="T6" fmla="*/ 164 w 165"/>
                <a:gd name="T7" fmla="*/ 93 h 9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5" h="94">
                  <a:moveTo>
                    <a:pt x="164" y="93"/>
                  </a:moveTo>
                  <a:lnTo>
                    <a:pt x="164" y="0"/>
                  </a:lnTo>
                  <a:lnTo>
                    <a:pt x="0" y="47"/>
                  </a:lnTo>
                  <a:lnTo>
                    <a:pt x="164" y="93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6" name="Line 46"/>
            <p:cNvSpPr>
              <a:spLocks noChangeShapeType="1"/>
            </p:cNvSpPr>
            <p:nvPr/>
          </p:nvSpPr>
          <p:spPr bwMode="auto">
            <a:xfrm>
              <a:off x="3251" y="1628"/>
              <a:ext cx="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07" name="Line 47"/>
            <p:cNvSpPr>
              <a:spLocks noChangeShapeType="1"/>
            </p:cNvSpPr>
            <p:nvPr/>
          </p:nvSpPr>
          <p:spPr bwMode="auto">
            <a:xfrm flipV="1">
              <a:off x="3304" y="1574"/>
              <a:ext cx="0" cy="1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6825" name="Group 48"/>
          <p:cNvGrpSpPr>
            <a:grpSpLocks/>
          </p:cNvGrpSpPr>
          <p:nvPr/>
        </p:nvGrpSpPr>
        <p:grpSpPr bwMode="auto">
          <a:xfrm>
            <a:off x="5222875" y="2887928"/>
            <a:ext cx="223838" cy="223573"/>
            <a:chOff x="3119" y="2496"/>
            <a:chExt cx="141" cy="169"/>
          </a:xfrm>
        </p:grpSpPr>
        <p:sp>
          <p:nvSpPr>
            <p:cNvPr id="77001" name="Freeform 49"/>
            <p:cNvSpPr>
              <a:spLocks/>
            </p:cNvSpPr>
            <p:nvPr/>
          </p:nvSpPr>
          <p:spPr bwMode="auto">
            <a:xfrm>
              <a:off x="3119" y="2575"/>
              <a:ext cx="84" cy="90"/>
            </a:xfrm>
            <a:custGeom>
              <a:avLst/>
              <a:gdLst>
                <a:gd name="T0" fmla="*/ 0 w 84"/>
                <a:gd name="T1" fmla="*/ 89 h 90"/>
                <a:gd name="T2" fmla="*/ 83 w 84"/>
                <a:gd name="T3" fmla="*/ 89 h 90"/>
                <a:gd name="T4" fmla="*/ 42 w 84"/>
                <a:gd name="T5" fmla="*/ 0 h 90"/>
                <a:gd name="T6" fmla="*/ 0 w 84"/>
                <a:gd name="T7" fmla="*/ 89 h 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4" h="90">
                  <a:moveTo>
                    <a:pt x="0" y="89"/>
                  </a:moveTo>
                  <a:lnTo>
                    <a:pt x="83" y="89"/>
                  </a:lnTo>
                  <a:lnTo>
                    <a:pt x="42" y="0"/>
                  </a:lnTo>
                  <a:lnTo>
                    <a:pt x="0" y="89"/>
                  </a:lnTo>
                </a:path>
              </a:pathLst>
            </a:custGeom>
            <a:solidFill>
              <a:srgbClr val="FF60F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2" name="Freeform 50"/>
            <p:cNvSpPr>
              <a:spLocks/>
            </p:cNvSpPr>
            <p:nvPr/>
          </p:nvSpPr>
          <p:spPr bwMode="auto">
            <a:xfrm>
              <a:off x="3119" y="2496"/>
              <a:ext cx="84" cy="90"/>
            </a:xfrm>
            <a:custGeom>
              <a:avLst/>
              <a:gdLst>
                <a:gd name="T0" fmla="*/ 83 w 84"/>
                <a:gd name="T1" fmla="*/ 0 h 90"/>
                <a:gd name="T2" fmla="*/ 0 w 84"/>
                <a:gd name="T3" fmla="*/ 0 h 90"/>
                <a:gd name="T4" fmla="*/ 42 w 84"/>
                <a:gd name="T5" fmla="*/ 89 h 90"/>
                <a:gd name="T6" fmla="*/ 83 w 84"/>
                <a:gd name="T7" fmla="*/ 0 h 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4" h="90">
                  <a:moveTo>
                    <a:pt x="83" y="0"/>
                  </a:moveTo>
                  <a:lnTo>
                    <a:pt x="0" y="0"/>
                  </a:lnTo>
                  <a:lnTo>
                    <a:pt x="42" y="89"/>
                  </a:lnTo>
                  <a:lnTo>
                    <a:pt x="83" y="0"/>
                  </a:lnTo>
                </a:path>
              </a:pathLst>
            </a:custGeom>
            <a:solidFill>
              <a:srgbClr val="FF60F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3" name="Line 51"/>
            <p:cNvSpPr>
              <a:spLocks noChangeShapeType="1"/>
            </p:cNvSpPr>
            <p:nvPr/>
          </p:nvSpPr>
          <p:spPr bwMode="auto">
            <a:xfrm>
              <a:off x="3180" y="2578"/>
              <a:ext cx="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04" name="Rectangle 52"/>
            <p:cNvSpPr>
              <a:spLocks noChangeArrowheads="1"/>
            </p:cNvSpPr>
            <p:nvPr/>
          </p:nvSpPr>
          <p:spPr bwMode="auto">
            <a:xfrm>
              <a:off x="3223" y="2553"/>
              <a:ext cx="37" cy="60"/>
            </a:xfrm>
            <a:prstGeom prst="rect">
              <a:avLst/>
            </a:prstGeom>
            <a:solidFill>
              <a:srgbClr val="FF60F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26" name="Line 53"/>
          <p:cNvSpPr>
            <a:spLocks noChangeShapeType="1"/>
          </p:cNvSpPr>
          <p:nvPr/>
        </p:nvSpPr>
        <p:spPr bwMode="auto">
          <a:xfrm flipV="1">
            <a:off x="6354763" y="2495021"/>
            <a:ext cx="0" cy="501386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27" name="Line 54"/>
          <p:cNvSpPr>
            <a:spLocks noChangeShapeType="1"/>
          </p:cNvSpPr>
          <p:nvPr/>
        </p:nvSpPr>
        <p:spPr bwMode="auto">
          <a:xfrm flipV="1">
            <a:off x="6353175" y="2997730"/>
            <a:ext cx="0" cy="1289844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28" name="Line 55"/>
          <p:cNvSpPr>
            <a:spLocks noChangeShapeType="1"/>
          </p:cNvSpPr>
          <p:nvPr/>
        </p:nvSpPr>
        <p:spPr bwMode="auto">
          <a:xfrm>
            <a:off x="6345239" y="1444625"/>
            <a:ext cx="9525" cy="560917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6829" name="Group 56"/>
          <p:cNvGrpSpPr>
            <a:grpSpLocks/>
          </p:cNvGrpSpPr>
          <p:nvPr/>
        </p:nvGrpSpPr>
        <p:grpSpPr bwMode="auto">
          <a:xfrm>
            <a:off x="6218238" y="1891771"/>
            <a:ext cx="298450" cy="697178"/>
            <a:chOff x="3734" y="1743"/>
            <a:chExt cx="188" cy="527"/>
          </a:xfrm>
        </p:grpSpPr>
        <p:sp>
          <p:nvSpPr>
            <p:cNvPr id="76985" name="Rectangle 57"/>
            <p:cNvSpPr>
              <a:spLocks noChangeArrowheads="1"/>
            </p:cNvSpPr>
            <p:nvPr/>
          </p:nvSpPr>
          <p:spPr bwMode="auto">
            <a:xfrm>
              <a:off x="3740" y="1743"/>
              <a:ext cx="159" cy="527"/>
            </a:xfrm>
            <a:prstGeom prst="rect">
              <a:avLst/>
            </a:prstGeom>
            <a:solidFill>
              <a:srgbClr val="F0A0D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86" name="Line 58"/>
            <p:cNvSpPr>
              <a:spLocks noChangeShapeType="1"/>
            </p:cNvSpPr>
            <p:nvPr/>
          </p:nvSpPr>
          <p:spPr bwMode="auto">
            <a:xfrm flipH="1">
              <a:off x="3734" y="1780"/>
              <a:ext cx="18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87" name="Line 59"/>
            <p:cNvSpPr>
              <a:spLocks noChangeShapeType="1"/>
            </p:cNvSpPr>
            <p:nvPr/>
          </p:nvSpPr>
          <p:spPr bwMode="auto">
            <a:xfrm flipH="1">
              <a:off x="3734" y="1827"/>
              <a:ext cx="18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88" name="Line 60"/>
            <p:cNvSpPr>
              <a:spLocks noChangeShapeType="1"/>
            </p:cNvSpPr>
            <p:nvPr/>
          </p:nvSpPr>
          <p:spPr bwMode="auto">
            <a:xfrm flipH="1">
              <a:off x="3734" y="1862"/>
              <a:ext cx="18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89" name="Line 61"/>
            <p:cNvSpPr>
              <a:spLocks noChangeShapeType="1"/>
            </p:cNvSpPr>
            <p:nvPr/>
          </p:nvSpPr>
          <p:spPr bwMode="auto">
            <a:xfrm flipH="1">
              <a:off x="3734" y="1907"/>
              <a:ext cx="18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90" name="Line 62"/>
            <p:cNvSpPr>
              <a:spLocks noChangeShapeType="1"/>
            </p:cNvSpPr>
            <p:nvPr/>
          </p:nvSpPr>
          <p:spPr bwMode="auto">
            <a:xfrm flipH="1">
              <a:off x="3734" y="1947"/>
              <a:ext cx="18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91" name="Line 63"/>
            <p:cNvSpPr>
              <a:spLocks noChangeShapeType="1"/>
            </p:cNvSpPr>
            <p:nvPr/>
          </p:nvSpPr>
          <p:spPr bwMode="auto">
            <a:xfrm flipH="1">
              <a:off x="3734" y="1985"/>
              <a:ext cx="18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92" name="Line 64"/>
            <p:cNvSpPr>
              <a:spLocks noChangeShapeType="1"/>
            </p:cNvSpPr>
            <p:nvPr/>
          </p:nvSpPr>
          <p:spPr bwMode="auto">
            <a:xfrm flipH="1">
              <a:off x="3734" y="1985"/>
              <a:ext cx="18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93" name="Line 65"/>
            <p:cNvSpPr>
              <a:spLocks noChangeShapeType="1"/>
            </p:cNvSpPr>
            <p:nvPr/>
          </p:nvSpPr>
          <p:spPr bwMode="auto">
            <a:xfrm flipH="1">
              <a:off x="3734" y="2027"/>
              <a:ext cx="18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94" name="Line 66"/>
            <p:cNvSpPr>
              <a:spLocks noChangeShapeType="1"/>
            </p:cNvSpPr>
            <p:nvPr/>
          </p:nvSpPr>
          <p:spPr bwMode="auto">
            <a:xfrm flipH="1">
              <a:off x="3734" y="2071"/>
              <a:ext cx="18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95" name="Line 67"/>
            <p:cNvSpPr>
              <a:spLocks noChangeShapeType="1"/>
            </p:cNvSpPr>
            <p:nvPr/>
          </p:nvSpPr>
          <p:spPr bwMode="auto">
            <a:xfrm flipH="1">
              <a:off x="3734" y="2071"/>
              <a:ext cx="18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96" name="Line 68"/>
            <p:cNvSpPr>
              <a:spLocks noChangeShapeType="1"/>
            </p:cNvSpPr>
            <p:nvPr/>
          </p:nvSpPr>
          <p:spPr bwMode="auto">
            <a:xfrm flipH="1">
              <a:off x="3734" y="2110"/>
              <a:ext cx="18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97" name="Line 69"/>
            <p:cNvSpPr>
              <a:spLocks noChangeShapeType="1"/>
            </p:cNvSpPr>
            <p:nvPr/>
          </p:nvSpPr>
          <p:spPr bwMode="auto">
            <a:xfrm flipH="1">
              <a:off x="3734" y="2153"/>
              <a:ext cx="18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98" name="Line 70"/>
            <p:cNvSpPr>
              <a:spLocks noChangeShapeType="1"/>
            </p:cNvSpPr>
            <p:nvPr/>
          </p:nvSpPr>
          <p:spPr bwMode="auto">
            <a:xfrm flipH="1">
              <a:off x="3734" y="2153"/>
              <a:ext cx="18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99" name="Line 71"/>
            <p:cNvSpPr>
              <a:spLocks noChangeShapeType="1"/>
            </p:cNvSpPr>
            <p:nvPr/>
          </p:nvSpPr>
          <p:spPr bwMode="auto">
            <a:xfrm flipH="1">
              <a:off x="3734" y="2192"/>
              <a:ext cx="18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00" name="Line 72"/>
            <p:cNvSpPr>
              <a:spLocks noChangeShapeType="1"/>
            </p:cNvSpPr>
            <p:nvPr/>
          </p:nvSpPr>
          <p:spPr bwMode="auto">
            <a:xfrm flipH="1">
              <a:off x="3734" y="2234"/>
              <a:ext cx="18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6830" name="Group 73"/>
          <p:cNvGrpSpPr>
            <a:grpSpLocks/>
          </p:cNvGrpSpPr>
          <p:nvPr/>
        </p:nvGrpSpPr>
        <p:grpSpPr bwMode="auto">
          <a:xfrm>
            <a:off x="6157913" y="1615282"/>
            <a:ext cx="387350" cy="154781"/>
            <a:chOff x="3696" y="1534"/>
            <a:chExt cx="244" cy="117"/>
          </a:xfrm>
        </p:grpSpPr>
        <p:sp>
          <p:nvSpPr>
            <p:cNvPr id="76982" name="Freeform 74"/>
            <p:cNvSpPr>
              <a:spLocks/>
            </p:cNvSpPr>
            <p:nvPr/>
          </p:nvSpPr>
          <p:spPr bwMode="auto">
            <a:xfrm>
              <a:off x="3696" y="1544"/>
              <a:ext cx="166" cy="94"/>
            </a:xfrm>
            <a:custGeom>
              <a:avLst/>
              <a:gdLst>
                <a:gd name="T0" fmla="*/ 165 w 166"/>
                <a:gd name="T1" fmla="*/ 93 h 94"/>
                <a:gd name="T2" fmla="*/ 165 w 166"/>
                <a:gd name="T3" fmla="*/ 0 h 94"/>
                <a:gd name="T4" fmla="*/ 0 w 166"/>
                <a:gd name="T5" fmla="*/ 47 h 94"/>
                <a:gd name="T6" fmla="*/ 165 w 166"/>
                <a:gd name="T7" fmla="*/ 93 h 9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6" h="94">
                  <a:moveTo>
                    <a:pt x="165" y="93"/>
                  </a:moveTo>
                  <a:lnTo>
                    <a:pt x="165" y="0"/>
                  </a:lnTo>
                  <a:lnTo>
                    <a:pt x="0" y="47"/>
                  </a:lnTo>
                  <a:lnTo>
                    <a:pt x="165" y="93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83" name="Line 75"/>
            <p:cNvSpPr>
              <a:spLocks noChangeShapeType="1"/>
            </p:cNvSpPr>
            <p:nvPr/>
          </p:nvSpPr>
          <p:spPr bwMode="auto">
            <a:xfrm>
              <a:off x="3887" y="1589"/>
              <a:ext cx="4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84" name="Line 76"/>
            <p:cNvSpPr>
              <a:spLocks noChangeShapeType="1"/>
            </p:cNvSpPr>
            <p:nvPr/>
          </p:nvSpPr>
          <p:spPr bwMode="auto">
            <a:xfrm flipV="1">
              <a:off x="3940" y="1534"/>
              <a:ext cx="0" cy="1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6831" name="Group 77"/>
          <p:cNvGrpSpPr>
            <a:grpSpLocks/>
          </p:cNvGrpSpPr>
          <p:nvPr/>
        </p:nvGrpSpPr>
        <p:grpSpPr bwMode="auto">
          <a:xfrm>
            <a:off x="6297613" y="2887928"/>
            <a:ext cx="227012" cy="223573"/>
            <a:chOff x="3784" y="2496"/>
            <a:chExt cx="143" cy="169"/>
          </a:xfrm>
        </p:grpSpPr>
        <p:sp>
          <p:nvSpPr>
            <p:cNvPr id="76978" name="Freeform 78"/>
            <p:cNvSpPr>
              <a:spLocks/>
            </p:cNvSpPr>
            <p:nvPr/>
          </p:nvSpPr>
          <p:spPr bwMode="auto">
            <a:xfrm>
              <a:off x="3784" y="2575"/>
              <a:ext cx="85" cy="90"/>
            </a:xfrm>
            <a:custGeom>
              <a:avLst/>
              <a:gdLst>
                <a:gd name="T0" fmla="*/ 0 w 85"/>
                <a:gd name="T1" fmla="*/ 89 h 90"/>
                <a:gd name="T2" fmla="*/ 84 w 85"/>
                <a:gd name="T3" fmla="*/ 89 h 90"/>
                <a:gd name="T4" fmla="*/ 42 w 85"/>
                <a:gd name="T5" fmla="*/ 0 h 90"/>
                <a:gd name="T6" fmla="*/ 0 w 85"/>
                <a:gd name="T7" fmla="*/ 89 h 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5" h="90">
                  <a:moveTo>
                    <a:pt x="0" y="89"/>
                  </a:moveTo>
                  <a:lnTo>
                    <a:pt x="84" y="89"/>
                  </a:lnTo>
                  <a:lnTo>
                    <a:pt x="42" y="0"/>
                  </a:lnTo>
                  <a:lnTo>
                    <a:pt x="0" y="89"/>
                  </a:lnTo>
                </a:path>
              </a:pathLst>
            </a:custGeom>
            <a:solidFill>
              <a:srgbClr val="FF60F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79" name="Freeform 79"/>
            <p:cNvSpPr>
              <a:spLocks/>
            </p:cNvSpPr>
            <p:nvPr/>
          </p:nvSpPr>
          <p:spPr bwMode="auto">
            <a:xfrm>
              <a:off x="3784" y="2496"/>
              <a:ext cx="85" cy="90"/>
            </a:xfrm>
            <a:custGeom>
              <a:avLst/>
              <a:gdLst>
                <a:gd name="T0" fmla="*/ 84 w 85"/>
                <a:gd name="T1" fmla="*/ 0 h 90"/>
                <a:gd name="T2" fmla="*/ 0 w 85"/>
                <a:gd name="T3" fmla="*/ 0 h 90"/>
                <a:gd name="T4" fmla="*/ 42 w 85"/>
                <a:gd name="T5" fmla="*/ 89 h 90"/>
                <a:gd name="T6" fmla="*/ 84 w 85"/>
                <a:gd name="T7" fmla="*/ 0 h 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5" h="90">
                  <a:moveTo>
                    <a:pt x="84" y="0"/>
                  </a:moveTo>
                  <a:lnTo>
                    <a:pt x="0" y="0"/>
                  </a:lnTo>
                  <a:lnTo>
                    <a:pt x="42" y="89"/>
                  </a:lnTo>
                  <a:lnTo>
                    <a:pt x="84" y="0"/>
                  </a:lnTo>
                </a:path>
              </a:pathLst>
            </a:custGeom>
            <a:solidFill>
              <a:srgbClr val="FF60F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80" name="Line 80"/>
            <p:cNvSpPr>
              <a:spLocks noChangeShapeType="1"/>
            </p:cNvSpPr>
            <p:nvPr/>
          </p:nvSpPr>
          <p:spPr bwMode="auto">
            <a:xfrm>
              <a:off x="3846" y="2578"/>
              <a:ext cx="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81" name="Rectangle 81"/>
            <p:cNvSpPr>
              <a:spLocks noChangeArrowheads="1"/>
            </p:cNvSpPr>
            <p:nvPr/>
          </p:nvSpPr>
          <p:spPr bwMode="auto">
            <a:xfrm>
              <a:off x="3889" y="2553"/>
              <a:ext cx="38" cy="60"/>
            </a:xfrm>
            <a:prstGeom prst="rect">
              <a:avLst/>
            </a:prstGeom>
            <a:solidFill>
              <a:srgbClr val="FF60F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32" name="Line 82"/>
          <p:cNvSpPr>
            <a:spLocks noChangeShapeType="1"/>
          </p:cNvSpPr>
          <p:nvPr/>
        </p:nvSpPr>
        <p:spPr bwMode="auto">
          <a:xfrm flipV="1">
            <a:off x="7397750" y="2495021"/>
            <a:ext cx="0" cy="501386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33" name="Line 83"/>
          <p:cNvSpPr>
            <a:spLocks noChangeShapeType="1"/>
          </p:cNvSpPr>
          <p:nvPr/>
        </p:nvSpPr>
        <p:spPr bwMode="auto">
          <a:xfrm flipV="1">
            <a:off x="7399338" y="3009636"/>
            <a:ext cx="0" cy="1266031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34" name="Line 84"/>
          <p:cNvSpPr>
            <a:spLocks noChangeShapeType="1"/>
          </p:cNvSpPr>
          <p:nvPr/>
        </p:nvSpPr>
        <p:spPr bwMode="auto">
          <a:xfrm>
            <a:off x="7397750" y="1444625"/>
            <a:ext cx="0" cy="560917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6835" name="Group 85"/>
          <p:cNvGrpSpPr>
            <a:grpSpLocks/>
          </p:cNvGrpSpPr>
          <p:nvPr/>
        </p:nvGrpSpPr>
        <p:grpSpPr bwMode="auto">
          <a:xfrm>
            <a:off x="7261225" y="1891771"/>
            <a:ext cx="300038" cy="697178"/>
            <a:chOff x="4391" y="1743"/>
            <a:chExt cx="189" cy="527"/>
          </a:xfrm>
        </p:grpSpPr>
        <p:sp>
          <p:nvSpPr>
            <p:cNvPr id="76962" name="Rectangle 86"/>
            <p:cNvSpPr>
              <a:spLocks noChangeArrowheads="1"/>
            </p:cNvSpPr>
            <p:nvPr/>
          </p:nvSpPr>
          <p:spPr bwMode="auto">
            <a:xfrm>
              <a:off x="4397" y="1743"/>
              <a:ext cx="159" cy="527"/>
            </a:xfrm>
            <a:prstGeom prst="rect">
              <a:avLst/>
            </a:prstGeom>
            <a:solidFill>
              <a:srgbClr val="F0A0D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63" name="Line 87"/>
            <p:cNvSpPr>
              <a:spLocks noChangeShapeType="1"/>
            </p:cNvSpPr>
            <p:nvPr/>
          </p:nvSpPr>
          <p:spPr bwMode="auto">
            <a:xfrm flipH="1">
              <a:off x="4391" y="1780"/>
              <a:ext cx="18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64" name="Line 88"/>
            <p:cNvSpPr>
              <a:spLocks noChangeShapeType="1"/>
            </p:cNvSpPr>
            <p:nvPr/>
          </p:nvSpPr>
          <p:spPr bwMode="auto">
            <a:xfrm flipH="1">
              <a:off x="4391" y="1827"/>
              <a:ext cx="18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65" name="Line 89"/>
            <p:cNvSpPr>
              <a:spLocks noChangeShapeType="1"/>
            </p:cNvSpPr>
            <p:nvPr/>
          </p:nvSpPr>
          <p:spPr bwMode="auto">
            <a:xfrm flipH="1">
              <a:off x="4391" y="1862"/>
              <a:ext cx="18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66" name="Line 90"/>
            <p:cNvSpPr>
              <a:spLocks noChangeShapeType="1"/>
            </p:cNvSpPr>
            <p:nvPr/>
          </p:nvSpPr>
          <p:spPr bwMode="auto">
            <a:xfrm flipH="1">
              <a:off x="4391" y="1907"/>
              <a:ext cx="18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67" name="Line 91"/>
            <p:cNvSpPr>
              <a:spLocks noChangeShapeType="1"/>
            </p:cNvSpPr>
            <p:nvPr/>
          </p:nvSpPr>
          <p:spPr bwMode="auto">
            <a:xfrm flipH="1">
              <a:off x="4391" y="1947"/>
              <a:ext cx="18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68" name="Line 92"/>
            <p:cNvSpPr>
              <a:spLocks noChangeShapeType="1"/>
            </p:cNvSpPr>
            <p:nvPr/>
          </p:nvSpPr>
          <p:spPr bwMode="auto">
            <a:xfrm flipH="1">
              <a:off x="4391" y="1985"/>
              <a:ext cx="18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69" name="Line 93"/>
            <p:cNvSpPr>
              <a:spLocks noChangeShapeType="1"/>
            </p:cNvSpPr>
            <p:nvPr/>
          </p:nvSpPr>
          <p:spPr bwMode="auto">
            <a:xfrm flipH="1">
              <a:off x="4391" y="1985"/>
              <a:ext cx="18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70" name="Line 94"/>
            <p:cNvSpPr>
              <a:spLocks noChangeShapeType="1"/>
            </p:cNvSpPr>
            <p:nvPr/>
          </p:nvSpPr>
          <p:spPr bwMode="auto">
            <a:xfrm flipH="1">
              <a:off x="4391" y="2027"/>
              <a:ext cx="18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71" name="Line 95"/>
            <p:cNvSpPr>
              <a:spLocks noChangeShapeType="1"/>
            </p:cNvSpPr>
            <p:nvPr/>
          </p:nvSpPr>
          <p:spPr bwMode="auto">
            <a:xfrm flipH="1">
              <a:off x="4391" y="2071"/>
              <a:ext cx="18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72" name="Line 96"/>
            <p:cNvSpPr>
              <a:spLocks noChangeShapeType="1"/>
            </p:cNvSpPr>
            <p:nvPr/>
          </p:nvSpPr>
          <p:spPr bwMode="auto">
            <a:xfrm flipH="1">
              <a:off x="4391" y="2071"/>
              <a:ext cx="18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73" name="Line 97"/>
            <p:cNvSpPr>
              <a:spLocks noChangeShapeType="1"/>
            </p:cNvSpPr>
            <p:nvPr/>
          </p:nvSpPr>
          <p:spPr bwMode="auto">
            <a:xfrm flipH="1">
              <a:off x="4391" y="2110"/>
              <a:ext cx="18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74" name="Line 98"/>
            <p:cNvSpPr>
              <a:spLocks noChangeShapeType="1"/>
            </p:cNvSpPr>
            <p:nvPr/>
          </p:nvSpPr>
          <p:spPr bwMode="auto">
            <a:xfrm flipH="1">
              <a:off x="4391" y="2153"/>
              <a:ext cx="18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75" name="Line 99"/>
            <p:cNvSpPr>
              <a:spLocks noChangeShapeType="1"/>
            </p:cNvSpPr>
            <p:nvPr/>
          </p:nvSpPr>
          <p:spPr bwMode="auto">
            <a:xfrm flipH="1">
              <a:off x="4391" y="2153"/>
              <a:ext cx="18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76" name="Line 100"/>
            <p:cNvSpPr>
              <a:spLocks noChangeShapeType="1"/>
            </p:cNvSpPr>
            <p:nvPr/>
          </p:nvSpPr>
          <p:spPr bwMode="auto">
            <a:xfrm flipH="1">
              <a:off x="4391" y="2192"/>
              <a:ext cx="18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77" name="Line 101"/>
            <p:cNvSpPr>
              <a:spLocks noChangeShapeType="1"/>
            </p:cNvSpPr>
            <p:nvPr/>
          </p:nvSpPr>
          <p:spPr bwMode="auto">
            <a:xfrm flipH="1">
              <a:off x="4391" y="2234"/>
              <a:ext cx="18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6836" name="Group 102"/>
          <p:cNvGrpSpPr>
            <a:grpSpLocks/>
          </p:cNvGrpSpPr>
          <p:nvPr/>
        </p:nvGrpSpPr>
        <p:grpSpPr bwMode="auto">
          <a:xfrm>
            <a:off x="7219950" y="1603375"/>
            <a:ext cx="385763" cy="154782"/>
            <a:chOff x="4365" y="1525"/>
            <a:chExt cx="243" cy="117"/>
          </a:xfrm>
        </p:grpSpPr>
        <p:sp>
          <p:nvSpPr>
            <p:cNvPr id="76959" name="Freeform 103"/>
            <p:cNvSpPr>
              <a:spLocks/>
            </p:cNvSpPr>
            <p:nvPr/>
          </p:nvSpPr>
          <p:spPr bwMode="auto">
            <a:xfrm>
              <a:off x="4365" y="1534"/>
              <a:ext cx="165" cy="94"/>
            </a:xfrm>
            <a:custGeom>
              <a:avLst/>
              <a:gdLst>
                <a:gd name="T0" fmla="*/ 164 w 165"/>
                <a:gd name="T1" fmla="*/ 93 h 94"/>
                <a:gd name="T2" fmla="*/ 164 w 165"/>
                <a:gd name="T3" fmla="*/ 0 h 94"/>
                <a:gd name="T4" fmla="*/ 0 w 165"/>
                <a:gd name="T5" fmla="*/ 47 h 94"/>
                <a:gd name="T6" fmla="*/ 164 w 165"/>
                <a:gd name="T7" fmla="*/ 93 h 9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5" h="94">
                  <a:moveTo>
                    <a:pt x="164" y="93"/>
                  </a:moveTo>
                  <a:lnTo>
                    <a:pt x="164" y="0"/>
                  </a:lnTo>
                  <a:lnTo>
                    <a:pt x="0" y="47"/>
                  </a:lnTo>
                  <a:lnTo>
                    <a:pt x="164" y="93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60" name="Line 104"/>
            <p:cNvSpPr>
              <a:spLocks noChangeShapeType="1"/>
            </p:cNvSpPr>
            <p:nvPr/>
          </p:nvSpPr>
          <p:spPr bwMode="auto">
            <a:xfrm>
              <a:off x="4555" y="1579"/>
              <a:ext cx="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61" name="Line 105"/>
            <p:cNvSpPr>
              <a:spLocks noChangeShapeType="1"/>
            </p:cNvSpPr>
            <p:nvPr/>
          </p:nvSpPr>
          <p:spPr bwMode="auto">
            <a:xfrm flipV="1">
              <a:off x="4608" y="1525"/>
              <a:ext cx="0" cy="1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6837" name="Group 106"/>
          <p:cNvGrpSpPr>
            <a:grpSpLocks/>
          </p:cNvGrpSpPr>
          <p:nvPr/>
        </p:nvGrpSpPr>
        <p:grpSpPr bwMode="auto">
          <a:xfrm>
            <a:off x="7329489" y="2887928"/>
            <a:ext cx="223837" cy="223573"/>
            <a:chOff x="4434" y="2496"/>
            <a:chExt cx="141" cy="169"/>
          </a:xfrm>
        </p:grpSpPr>
        <p:sp>
          <p:nvSpPr>
            <p:cNvPr id="76955" name="Freeform 107"/>
            <p:cNvSpPr>
              <a:spLocks/>
            </p:cNvSpPr>
            <p:nvPr/>
          </p:nvSpPr>
          <p:spPr bwMode="auto">
            <a:xfrm>
              <a:off x="4434" y="2575"/>
              <a:ext cx="84" cy="90"/>
            </a:xfrm>
            <a:custGeom>
              <a:avLst/>
              <a:gdLst>
                <a:gd name="T0" fmla="*/ 0 w 84"/>
                <a:gd name="T1" fmla="*/ 89 h 90"/>
                <a:gd name="T2" fmla="*/ 83 w 84"/>
                <a:gd name="T3" fmla="*/ 89 h 90"/>
                <a:gd name="T4" fmla="*/ 42 w 84"/>
                <a:gd name="T5" fmla="*/ 0 h 90"/>
                <a:gd name="T6" fmla="*/ 0 w 84"/>
                <a:gd name="T7" fmla="*/ 89 h 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4" h="90">
                  <a:moveTo>
                    <a:pt x="0" y="89"/>
                  </a:moveTo>
                  <a:lnTo>
                    <a:pt x="83" y="89"/>
                  </a:lnTo>
                  <a:lnTo>
                    <a:pt x="42" y="0"/>
                  </a:lnTo>
                  <a:lnTo>
                    <a:pt x="0" y="89"/>
                  </a:lnTo>
                </a:path>
              </a:pathLst>
            </a:custGeom>
            <a:solidFill>
              <a:srgbClr val="FF60F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56" name="Freeform 108"/>
            <p:cNvSpPr>
              <a:spLocks/>
            </p:cNvSpPr>
            <p:nvPr/>
          </p:nvSpPr>
          <p:spPr bwMode="auto">
            <a:xfrm>
              <a:off x="4434" y="2496"/>
              <a:ext cx="84" cy="90"/>
            </a:xfrm>
            <a:custGeom>
              <a:avLst/>
              <a:gdLst>
                <a:gd name="T0" fmla="*/ 83 w 84"/>
                <a:gd name="T1" fmla="*/ 0 h 90"/>
                <a:gd name="T2" fmla="*/ 0 w 84"/>
                <a:gd name="T3" fmla="*/ 0 h 90"/>
                <a:gd name="T4" fmla="*/ 42 w 84"/>
                <a:gd name="T5" fmla="*/ 89 h 90"/>
                <a:gd name="T6" fmla="*/ 83 w 84"/>
                <a:gd name="T7" fmla="*/ 0 h 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4" h="90">
                  <a:moveTo>
                    <a:pt x="83" y="0"/>
                  </a:moveTo>
                  <a:lnTo>
                    <a:pt x="0" y="0"/>
                  </a:lnTo>
                  <a:lnTo>
                    <a:pt x="42" y="89"/>
                  </a:lnTo>
                  <a:lnTo>
                    <a:pt x="83" y="0"/>
                  </a:lnTo>
                </a:path>
              </a:pathLst>
            </a:custGeom>
            <a:solidFill>
              <a:srgbClr val="FF60F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57" name="Line 109"/>
            <p:cNvSpPr>
              <a:spLocks noChangeShapeType="1"/>
            </p:cNvSpPr>
            <p:nvPr/>
          </p:nvSpPr>
          <p:spPr bwMode="auto">
            <a:xfrm>
              <a:off x="4496" y="2578"/>
              <a:ext cx="3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58" name="Rectangle 110"/>
            <p:cNvSpPr>
              <a:spLocks noChangeArrowheads="1"/>
            </p:cNvSpPr>
            <p:nvPr/>
          </p:nvSpPr>
          <p:spPr bwMode="auto">
            <a:xfrm>
              <a:off x="4539" y="2553"/>
              <a:ext cx="36" cy="60"/>
            </a:xfrm>
            <a:prstGeom prst="rect">
              <a:avLst/>
            </a:prstGeom>
            <a:solidFill>
              <a:srgbClr val="FF60F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6838" name="Group 111"/>
          <p:cNvGrpSpPr>
            <a:grpSpLocks/>
          </p:cNvGrpSpPr>
          <p:nvPr/>
        </p:nvGrpSpPr>
        <p:grpSpPr bwMode="auto">
          <a:xfrm>
            <a:off x="3038476" y="3123407"/>
            <a:ext cx="250825" cy="156104"/>
            <a:chOff x="1731" y="2674"/>
            <a:chExt cx="158" cy="118"/>
          </a:xfrm>
        </p:grpSpPr>
        <p:sp>
          <p:nvSpPr>
            <p:cNvPr id="76950" name="Line 112"/>
            <p:cNvSpPr>
              <a:spLocks noChangeShapeType="1"/>
            </p:cNvSpPr>
            <p:nvPr/>
          </p:nvSpPr>
          <p:spPr bwMode="auto">
            <a:xfrm flipH="1">
              <a:off x="1731" y="2788"/>
              <a:ext cx="12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51" name="Line 113"/>
            <p:cNvSpPr>
              <a:spLocks noChangeShapeType="1"/>
            </p:cNvSpPr>
            <p:nvPr/>
          </p:nvSpPr>
          <p:spPr bwMode="auto">
            <a:xfrm flipH="1">
              <a:off x="1731" y="2674"/>
              <a:ext cx="12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52" name="Line 114"/>
            <p:cNvSpPr>
              <a:spLocks noChangeShapeType="1"/>
            </p:cNvSpPr>
            <p:nvPr/>
          </p:nvSpPr>
          <p:spPr bwMode="auto">
            <a:xfrm flipH="1" flipV="1">
              <a:off x="1741" y="2686"/>
              <a:ext cx="89" cy="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53" name="Line 115"/>
            <p:cNvSpPr>
              <a:spLocks noChangeShapeType="1"/>
            </p:cNvSpPr>
            <p:nvPr/>
          </p:nvSpPr>
          <p:spPr bwMode="auto">
            <a:xfrm flipH="1">
              <a:off x="1785" y="2731"/>
              <a:ext cx="10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54" name="Line 116"/>
            <p:cNvSpPr>
              <a:spLocks noChangeShapeType="1"/>
            </p:cNvSpPr>
            <p:nvPr/>
          </p:nvSpPr>
          <p:spPr bwMode="auto">
            <a:xfrm flipV="1">
              <a:off x="1869" y="2717"/>
              <a:ext cx="0" cy="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39" name="Line 117"/>
          <p:cNvSpPr>
            <a:spLocks noChangeShapeType="1"/>
          </p:cNvSpPr>
          <p:nvPr/>
        </p:nvSpPr>
        <p:spPr bwMode="auto">
          <a:xfrm flipH="1">
            <a:off x="3144838" y="1431396"/>
            <a:ext cx="6350" cy="120386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40" name="Line 118"/>
          <p:cNvSpPr>
            <a:spLocks noChangeShapeType="1"/>
          </p:cNvSpPr>
          <p:nvPr/>
        </p:nvSpPr>
        <p:spPr bwMode="auto">
          <a:xfrm>
            <a:off x="3149600" y="1808428"/>
            <a:ext cx="0" cy="304271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41" name="Rectangle 120"/>
          <p:cNvSpPr>
            <a:spLocks noChangeArrowheads="1"/>
          </p:cNvSpPr>
          <p:nvPr/>
        </p:nvSpPr>
        <p:spPr bwMode="auto">
          <a:xfrm>
            <a:off x="2921000" y="2039938"/>
            <a:ext cx="476250" cy="955146"/>
          </a:xfrm>
          <a:prstGeom prst="rect">
            <a:avLst/>
          </a:prstGeom>
          <a:solidFill>
            <a:srgbClr val="A0C0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6842" name="Group 129"/>
          <p:cNvGrpSpPr>
            <a:grpSpLocks/>
          </p:cNvGrpSpPr>
          <p:nvPr/>
        </p:nvGrpSpPr>
        <p:grpSpPr bwMode="auto">
          <a:xfrm>
            <a:off x="2965451" y="1526646"/>
            <a:ext cx="239713" cy="300303"/>
            <a:chOff x="1701" y="1467"/>
            <a:chExt cx="151" cy="227"/>
          </a:xfrm>
        </p:grpSpPr>
        <p:sp>
          <p:nvSpPr>
            <p:cNvPr id="76946" name="Line 130"/>
            <p:cNvSpPr>
              <a:spLocks noChangeShapeType="1"/>
            </p:cNvSpPr>
            <p:nvPr/>
          </p:nvSpPr>
          <p:spPr bwMode="auto">
            <a:xfrm flipH="1">
              <a:off x="1741" y="1581"/>
              <a:ext cx="10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47" name="Rectangle 131"/>
            <p:cNvSpPr>
              <a:spLocks noChangeArrowheads="1"/>
            </p:cNvSpPr>
            <p:nvPr/>
          </p:nvSpPr>
          <p:spPr bwMode="auto">
            <a:xfrm>
              <a:off x="1701" y="1525"/>
              <a:ext cx="39" cy="127"/>
            </a:xfrm>
            <a:prstGeom prst="rect">
              <a:avLst/>
            </a:prstGeom>
            <a:solidFill>
              <a:srgbClr val="99663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48" name="Freeform 132"/>
            <p:cNvSpPr>
              <a:spLocks/>
            </p:cNvSpPr>
            <p:nvPr/>
          </p:nvSpPr>
          <p:spPr bwMode="auto">
            <a:xfrm>
              <a:off x="1770" y="1574"/>
              <a:ext cx="82" cy="120"/>
            </a:xfrm>
            <a:custGeom>
              <a:avLst/>
              <a:gdLst>
                <a:gd name="T0" fmla="*/ 41 w 82"/>
                <a:gd name="T1" fmla="*/ 0 h 120"/>
                <a:gd name="T2" fmla="*/ 0 w 82"/>
                <a:gd name="T3" fmla="*/ 119 h 120"/>
                <a:gd name="T4" fmla="*/ 81 w 82"/>
                <a:gd name="T5" fmla="*/ 119 h 120"/>
                <a:gd name="T6" fmla="*/ 41 w 82"/>
                <a:gd name="T7" fmla="*/ 0 h 1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20">
                  <a:moveTo>
                    <a:pt x="41" y="0"/>
                  </a:moveTo>
                  <a:lnTo>
                    <a:pt x="0" y="119"/>
                  </a:lnTo>
                  <a:lnTo>
                    <a:pt x="81" y="119"/>
                  </a:lnTo>
                  <a:lnTo>
                    <a:pt x="41" y="0"/>
                  </a:lnTo>
                </a:path>
              </a:pathLst>
            </a:custGeom>
            <a:solidFill>
              <a:srgbClr val="996633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49" name="Freeform 133"/>
            <p:cNvSpPr>
              <a:spLocks/>
            </p:cNvSpPr>
            <p:nvPr/>
          </p:nvSpPr>
          <p:spPr bwMode="auto">
            <a:xfrm>
              <a:off x="1770" y="1467"/>
              <a:ext cx="82" cy="121"/>
            </a:xfrm>
            <a:custGeom>
              <a:avLst/>
              <a:gdLst>
                <a:gd name="T0" fmla="*/ 41 w 82"/>
                <a:gd name="T1" fmla="*/ 120 h 121"/>
                <a:gd name="T2" fmla="*/ 81 w 82"/>
                <a:gd name="T3" fmla="*/ 0 h 121"/>
                <a:gd name="T4" fmla="*/ 0 w 82"/>
                <a:gd name="T5" fmla="*/ 0 h 121"/>
                <a:gd name="T6" fmla="*/ 41 w 82"/>
                <a:gd name="T7" fmla="*/ 120 h 1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21">
                  <a:moveTo>
                    <a:pt x="41" y="120"/>
                  </a:moveTo>
                  <a:lnTo>
                    <a:pt x="81" y="0"/>
                  </a:lnTo>
                  <a:lnTo>
                    <a:pt x="0" y="0"/>
                  </a:lnTo>
                  <a:lnTo>
                    <a:pt x="41" y="120"/>
                  </a:lnTo>
                </a:path>
              </a:pathLst>
            </a:custGeom>
            <a:solidFill>
              <a:srgbClr val="996633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6843" name="Group 134"/>
          <p:cNvGrpSpPr>
            <a:grpSpLocks/>
          </p:cNvGrpSpPr>
          <p:nvPr/>
        </p:nvGrpSpPr>
        <p:grpSpPr bwMode="auto">
          <a:xfrm>
            <a:off x="4619626" y="3869532"/>
            <a:ext cx="315913" cy="525198"/>
            <a:chOff x="2727" y="3238"/>
            <a:chExt cx="199" cy="397"/>
          </a:xfrm>
        </p:grpSpPr>
        <p:sp>
          <p:nvSpPr>
            <p:cNvPr id="76943" name="Line 135"/>
            <p:cNvSpPr>
              <a:spLocks noChangeShapeType="1"/>
            </p:cNvSpPr>
            <p:nvPr/>
          </p:nvSpPr>
          <p:spPr bwMode="auto">
            <a:xfrm flipV="1">
              <a:off x="2827" y="3238"/>
              <a:ext cx="0" cy="20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44" name="Rectangle 136"/>
            <p:cNvSpPr>
              <a:spLocks noChangeArrowheads="1"/>
            </p:cNvSpPr>
            <p:nvPr/>
          </p:nvSpPr>
          <p:spPr bwMode="auto">
            <a:xfrm>
              <a:off x="2727" y="3392"/>
              <a:ext cx="199" cy="243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45" name="Rectangle 137"/>
            <p:cNvSpPr>
              <a:spLocks noChangeArrowheads="1"/>
            </p:cNvSpPr>
            <p:nvPr/>
          </p:nvSpPr>
          <p:spPr bwMode="auto">
            <a:xfrm>
              <a:off x="2762" y="3250"/>
              <a:ext cx="131" cy="65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6844" name="Group 138"/>
          <p:cNvGrpSpPr>
            <a:grpSpLocks/>
          </p:cNvGrpSpPr>
          <p:nvPr/>
        </p:nvGrpSpPr>
        <p:grpSpPr bwMode="auto">
          <a:xfrm>
            <a:off x="3962401" y="3089011"/>
            <a:ext cx="238125" cy="300302"/>
            <a:chOff x="2333" y="2652"/>
            <a:chExt cx="150" cy="227"/>
          </a:xfrm>
        </p:grpSpPr>
        <p:sp>
          <p:nvSpPr>
            <p:cNvPr id="76939" name="Line 139"/>
            <p:cNvSpPr>
              <a:spLocks noChangeShapeType="1"/>
            </p:cNvSpPr>
            <p:nvPr/>
          </p:nvSpPr>
          <p:spPr bwMode="auto">
            <a:xfrm flipH="1">
              <a:off x="2373" y="2765"/>
              <a:ext cx="1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40" name="Rectangle 140"/>
            <p:cNvSpPr>
              <a:spLocks noChangeArrowheads="1"/>
            </p:cNvSpPr>
            <p:nvPr/>
          </p:nvSpPr>
          <p:spPr bwMode="auto">
            <a:xfrm>
              <a:off x="2333" y="2709"/>
              <a:ext cx="39" cy="129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41" name="Freeform 141"/>
            <p:cNvSpPr>
              <a:spLocks/>
            </p:cNvSpPr>
            <p:nvPr/>
          </p:nvSpPr>
          <p:spPr bwMode="auto">
            <a:xfrm>
              <a:off x="2403" y="2758"/>
              <a:ext cx="80" cy="121"/>
            </a:xfrm>
            <a:custGeom>
              <a:avLst/>
              <a:gdLst>
                <a:gd name="T0" fmla="*/ 40 w 80"/>
                <a:gd name="T1" fmla="*/ 0 h 121"/>
                <a:gd name="T2" fmla="*/ 0 w 80"/>
                <a:gd name="T3" fmla="*/ 120 h 121"/>
                <a:gd name="T4" fmla="*/ 79 w 80"/>
                <a:gd name="T5" fmla="*/ 120 h 121"/>
                <a:gd name="T6" fmla="*/ 40 w 80"/>
                <a:gd name="T7" fmla="*/ 0 h 1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121">
                  <a:moveTo>
                    <a:pt x="40" y="0"/>
                  </a:moveTo>
                  <a:lnTo>
                    <a:pt x="0" y="120"/>
                  </a:lnTo>
                  <a:lnTo>
                    <a:pt x="79" y="120"/>
                  </a:lnTo>
                  <a:lnTo>
                    <a:pt x="40" y="0"/>
                  </a:lnTo>
                </a:path>
              </a:pathLst>
            </a:custGeom>
            <a:solidFill>
              <a:srgbClr val="FFFF00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42" name="Freeform 142"/>
            <p:cNvSpPr>
              <a:spLocks/>
            </p:cNvSpPr>
            <p:nvPr/>
          </p:nvSpPr>
          <p:spPr bwMode="auto">
            <a:xfrm>
              <a:off x="2403" y="2652"/>
              <a:ext cx="80" cy="122"/>
            </a:xfrm>
            <a:custGeom>
              <a:avLst/>
              <a:gdLst>
                <a:gd name="T0" fmla="*/ 40 w 80"/>
                <a:gd name="T1" fmla="*/ 121 h 122"/>
                <a:gd name="T2" fmla="*/ 79 w 80"/>
                <a:gd name="T3" fmla="*/ 0 h 122"/>
                <a:gd name="T4" fmla="*/ 0 w 80"/>
                <a:gd name="T5" fmla="*/ 0 h 122"/>
                <a:gd name="T6" fmla="*/ 40 w 80"/>
                <a:gd name="T7" fmla="*/ 121 h 1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122">
                  <a:moveTo>
                    <a:pt x="40" y="121"/>
                  </a:moveTo>
                  <a:lnTo>
                    <a:pt x="79" y="0"/>
                  </a:lnTo>
                  <a:lnTo>
                    <a:pt x="0" y="0"/>
                  </a:lnTo>
                  <a:lnTo>
                    <a:pt x="40" y="121"/>
                  </a:lnTo>
                </a:path>
              </a:pathLst>
            </a:custGeom>
            <a:solidFill>
              <a:srgbClr val="FFFF00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6845" name="Group 143"/>
          <p:cNvGrpSpPr>
            <a:grpSpLocks/>
          </p:cNvGrpSpPr>
          <p:nvPr/>
        </p:nvGrpSpPr>
        <p:grpSpPr bwMode="auto">
          <a:xfrm>
            <a:off x="1868489" y="3139282"/>
            <a:ext cx="249237" cy="153458"/>
            <a:chOff x="994" y="2686"/>
            <a:chExt cx="157" cy="116"/>
          </a:xfrm>
        </p:grpSpPr>
        <p:sp>
          <p:nvSpPr>
            <p:cNvPr id="76934" name="Line 144"/>
            <p:cNvSpPr>
              <a:spLocks noChangeShapeType="1"/>
            </p:cNvSpPr>
            <p:nvPr/>
          </p:nvSpPr>
          <p:spPr bwMode="auto">
            <a:xfrm flipH="1">
              <a:off x="994" y="2799"/>
              <a:ext cx="1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35" name="Line 145"/>
            <p:cNvSpPr>
              <a:spLocks noChangeShapeType="1"/>
            </p:cNvSpPr>
            <p:nvPr/>
          </p:nvSpPr>
          <p:spPr bwMode="auto">
            <a:xfrm flipH="1">
              <a:off x="994" y="2686"/>
              <a:ext cx="1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36" name="Line 146"/>
            <p:cNvSpPr>
              <a:spLocks noChangeShapeType="1"/>
            </p:cNvSpPr>
            <p:nvPr/>
          </p:nvSpPr>
          <p:spPr bwMode="auto">
            <a:xfrm flipH="1" flipV="1">
              <a:off x="1004" y="2698"/>
              <a:ext cx="88" cy="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37" name="Line 147"/>
            <p:cNvSpPr>
              <a:spLocks noChangeShapeType="1"/>
            </p:cNvSpPr>
            <p:nvPr/>
          </p:nvSpPr>
          <p:spPr bwMode="auto">
            <a:xfrm flipH="1">
              <a:off x="1048" y="2743"/>
              <a:ext cx="10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38" name="Line 148"/>
            <p:cNvSpPr>
              <a:spLocks noChangeShapeType="1"/>
            </p:cNvSpPr>
            <p:nvPr/>
          </p:nvSpPr>
          <p:spPr bwMode="auto">
            <a:xfrm flipV="1">
              <a:off x="1132" y="2728"/>
              <a:ext cx="0" cy="7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46" name="Line 149"/>
          <p:cNvSpPr>
            <a:spLocks noChangeShapeType="1"/>
          </p:cNvSpPr>
          <p:nvPr/>
        </p:nvSpPr>
        <p:spPr bwMode="auto">
          <a:xfrm>
            <a:off x="1979613" y="1434042"/>
            <a:ext cx="0" cy="103188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47" name="Line 150"/>
          <p:cNvSpPr>
            <a:spLocks noChangeShapeType="1"/>
          </p:cNvSpPr>
          <p:nvPr/>
        </p:nvSpPr>
        <p:spPr bwMode="auto">
          <a:xfrm>
            <a:off x="1979613" y="1793875"/>
            <a:ext cx="0" cy="334698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48" name="Rectangle 152"/>
          <p:cNvSpPr>
            <a:spLocks noChangeArrowheads="1"/>
          </p:cNvSpPr>
          <p:nvPr/>
        </p:nvSpPr>
        <p:spPr bwMode="auto">
          <a:xfrm>
            <a:off x="1738314" y="2042584"/>
            <a:ext cx="477837" cy="956469"/>
          </a:xfrm>
          <a:prstGeom prst="rect">
            <a:avLst/>
          </a:prstGeom>
          <a:solidFill>
            <a:srgbClr val="A0C0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6849" name="Group 161"/>
          <p:cNvGrpSpPr>
            <a:grpSpLocks/>
          </p:cNvGrpSpPr>
          <p:nvPr/>
        </p:nvGrpSpPr>
        <p:grpSpPr bwMode="auto">
          <a:xfrm>
            <a:off x="1797050" y="1498865"/>
            <a:ext cx="236538" cy="297656"/>
            <a:chOff x="949" y="1446"/>
            <a:chExt cx="149" cy="225"/>
          </a:xfrm>
        </p:grpSpPr>
        <p:sp>
          <p:nvSpPr>
            <p:cNvPr id="76930" name="Line 162"/>
            <p:cNvSpPr>
              <a:spLocks noChangeShapeType="1"/>
            </p:cNvSpPr>
            <p:nvPr/>
          </p:nvSpPr>
          <p:spPr bwMode="auto">
            <a:xfrm flipH="1">
              <a:off x="989" y="1559"/>
              <a:ext cx="10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31" name="Rectangle 163"/>
            <p:cNvSpPr>
              <a:spLocks noChangeArrowheads="1"/>
            </p:cNvSpPr>
            <p:nvPr/>
          </p:nvSpPr>
          <p:spPr bwMode="auto">
            <a:xfrm>
              <a:off x="949" y="1502"/>
              <a:ext cx="39" cy="129"/>
            </a:xfrm>
            <a:prstGeom prst="rect">
              <a:avLst/>
            </a:prstGeom>
            <a:solidFill>
              <a:srgbClr val="99663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32" name="Freeform 164"/>
            <p:cNvSpPr>
              <a:spLocks/>
            </p:cNvSpPr>
            <p:nvPr/>
          </p:nvSpPr>
          <p:spPr bwMode="auto">
            <a:xfrm>
              <a:off x="1017" y="1551"/>
              <a:ext cx="81" cy="120"/>
            </a:xfrm>
            <a:custGeom>
              <a:avLst/>
              <a:gdLst>
                <a:gd name="T0" fmla="*/ 40 w 81"/>
                <a:gd name="T1" fmla="*/ 0 h 120"/>
                <a:gd name="T2" fmla="*/ 0 w 81"/>
                <a:gd name="T3" fmla="*/ 119 h 120"/>
                <a:gd name="T4" fmla="*/ 80 w 81"/>
                <a:gd name="T5" fmla="*/ 119 h 120"/>
                <a:gd name="T6" fmla="*/ 40 w 81"/>
                <a:gd name="T7" fmla="*/ 0 h 1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" h="120">
                  <a:moveTo>
                    <a:pt x="40" y="0"/>
                  </a:moveTo>
                  <a:lnTo>
                    <a:pt x="0" y="119"/>
                  </a:lnTo>
                  <a:lnTo>
                    <a:pt x="80" y="119"/>
                  </a:lnTo>
                  <a:lnTo>
                    <a:pt x="40" y="0"/>
                  </a:lnTo>
                </a:path>
              </a:pathLst>
            </a:custGeom>
            <a:solidFill>
              <a:srgbClr val="996633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33" name="Freeform 165"/>
            <p:cNvSpPr>
              <a:spLocks/>
            </p:cNvSpPr>
            <p:nvPr/>
          </p:nvSpPr>
          <p:spPr bwMode="auto">
            <a:xfrm>
              <a:off x="1017" y="1446"/>
              <a:ext cx="81" cy="120"/>
            </a:xfrm>
            <a:custGeom>
              <a:avLst/>
              <a:gdLst>
                <a:gd name="T0" fmla="*/ 40 w 81"/>
                <a:gd name="T1" fmla="*/ 119 h 120"/>
                <a:gd name="T2" fmla="*/ 80 w 81"/>
                <a:gd name="T3" fmla="*/ 0 h 120"/>
                <a:gd name="T4" fmla="*/ 0 w 81"/>
                <a:gd name="T5" fmla="*/ 0 h 120"/>
                <a:gd name="T6" fmla="*/ 40 w 81"/>
                <a:gd name="T7" fmla="*/ 119 h 1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" h="120">
                  <a:moveTo>
                    <a:pt x="40" y="119"/>
                  </a:moveTo>
                  <a:lnTo>
                    <a:pt x="80" y="0"/>
                  </a:lnTo>
                  <a:lnTo>
                    <a:pt x="0" y="0"/>
                  </a:lnTo>
                  <a:lnTo>
                    <a:pt x="40" y="119"/>
                  </a:lnTo>
                </a:path>
              </a:pathLst>
            </a:custGeom>
            <a:solidFill>
              <a:srgbClr val="996633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850" name="Line 166"/>
          <p:cNvSpPr>
            <a:spLocks noChangeShapeType="1"/>
          </p:cNvSpPr>
          <p:nvPr/>
        </p:nvSpPr>
        <p:spPr bwMode="auto">
          <a:xfrm flipV="1">
            <a:off x="2433639" y="3680355"/>
            <a:ext cx="20637" cy="67601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51" name="Line 167"/>
          <p:cNvSpPr>
            <a:spLocks noChangeShapeType="1"/>
          </p:cNvSpPr>
          <p:nvPr/>
        </p:nvSpPr>
        <p:spPr bwMode="auto">
          <a:xfrm flipV="1">
            <a:off x="2551113" y="2733146"/>
            <a:ext cx="11112" cy="422011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6852" name="Group 168"/>
          <p:cNvGrpSpPr>
            <a:grpSpLocks/>
          </p:cNvGrpSpPr>
          <p:nvPr/>
        </p:nvGrpSpPr>
        <p:grpSpPr bwMode="auto">
          <a:xfrm>
            <a:off x="2416176" y="3139282"/>
            <a:ext cx="250825" cy="154781"/>
            <a:chOff x="1339" y="2686"/>
            <a:chExt cx="158" cy="117"/>
          </a:xfrm>
        </p:grpSpPr>
        <p:sp>
          <p:nvSpPr>
            <p:cNvPr id="76925" name="Line 169"/>
            <p:cNvSpPr>
              <a:spLocks noChangeShapeType="1"/>
            </p:cNvSpPr>
            <p:nvPr/>
          </p:nvSpPr>
          <p:spPr bwMode="auto">
            <a:xfrm flipH="1">
              <a:off x="1339" y="2690"/>
              <a:ext cx="1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26" name="Line 170"/>
            <p:cNvSpPr>
              <a:spLocks noChangeShapeType="1"/>
            </p:cNvSpPr>
            <p:nvPr/>
          </p:nvSpPr>
          <p:spPr bwMode="auto">
            <a:xfrm flipH="1">
              <a:off x="1339" y="2803"/>
              <a:ext cx="1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27" name="Line 171"/>
            <p:cNvSpPr>
              <a:spLocks noChangeShapeType="1"/>
            </p:cNvSpPr>
            <p:nvPr/>
          </p:nvSpPr>
          <p:spPr bwMode="auto">
            <a:xfrm flipH="1" flipV="1">
              <a:off x="1349" y="2701"/>
              <a:ext cx="89" cy="9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28" name="Line 172"/>
            <p:cNvSpPr>
              <a:spLocks noChangeShapeType="1"/>
            </p:cNvSpPr>
            <p:nvPr/>
          </p:nvSpPr>
          <p:spPr bwMode="auto">
            <a:xfrm flipH="1">
              <a:off x="1393" y="2747"/>
              <a:ext cx="10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29" name="Line 173"/>
            <p:cNvSpPr>
              <a:spLocks noChangeShapeType="1"/>
            </p:cNvSpPr>
            <p:nvPr/>
          </p:nvSpPr>
          <p:spPr bwMode="auto">
            <a:xfrm flipV="1">
              <a:off x="1477" y="2686"/>
              <a:ext cx="0" cy="7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53" name="Line 174"/>
          <p:cNvSpPr>
            <a:spLocks noChangeShapeType="1"/>
          </p:cNvSpPr>
          <p:nvPr/>
        </p:nvSpPr>
        <p:spPr bwMode="auto">
          <a:xfrm flipH="1">
            <a:off x="2541588" y="1434042"/>
            <a:ext cx="12700" cy="244740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54" name="Line 175"/>
          <p:cNvSpPr>
            <a:spLocks noChangeShapeType="1"/>
          </p:cNvSpPr>
          <p:nvPr/>
        </p:nvSpPr>
        <p:spPr bwMode="auto">
          <a:xfrm>
            <a:off x="2543175" y="1789907"/>
            <a:ext cx="0" cy="324114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55" name="Rectangle 176"/>
          <p:cNvSpPr>
            <a:spLocks noChangeArrowheads="1"/>
          </p:cNvSpPr>
          <p:nvPr/>
        </p:nvSpPr>
        <p:spPr bwMode="auto">
          <a:xfrm>
            <a:off x="2301875" y="2028032"/>
            <a:ext cx="477838" cy="955146"/>
          </a:xfrm>
          <a:prstGeom prst="rect">
            <a:avLst/>
          </a:prstGeom>
          <a:solidFill>
            <a:srgbClr val="A0C0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6856" name="Group 185"/>
          <p:cNvGrpSpPr>
            <a:grpSpLocks/>
          </p:cNvGrpSpPr>
          <p:nvPr/>
        </p:nvGrpSpPr>
        <p:grpSpPr bwMode="auto">
          <a:xfrm>
            <a:off x="2366964" y="1520032"/>
            <a:ext cx="238125" cy="298979"/>
            <a:chOff x="1308" y="1462"/>
            <a:chExt cx="150" cy="226"/>
          </a:xfrm>
        </p:grpSpPr>
        <p:sp>
          <p:nvSpPr>
            <p:cNvPr id="76921" name="Line 186"/>
            <p:cNvSpPr>
              <a:spLocks noChangeShapeType="1"/>
            </p:cNvSpPr>
            <p:nvPr/>
          </p:nvSpPr>
          <p:spPr bwMode="auto">
            <a:xfrm flipH="1">
              <a:off x="1348" y="1575"/>
              <a:ext cx="10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22" name="Rectangle 187"/>
            <p:cNvSpPr>
              <a:spLocks noChangeArrowheads="1"/>
            </p:cNvSpPr>
            <p:nvPr/>
          </p:nvSpPr>
          <p:spPr bwMode="auto">
            <a:xfrm>
              <a:off x="1308" y="1519"/>
              <a:ext cx="39" cy="128"/>
            </a:xfrm>
            <a:prstGeom prst="rect">
              <a:avLst/>
            </a:prstGeom>
            <a:solidFill>
              <a:srgbClr val="99663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23" name="Freeform 188"/>
            <p:cNvSpPr>
              <a:spLocks/>
            </p:cNvSpPr>
            <p:nvPr/>
          </p:nvSpPr>
          <p:spPr bwMode="auto">
            <a:xfrm>
              <a:off x="1378" y="1568"/>
              <a:ext cx="80" cy="120"/>
            </a:xfrm>
            <a:custGeom>
              <a:avLst/>
              <a:gdLst>
                <a:gd name="T0" fmla="*/ 40 w 80"/>
                <a:gd name="T1" fmla="*/ 0 h 120"/>
                <a:gd name="T2" fmla="*/ 0 w 80"/>
                <a:gd name="T3" fmla="*/ 119 h 120"/>
                <a:gd name="T4" fmla="*/ 79 w 80"/>
                <a:gd name="T5" fmla="*/ 119 h 120"/>
                <a:gd name="T6" fmla="*/ 40 w 80"/>
                <a:gd name="T7" fmla="*/ 0 h 1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120">
                  <a:moveTo>
                    <a:pt x="40" y="0"/>
                  </a:moveTo>
                  <a:lnTo>
                    <a:pt x="0" y="119"/>
                  </a:lnTo>
                  <a:lnTo>
                    <a:pt x="79" y="119"/>
                  </a:lnTo>
                  <a:lnTo>
                    <a:pt x="40" y="0"/>
                  </a:lnTo>
                </a:path>
              </a:pathLst>
            </a:custGeom>
            <a:solidFill>
              <a:srgbClr val="996633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4" name="Freeform 189"/>
            <p:cNvSpPr>
              <a:spLocks/>
            </p:cNvSpPr>
            <p:nvPr/>
          </p:nvSpPr>
          <p:spPr bwMode="auto">
            <a:xfrm>
              <a:off x="1378" y="1462"/>
              <a:ext cx="79" cy="119"/>
            </a:xfrm>
            <a:custGeom>
              <a:avLst/>
              <a:gdLst>
                <a:gd name="T0" fmla="*/ 40 w 79"/>
                <a:gd name="T1" fmla="*/ 119 h 119"/>
                <a:gd name="T2" fmla="*/ 79 w 79"/>
                <a:gd name="T3" fmla="*/ 0 h 119"/>
                <a:gd name="T4" fmla="*/ 0 w 79"/>
                <a:gd name="T5" fmla="*/ 0 h 119"/>
                <a:gd name="T6" fmla="*/ 40 w 79"/>
                <a:gd name="T7" fmla="*/ 119 h 119"/>
                <a:gd name="T8" fmla="*/ 40 w 79"/>
                <a:gd name="T9" fmla="*/ 119 h 1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9" h="119">
                  <a:moveTo>
                    <a:pt x="40" y="119"/>
                  </a:moveTo>
                  <a:lnTo>
                    <a:pt x="79" y="0"/>
                  </a:lnTo>
                  <a:lnTo>
                    <a:pt x="0" y="0"/>
                  </a:lnTo>
                  <a:lnTo>
                    <a:pt x="40" y="119"/>
                  </a:lnTo>
                  <a:close/>
                </a:path>
              </a:pathLst>
            </a:custGeom>
            <a:solidFill>
              <a:srgbClr val="996633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857" name="Line 190"/>
          <p:cNvSpPr>
            <a:spLocks noChangeShapeType="1"/>
          </p:cNvSpPr>
          <p:nvPr/>
        </p:nvSpPr>
        <p:spPr bwMode="auto">
          <a:xfrm>
            <a:off x="2528888" y="4005792"/>
            <a:ext cx="0" cy="16536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58" name="Line 191"/>
          <p:cNvSpPr>
            <a:spLocks noChangeShapeType="1"/>
          </p:cNvSpPr>
          <p:nvPr/>
        </p:nvSpPr>
        <p:spPr bwMode="auto">
          <a:xfrm flipV="1">
            <a:off x="2003425" y="3299354"/>
            <a:ext cx="0" cy="780521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59" name="Line 192"/>
          <p:cNvSpPr>
            <a:spLocks noChangeShapeType="1"/>
          </p:cNvSpPr>
          <p:nvPr/>
        </p:nvSpPr>
        <p:spPr bwMode="auto">
          <a:xfrm flipV="1">
            <a:off x="3157538" y="3262313"/>
            <a:ext cx="0" cy="795073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60" name="Line 193"/>
          <p:cNvSpPr>
            <a:spLocks noChangeShapeType="1"/>
          </p:cNvSpPr>
          <p:nvPr/>
        </p:nvSpPr>
        <p:spPr bwMode="auto">
          <a:xfrm flipH="1">
            <a:off x="2530475" y="3291417"/>
            <a:ext cx="0" cy="76861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61" name="Line 194"/>
          <p:cNvSpPr>
            <a:spLocks noChangeShapeType="1"/>
          </p:cNvSpPr>
          <p:nvPr/>
        </p:nvSpPr>
        <p:spPr bwMode="auto">
          <a:xfrm flipV="1">
            <a:off x="1974851" y="4029604"/>
            <a:ext cx="1190625" cy="529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62" name="Rectangle 195"/>
          <p:cNvSpPr>
            <a:spLocks noChangeArrowheads="1"/>
          </p:cNvSpPr>
          <p:nvPr/>
        </p:nvSpPr>
        <p:spPr bwMode="auto">
          <a:xfrm>
            <a:off x="3354389" y="1383771"/>
            <a:ext cx="427037" cy="104511"/>
          </a:xfrm>
          <a:prstGeom prst="rect">
            <a:avLst/>
          </a:prstGeom>
          <a:solidFill>
            <a:srgbClr val="FB837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63" name="Rectangle 196"/>
          <p:cNvSpPr>
            <a:spLocks noChangeArrowheads="1"/>
          </p:cNvSpPr>
          <p:nvPr/>
        </p:nvSpPr>
        <p:spPr bwMode="auto">
          <a:xfrm>
            <a:off x="2281239" y="928688"/>
            <a:ext cx="1785937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Flow Meter, option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流量计</a:t>
            </a:r>
          </a:p>
        </p:txBody>
      </p:sp>
      <p:sp>
        <p:nvSpPr>
          <p:cNvPr id="76864" name="Rectangle 197"/>
          <p:cNvSpPr>
            <a:spLocks noChangeArrowheads="1"/>
          </p:cNvSpPr>
          <p:nvPr/>
        </p:nvSpPr>
        <p:spPr bwMode="auto">
          <a:xfrm>
            <a:off x="4135438" y="2684199"/>
            <a:ext cx="1073949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Modulating</a:t>
            </a:r>
          </a:p>
          <a:p>
            <a:pPr eaLnBrk="0" hangingPunct="0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Valve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调节阀</a:t>
            </a:r>
          </a:p>
        </p:txBody>
      </p:sp>
      <p:sp>
        <p:nvSpPr>
          <p:cNvPr id="76866" name="Rectangle 199"/>
          <p:cNvSpPr>
            <a:spLocks noChangeArrowheads="1"/>
          </p:cNvSpPr>
          <p:nvPr/>
        </p:nvSpPr>
        <p:spPr bwMode="auto">
          <a:xfrm>
            <a:off x="7781926" y="1940719"/>
            <a:ext cx="284163" cy="85195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867" name="Line 200"/>
          <p:cNvSpPr>
            <a:spLocks noChangeShapeType="1"/>
          </p:cNvSpPr>
          <p:nvPr/>
        </p:nvSpPr>
        <p:spPr bwMode="auto">
          <a:xfrm>
            <a:off x="7426326" y="1524000"/>
            <a:ext cx="5302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68" name="Line 201"/>
          <p:cNvSpPr>
            <a:spLocks noChangeShapeType="1"/>
          </p:cNvSpPr>
          <p:nvPr/>
        </p:nvSpPr>
        <p:spPr bwMode="auto">
          <a:xfrm>
            <a:off x="7448551" y="3399896"/>
            <a:ext cx="5302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69" name="Line 202"/>
          <p:cNvSpPr>
            <a:spLocks noChangeShapeType="1"/>
          </p:cNvSpPr>
          <p:nvPr/>
        </p:nvSpPr>
        <p:spPr bwMode="auto">
          <a:xfrm>
            <a:off x="7975600" y="2812521"/>
            <a:ext cx="0" cy="58208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70" name="Rectangle 203"/>
          <p:cNvSpPr>
            <a:spLocks noChangeArrowheads="1"/>
          </p:cNvSpPr>
          <p:nvPr/>
        </p:nvSpPr>
        <p:spPr bwMode="auto">
          <a:xfrm rot="5400000">
            <a:off x="7455852" y="2273138"/>
            <a:ext cx="952185" cy="27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zh-CN" altLang="en-US" sz="1200" dirty="0">
                <a:latin typeface="Times New Roman" pitchFamily="18" charset="0"/>
              </a:rPr>
              <a:t>压差传感器</a:t>
            </a:r>
          </a:p>
        </p:txBody>
      </p:sp>
      <p:sp>
        <p:nvSpPr>
          <p:cNvPr id="76873" name="Line 206"/>
          <p:cNvSpPr>
            <a:spLocks noChangeShapeType="1"/>
          </p:cNvSpPr>
          <p:nvPr/>
        </p:nvSpPr>
        <p:spPr bwMode="auto">
          <a:xfrm>
            <a:off x="4884739" y="4640792"/>
            <a:ext cx="3449637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74" name="Line 207"/>
          <p:cNvSpPr>
            <a:spLocks noChangeShapeType="1"/>
          </p:cNvSpPr>
          <p:nvPr/>
        </p:nvSpPr>
        <p:spPr bwMode="auto">
          <a:xfrm flipV="1">
            <a:off x="8356600" y="2432845"/>
            <a:ext cx="0" cy="2219854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75" name="Line 208"/>
          <p:cNvSpPr>
            <a:spLocks noChangeShapeType="1"/>
          </p:cNvSpPr>
          <p:nvPr/>
        </p:nvSpPr>
        <p:spPr bwMode="auto">
          <a:xfrm flipH="1">
            <a:off x="8101013" y="2443428"/>
            <a:ext cx="2794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76" name="Line 209"/>
          <p:cNvSpPr>
            <a:spLocks noChangeShapeType="1"/>
          </p:cNvSpPr>
          <p:nvPr/>
        </p:nvSpPr>
        <p:spPr bwMode="auto">
          <a:xfrm>
            <a:off x="4511675" y="3167063"/>
            <a:ext cx="2476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77" name="Rectangle 211"/>
          <p:cNvSpPr>
            <a:spLocks noChangeArrowheads="1"/>
          </p:cNvSpPr>
          <p:nvPr/>
        </p:nvSpPr>
        <p:spPr bwMode="auto">
          <a:xfrm>
            <a:off x="1235075" y="2039938"/>
            <a:ext cx="344488" cy="9525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78" name="Line 212"/>
          <p:cNvSpPr>
            <a:spLocks noChangeShapeType="1"/>
          </p:cNvSpPr>
          <p:nvPr/>
        </p:nvSpPr>
        <p:spPr bwMode="auto">
          <a:xfrm flipH="1">
            <a:off x="1397001" y="1905000"/>
            <a:ext cx="5810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79" name="Line 213"/>
          <p:cNvSpPr>
            <a:spLocks noChangeShapeType="1"/>
          </p:cNvSpPr>
          <p:nvPr/>
        </p:nvSpPr>
        <p:spPr bwMode="auto">
          <a:xfrm flipH="1">
            <a:off x="1408114" y="3082396"/>
            <a:ext cx="5810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80" name="Line 214"/>
          <p:cNvSpPr>
            <a:spLocks noChangeShapeType="1"/>
          </p:cNvSpPr>
          <p:nvPr/>
        </p:nvSpPr>
        <p:spPr bwMode="auto">
          <a:xfrm>
            <a:off x="1417638" y="2860146"/>
            <a:ext cx="0" cy="20505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81" name="Rectangle 215"/>
          <p:cNvSpPr>
            <a:spLocks noChangeArrowheads="1"/>
          </p:cNvSpPr>
          <p:nvPr/>
        </p:nvSpPr>
        <p:spPr bwMode="auto">
          <a:xfrm rot="16200000" flipH="1">
            <a:off x="964565" y="2386909"/>
            <a:ext cx="952185" cy="27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压差传感器</a:t>
            </a:r>
          </a:p>
        </p:txBody>
      </p:sp>
      <p:sp>
        <p:nvSpPr>
          <p:cNvPr id="76882" name="Line 216"/>
          <p:cNvSpPr>
            <a:spLocks noChangeShapeType="1"/>
          </p:cNvSpPr>
          <p:nvPr/>
        </p:nvSpPr>
        <p:spPr bwMode="auto">
          <a:xfrm>
            <a:off x="1430338" y="1931459"/>
            <a:ext cx="0" cy="24209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83" name="Rectangle 218"/>
          <p:cNvSpPr>
            <a:spLocks noChangeArrowheads="1"/>
          </p:cNvSpPr>
          <p:nvPr/>
        </p:nvSpPr>
        <p:spPr bwMode="auto">
          <a:xfrm>
            <a:off x="3552825" y="2056329"/>
            <a:ext cx="344488" cy="94882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84" name="Line 219"/>
          <p:cNvSpPr>
            <a:spLocks noChangeShapeType="1"/>
          </p:cNvSpPr>
          <p:nvPr/>
        </p:nvSpPr>
        <p:spPr bwMode="auto">
          <a:xfrm>
            <a:off x="3182939" y="1919553"/>
            <a:ext cx="5302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85" name="Line 220"/>
          <p:cNvSpPr>
            <a:spLocks noChangeShapeType="1"/>
          </p:cNvSpPr>
          <p:nvPr/>
        </p:nvSpPr>
        <p:spPr bwMode="auto">
          <a:xfrm>
            <a:off x="3171826" y="3096948"/>
            <a:ext cx="5302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86" name="Line 221"/>
          <p:cNvSpPr>
            <a:spLocks noChangeShapeType="1"/>
          </p:cNvSpPr>
          <p:nvPr/>
        </p:nvSpPr>
        <p:spPr bwMode="auto">
          <a:xfrm>
            <a:off x="3714750" y="2874698"/>
            <a:ext cx="0" cy="20505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87" name="Rectangle 222"/>
          <p:cNvSpPr>
            <a:spLocks noChangeArrowheads="1"/>
          </p:cNvSpPr>
          <p:nvPr/>
        </p:nvSpPr>
        <p:spPr bwMode="auto">
          <a:xfrm rot="5400000">
            <a:off x="3225165" y="2393524"/>
            <a:ext cx="952185" cy="27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压差传感器</a:t>
            </a:r>
          </a:p>
        </p:txBody>
      </p:sp>
      <p:sp>
        <p:nvSpPr>
          <p:cNvPr id="76888" name="Line 223"/>
          <p:cNvSpPr>
            <a:spLocks noChangeShapeType="1"/>
          </p:cNvSpPr>
          <p:nvPr/>
        </p:nvSpPr>
        <p:spPr bwMode="auto">
          <a:xfrm>
            <a:off x="3702050" y="1946011"/>
            <a:ext cx="0" cy="24209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89" name="Rectangle 224"/>
          <p:cNvSpPr>
            <a:spLocks noChangeArrowheads="1"/>
          </p:cNvSpPr>
          <p:nvPr/>
        </p:nvSpPr>
        <p:spPr bwMode="auto">
          <a:xfrm>
            <a:off x="747714" y="2034646"/>
            <a:ext cx="344487" cy="102658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90" name="Line 225"/>
          <p:cNvSpPr>
            <a:spLocks noChangeShapeType="1"/>
          </p:cNvSpPr>
          <p:nvPr/>
        </p:nvSpPr>
        <p:spPr bwMode="auto">
          <a:xfrm flipH="1">
            <a:off x="909639" y="1943365"/>
            <a:ext cx="16335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91" name="Line 226"/>
          <p:cNvSpPr>
            <a:spLocks noChangeShapeType="1"/>
          </p:cNvSpPr>
          <p:nvPr/>
        </p:nvSpPr>
        <p:spPr bwMode="auto">
          <a:xfrm flipH="1">
            <a:off x="904875" y="3107532"/>
            <a:ext cx="16192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92" name="Line 227"/>
          <p:cNvSpPr>
            <a:spLocks noChangeShapeType="1"/>
          </p:cNvSpPr>
          <p:nvPr/>
        </p:nvSpPr>
        <p:spPr bwMode="auto">
          <a:xfrm>
            <a:off x="930275" y="2887928"/>
            <a:ext cx="0" cy="20240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93" name="Rectangle 228"/>
          <p:cNvSpPr>
            <a:spLocks noChangeArrowheads="1"/>
          </p:cNvSpPr>
          <p:nvPr/>
        </p:nvSpPr>
        <p:spPr bwMode="auto">
          <a:xfrm rot="16200000" flipH="1">
            <a:off x="456379" y="2409399"/>
            <a:ext cx="990657" cy="27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压差传感器 </a:t>
            </a:r>
          </a:p>
        </p:txBody>
      </p:sp>
      <p:sp>
        <p:nvSpPr>
          <p:cNvPr id="76894" name="Line 229"/>
          <p:cNvSpPr>
            <a:spLocks noChangeShapeType="1"/>
          </p:cNvSpPr>
          <p:nvPr/>
        </p:nvSpPr>
        <p:spPr bwMode="auto">
          <a:xfrm>
            <a:off x="928688" y="1969824"/>
            <a:ext cx="0" cy="23944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95" name="Line 230"/>
          <p:cNvSpPr>
            <a:spLocks noChangeShapeType="1"/>
          </p:cNvSpPr>
          <p:nvPr/>
        </p:nvSpPr>
        <p:spPr bwMode="auto">
          <a:xfrm>
            <a:off x="7959725" y="1542521"/>
            <a:ext cx="0" cy="53049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96" name="Line 231"/>
          <p:cNvSpPr>
            <a:spLocks noChangeShapeType="1"/>
          </p:cNvSpPr>
          <p:nvPr/>
        </p:nvSpPr>
        <p:spPr bwMode="auto">
          <a:xfrm flipH="1">
            <a:off x="596900" y="2622021"/>
            <a:ext cx="179388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97" name="Line 232"/>
          <p:cNvSpPr>
            <a:spLocks noChangeShapeType="1"/>
          </p:cNvSpPr>
          <p:nvPr/>
        </p:nvSpPr>
        <p:spPr bwMode="auto">
          <a:xfrm>
            <a:off x="611190" y="2618053"/>
            <a:ext cx="268080" cy="77126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98" name="Line 233"/>
          <p:cNvSpPr>
            <a:spLocks noChangeShapeType="1"/>
          </p:cNvSpPr>
          <p:nvPr/>
        </p:nvSpPr>
        <p:spPr bwMode="auto">
          <a:xfrm flipH="1">
            <a:off x="1130300" y="2611438"/>
            <a:ext cx="179388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99" name="Line 234"/>
          <p:cNvSpPr>
            <a:spLocks noChangeShapeType="1"/>
          </p:cNvSpPr>
          <p:nvPr/>
        </p:nvSpPr>
        <p:spPr bwMode="auto">
          <a:xfrm>
            <a:off x="1116013" y="2618054"/>
            <a:ext cx="294305" cy="77126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0" name="Line 235"/>
          <p:cNvSpPr>
            <a:spLocks noChangeShapeType="1"/>
          </p:cNvSpPr>
          <p:nvPr/>
        </p:nvSpPr>
        <p:spPr bwMode="auto">
          <a:xfrm flipH="1">
            <a:off x="3203576" y="2561167"/>
            <a:ext cx="377825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1" name="Line 236"/>
          <p:cNvSpPr>
            <a:spLocks noChangeShapeType="1"/>
          </p:cNvSpPr>
          <p:nvPr/>
        </p:nvSpPr>
        <p:spPr bwMode="auto">
          <a:xfrm>
            <a:off x="3246439" y="2591595"/>
            <a:ext cx="954087" cy="2354791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2" name="Line 237"/>
          <p:cNvSpPr>
            <a:spLocks noChangeShapeType="1"/>
          </p:cNvSpPr>
          <p:nvPr/>
        </p:nvSpPr>
        <p:spPr bwMode="auto">
          <a:xfrm flipH="1">
            <a:off x="882421" y="3378876"/>
            <a:ext cx="2681618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3" name="Rectangle 238"/>
          <p:cNvSpPr>
            <a:spLocks noChangeArrowheads="1"/>
          </p:cNvSpPr>
          <p:nvPr/>
        </p:nvSpPr>
        <p:spPr bwMode="auto">
          <a:xfrm>
            <a:off x="3819525" y="1149615"/>
            <a:ext cx="215900" cy="148167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4" name="Line 239"/>
          <p:cNvSpPr>
            <a:spLocks noChangeShapeType="1"/>
          </p:cNvSpPr>
          <p:nvPr/>
        </p:nvSpPr>
        <p:spPr bwMode="auto">
          <a:xfrm>
            <a:off x="3925888" y="1291167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05" name="Rectangle 240"/>
          <p:cNvSpPr>
            <a:spLocks noChangeArrowheads="1"/>
          </p:cNvSpPr>
          <p:nvPr/>
        </p:nvSpPr>
        <p:spPr bwMode="auto">
          <a:xfrm>
            <a:off x="3894138" y="4269052"/>
            <a:ext cx="215900" cy="148167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6" name="Line 241"/>
          <p:cNvSpPr>
            <a:spLocks noChangeShapeType="1"/>
          </p:cNvSpPr>
          <p:nvPr/>
        </p:nvSpPr>
        <p:spPr bwMode="auto">
          <a:xfrm flipV="1">
            <a:off x="4011613" y="4167188"/>
            <a:ext cx="0" cy="111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07" name="Rectangle 242"/>
          <p:cNvSpPr>
            <a:spLocks noChangeArrowheads="1"/>
          </p:cNvSpPr>
          <p:nvPr/>
        </p:nvSpPr>
        <p:spPr bwMode="auto">
          <a:xfrm>
            <a:off x="4260850" y="1149615"/>
            <a:ext cx="215900" cy="148167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8" name="Line 243"/>
          <p:cNvSpPr>
            <a:spLocks noChangeShapeType="1"/>
          </p:cNvSpPr>
          <p:nvPr/>
        </p:nvSpPr>
        <p:spPr bwMode="auto">
          <a:xfrm>
            <a:off x="4376738" y="1291167"/>
            <a:ext cx="0" cy="1733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6909" name="Group 244"/>
          <p:cNvGrpSpPr>
            <a:grpSpLocks/>
          </p:cNvGrpSpPr>
          <p:nvPr/>
        </p:nvGrpSpPr>
        <p:grpSpPr bwMode="auto">
          <a:xfrm>
            <a:off x="1858963" y="3556797"/>
            <a:ext cx="260350" cy="228864"/>
            <a:chOff x="999" y="3098"/>
            <a:chExt cx="164" cy="173"/>
          </a:xfrm>
        </p:grpSpPr>
        <p:sp>
          <p:nvSpPr>
            <p:cNvPr id="76919" name="Oval 245"/>
            <p:cNvSpPr>
              <a:spLocks noChangeArrowheads="1"/>
            </p:cNvSpPr>
            <p:nvPr/>
          </p:nvSpPr>
          <p:spPr bwMode="auto">
            <a:xfrm>
              <a:off x="999" y="3102"/>
              <a:ext cx="164" cy="16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20" name="Freeform 246"/>
            <p:cNvSpPr>
              <a:spLocks/>
            </p:cNvSpPr>
            <p:nvPr/>
          </p:nvSpPr>
          <p:spPr bwMode="auto">
            <a:xfrm>
              <a:off x="1014" y="3098"/>
              <a:ext cx="135" cy="133"/>
            </a:xfrm>
            <a:custGeom>
              <a:avLst/>
              <a:gdLst>
                <a:gd name="T0" fmla="*/ 67 w 135"/>
                <a:gd name="T1" fmla="*/ 0 h 133"/>
                <a:gd name="T2" fmla="*/ 0 w 135"/>
                <a:gd name="T3" fmla="*/ 132 h 133"/>
                <a:gd name="T4" fmla="*/ 134 w 135"/>
                <a:gd name="T5" fmla="*/ 132 h 133"/>
                <a:gd name="T6" fmla="*/ 67 w 135"/>
                <a:gd name="T7" fmla="*/ 0 h 1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133">
                  <a:moveTo>
                    <a:pt x="67" y="0"/>
                  </a:moveTo>
                  <a:lnTo>
                    <a:pt x="0" y="132"/>
                  </a:lnTo>
                  <a:lnTo>
                    <a:pt x="134" y="132"/>
                  </a:lnTo>
                  <a:lnTo>
                    <a:pt x="67" y="0"/>
                  </a:lnTo>
                </a:path>
              </a:pathLst>
            </a:custGeom>
            <a:solidFill>
              <a:srgbClr val="FF003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6910" name="Group 247"/>
          <p:cNvGrpSpPr>
            <a:grpSpLocks/>
          </p:cNvGrpSpPr>
          <p:nvPr/>
        </p:nvGrpSpPr>
        <p:grpSpPr bwMode="auto">
          <a:xfrm>
            <a:off x="3006726" y="3564734"/>
            <a:ext cx="258763" cy="231510"/>
            <a:chOff x="1722" y="3104"/>
            <a:chExt cx="163" cy="175"/>
          </a:xfrm>
        </p:grpSpPr>
        <p:sp>
          <p:nvSpPr>
            <p:cNvPr id="76917" name="Oval 248"/>
            <p:cNvSpPr>
              <a:spLocks noChangeArrowheads="1"/>
            </p:cNvSpPr>
            <p:nvPr/>
          </p:nvSpPr>
          <p:spPr bwMode="auto">
            <a:xfrm>
              <a:off x="1722" y="3108"/>
              <a:ext cx="163" cy="171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18" name="Freeform 249"/>
            <p:cNvSpPr>
              <a:spLocks/>
            </p:cNvSpPr>
            <p:nvPr/>
          </p:nvSpPr>
          <p:spPr bwMode="auto">
            <a:xfrm>
              <a:off x="1737" y="3104"/>
              <a:ext cx="134" cy="134"/>
            </a:xfrm>
            <a:custGeom>
              <a:avLst/>
              <a:gdLst>
                <a:gd name="T0" fmla="*/ 67 w 134"/>
                <a:gd name="T1" fmla="*/ 0 h 134"/>
                <a:gd name="T2" fmla="*/ 0 w 134"/>
                <a:gd name="T3" fmla="*/ 133 h 134"/>
                <a:gd name="T4" fmla="*/ 133 w 134"/>
                <a:gd name="T5" fmla="*/ 133 h 134"/>
                <a:gd name="T6" fmla="*/ 67 w 134"/>
                <a:gd name="T7" fmla="*/ 0 h 1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4" h="134">
                  <a:moveTo>
                    <a:pt x="67" y="0"/>
                  </a:moveTo>
                  <a:lnTo>
                    <a:pt x="0" y="133"/>
                  </a:lnTo>
                  <a:lnTo>
                    <a:pt x="133" y="133"/>
                  </a:lnTo>
                  <a:lnTo>
                    <a:pt x="67" y="0"/>
                  </a:lnTo>
                </a:path>
              </a:pathLst>
            </a:custGeom>
            <a:solidFill>
              <a:srgbClr val="FF003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911" name="Oval 250"/>
          <p:cNvSpPr>
            <a:spLocks noChangeArrowheads="1"/>
          </p:cNvSpPr>
          <p:nvPr/>
        </p:nvSpPr>
        <p:spPr bwMode="auto">
          <a:xfrm>
            <a:off x="2406650" y="3570025"/>
            <a:ext cx="260350" cy="22754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12" name="Freeform 251"/>
          <p:cNvSpPr>
            <a:spLocks/>
          </p:cNvSpPr>
          <p:nvPr/>
        </p:nvSpPr>
        <p:spPr bwMode="auto">
          <a:xfrm>
            <a:off x="2430463" y="3566057"/>
            <a:ext cx="214312" cy="177271"/>
          </a:xfrm>
          <a:custGeom>
            <a:avLst/>
            <a:gdLst>
              <a:gd name="T0" fmla="*/ 2147483647 w 135"/>
              <a:gd name="T1" fmla="*/ 0 h 134"/>
              <a:gd name="T2" fmla="*/ 0 w 135"/>
              <a:gd name="T3" fmla="*/ 2147483647 h 134"/>
              <a:gd name="T4" fmla="*/ 2147483647 w 135"/>
              <a:gd name="T5" fmla="*/ 2147483647 h 134"/>
              <a:gd name="T6" fmla="*/ 2147483647 w 135"/>
              <a:gd name="T7" fmla="*/ 0 h 1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" h="134">
                <a:moveTo>
                  <a:pt x="67" y="0"/>
                </a:moveTo>
                <a:lnTo>
                  <a:pt x="0" y="133"/>
                </a:lnTo>
                <a:lnTo>
                  <a:pt x="134" y="133"/>
                </a:lnTo>
                <a:lnTo>
                  <a:pt x="67" y="0"/>
                </a:lnTo>
              </a:path>
            </a:pathLst>
          </a:custGeom>
          <a:solidFill>
            <a:srgbClr val="FF003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13" name="Rectangle 252"/>
          <p:cNvSpPr>
            <a:spLocks noChangeArrowheads="1"/>
          </p:cNvSpPr>
          <p:nvPr/>
        </p:nvSpPr>
        <p:spPr bwMode="auto">
          <a:xfrm>
            <a:off x="4567239" y="1377157"/>
            <a:ext cx="427037" cy="104510"/>
          </a:xfrm>
          <a:prstGeom prst="rect">
            <a:avLst/>
          </a:prstGeom>
          <a:solidFill>
            <a:srgbClr val="FB837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14" name="Rectangle 253"/>
          <p:cNvSpPr>
            <a:spLocks noChangeArrowheads="1"/>
          </p:cNvSpPr>
          <p:nvPr/>
        </p:nvSpPr>
        <p:spPr bwMode="auto">
          <a:xfrm rot="5400000">
            <a:off x="2687889" y="2354808"/>
            <a:ext cx="932949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TW" sz="1600">
                <a:solidFill>
                  <a:srgbClr val="000000"/>
                </a:solidFill>
              </a:rPr>
              <a:t>Chiller 1</a:t>
            </a:r>
          </a:p>
        </p:txBody>
      </p:sp>
      <p:sp>
        <p:nvSpPr>
          <p:cNvPr id="76915" name="Rectangle 254"/>
          <p:cNvSpPr>
            <a:spLocks noChangeArrowheads="1"/>
          </p:cNvSpPr>
          <p:nvPr/>
        </p:nvSpPr>
        <p:spPr bwMode="auto">
          <a:xfrm rot="5400000">
            <a:off x="2111627" y="2354808"/>
            <a:ext cx="932949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TW" sz="1600">
                <a:solidFill>
                  <a:srgbClr val="000000"/>
                </a:solidFill>
              </a:rPr>
              <a:t>Chiller </a:t>
            </a:r>
            <a:r>
              <a:rPr lang="en-US" altLang="zh-CN" sz="1600">
                <a:solidFill>
                  <a:srgbClr val="000000"/>
                </a:solidFill>
              </a:rPr>
              <a:t>2</a:t>
            </a:r>
            <a:endParaRPr lang="en-US" altLang="zh-TW" sz="1600">
              <a:solidFill>
                <a:srgbClr val="000000"/>
              </a:solidFill>
            </a:endParaRPr>
          </a:p>
        </p:txBody>
      </p:sp>
      <p:sp>
        <p:nvSpPr>
          <p:cNvPr id="76916" name="Rectangle 255"/>
          <p:cNvSpPr>
            <a:spLocks noChangeArrowheads="1"/>
          </p:cNvSpPr>
          <p:nvPr/>
        </p:nvSpPr>
        <p:spPr bwMode="auto">
          <a:xfrm rot="5400000">
            <a:off x="1535364" y="2354808"/>
            <a:ext cx="932949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TW" sz="1600">
                <a:solidFill>
                  <a:srgbClr val="000000"/>
                </a:solidFill>
              </a:rPr>
              <a:t>Chiller </a:t>
            </a:r>
            <a:r>
              <a:rPr lang="en-US" altLang="zh-CN" sz="1600">
                <a:solidFill>
                  <a:srgbClr val="000000"/>
                </a:solidFill>
              </a:rPr>
              <a:t>3</a:t>
            </a:r>
            <a:endParaRPr lang="en-US" altLang="zh-TW" sz="1600">
              <a:solidFill>
                <a:srgbClr val="000000"/>
              </a:solidFill>
            </a:endParaRPr>
          </a:p>
        </p:txBody>
      </p:sp>
      <p:sp>
        <p:nvSpPr>
          <p:cNvPr id="224" name="Line 194"/>
          <p:cNvSpPr>
            <a:spLocks noChangeShapeType="1"/>
          </p:cNvSpPr>
          <p:nvPr/>
        </p:nvSpPr>
        <p:spPr bwMode="auto">
          <a:xfrm flipV="1">
            <a:off x="1985737" y="3461278"/>
            <a:ext cx="1190625" cy="529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26" y="4459552"/>
            <a:ext cx="738815" cy="73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808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223573"/>
            <a:ext cx="70866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latin typeface="+mj-ea"/>
                <a:ea typeface="+mj-ea"/>
              </a:rPr>
              <a:t>全球生产基地 </a:t>
            </a:r>
            <a:r>
              <a:rPr lang="en-US" altLang="zh-CN" sz="3600" dirty="0">
                <a:latin typeface="+mj-ea"/>
                <a:ea typeface="+mj-ea"/>
              </a:rPr>
              <a:t>(27</a:t>
            </a:r>
            <a:r>
              <a:rPr lang="zh-CN" altLang="en-US" sz="3600" dirty="0">
                <a:latin typeface="+mj-ea"/>
                <a:ea typeface="+mj-ea"/>
              </a:rPr>
              <a:t>家）</a:t>
            </a:r>
            <a:endParaRPr lang="en-US" altLang="zh-CN" sz="3600" dirty="0">
              <a:latin typeface="+mj-ea"/>
              <a:ea typeface="+mj-ea"/>
            </a:endParaRPr>
          </a:p>
        </p:txBody>
      </p:sp>
      <p:sp>
        <p:nvSpPr>
          <p:cNvPr id="65540" name="Slide Number Placeholder 1"/>
          <p:cNvSpPr txBox="1">
            <a:spLocks/>
          </p:cNvSpPr>
          <p:nvPr/>
        </p:nvSpPr>
        <p:spPr bwMode="auto">
          <a:xfrm>
            <a:off x="8001000" y="5905500"/>
            <a:ext cx="7620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fld id="{C2C949FA-422D-4F3F-854D-637594586404}" type="slidenum">
              <a:rPr lang="zh-CN" altLang="en-US" sz="1200">
                <a:solidFill>
                  <a:schemeClr val="tx1"/>
                </a:solidFill>
                <a:ea typeface="宋体" pitchFamily="2" charset="-122"/>
              </a:rPr>
              <a:pPr eaLnBrk="1" hangingPunct="1">
                <a:buClrTx/>
                <a:buFontTx/>
                <a:buNone/>
              </a:pPr>
              <a:t>4</a:t>
            </a:fld>
            <a:endParaRPr lang="en-US" altLang="zh-CN" sz="1200">
              <a:solidFill>
                <a:schemeClr val="tx1"/>
              </a:solidFill>
              <a:ea typeface="宋体" pitchFamily="2" charset="-122"/>
            </a:endParaRPr>
          </a:p>
        </p:txBody>
      </p:sp>
      <p:pic>
        <p:nvPicPr>
          <p:cNvPr id="65541" name="Picture 3" descr="flat map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"/>
          <a:stretch>
            <a:fillRect/>
          </a:stretch>
        </p:blipFill>
        <p:spPr bwMode="auto">
          <a:xfrm>
            <a:off x="0" y="837407"/>
            <a:ext cx="9144000" cy="4433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AutoShape 4"/>
          <p:cNvSpPr>
            <a:spLocks noChangeArrowheads="1"/>
          </p:cNvSpPr>
          <p:nvPr/>
        </p:nvSpPr>
        <p:spPr bwMode="auto">
          <a:xfrm>
            <a:off x="4597400" y="2619375"/>
            <a:ext cx="152400" cy="1270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43" name="AutoShape 5"/>
          <p:cNvSpPr>
            <a:spLocks noChangeArrowheads="1"/>
          </p:cNvSpPr>
          <p:nvPr/>
        </p:nvSpPr>
        <p:spPr bwMode="auto">
          <a:xfrm>
            <a:off x="4278313" y="2758282"/>
            <a:ext cx="152400" cy="1270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44" name="AutoShape 6"/>
          <p:cNvSpPr>
            <a:spLocks noChangeAspect="1" noChangeArrowheads="1"/>
          </p:cNvSpPr>
          <p:nvPr/>
        </p:nvSpPr>
        <p:spPr bwMode="auto">
          <a:xfrm>
            <a:off x="4514850" y="2696104"/>
            <a:ext cx="115888" cy="96573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45" name="AutoShape 7"/>
          <p:cNvSpPr>
            <a:spLocks noChangeAspect="1" noChangeArrowheads="1"/>
          </p:cNvSpPr>
          <p:nvPr/>
        </p:nvSpPr>
        <p:spPr bwMode="auto">
          <a:xfrm>
            <a:off x="4740275" y="2488407"/>
            <a:ext cx="115888" cy="96573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46" name="AutoShape 8"/>
          <p:cNvSpPr>
            <a:spLocks noChangeAspect="1" noChangeArrowheads="1"/>
          </p:cNvSpPr>
          <p:nvPr/>
        </p:nvSpPr>
        <p:spPr bwMode="auto">
          <a:xfrm>
            <a:off x="4614864" y="2522803"/>
            <a:ext cx="115887" cy="96573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47" name="AutoShape 9"/>
          <p:cNvSpPr>
            <a:spLocks noChangeArrowheads="1"/>
          </p:cNvSpPr>
          <p:nvPr/>
        </p:nvSpPr>
        <p:spPr bwMode="auto">
          <a:xfrm>
            <a:off x="1343026" y="5360459"/>
            <a:ext cx="163513" cy="136261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48" name="AutoShape 11"/>
          <p:cNvSpPr>
            <a:spLocks noChangeAspect="1" noChangeArrowheads="1"/>
          </p:cNvSpPr>
          <p:nvPr/>
        </p:nvSpPr>
        <p:spPr bwMode="auto">
          <a:xfrm>
            <a:off x="2474914" y="2516188"/>
            <a:ext cx="115887" cy="96573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49" name="AutoShape 12"/>
          <p:cNvSpPr>
            <a:spLocks noChangeAspect="1" noChangeArrowheads="1"/>
          </p:cNvSpPr>
          <p:nvPr/>
        </p:nvSpPr>
        <p:spPr bwMode="auto">
          <a:xfrm>
            <a:off x="7272339" y="3006990"/>
            <a:ext cx="115887" cy="96573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50" name="AutoShape 13"/>
          <p:cNvSpPr>
            <a:spLocks noChangeAspect="1" noChangeArrowheads="1"/>
          </p:cNvSpPr>
          <p:nvPr/>
        </p:nvSpPr>
        <p:spPr bwMode="auto">
          <a:xfrm>
            <a:off x="1708150" y="2776803"/>
            <a:ext cx="115888" cy="96573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51" name="AutoShape 14"/>
          <p:cNvSpPr>
            <a:spLocks noChangeArrowheads="1"/>
          </p:cNvSpPr>
          <p:nvPr/>
        </p:nvSpPr>
        <p:spPr bwMode="auto">
          <a:xfrm>
            <a:off x="2770188" y="2402417"/>
            <a:ext cx="152400" cy="127000"/>
          </a:xfrm>
          <a:prstGeom prst="flowChartExtra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52" name="AutoShape 15"/>
          <p:cNvSpPr>
            <a:spLocks noChangeAspect="1" noChangeArrowheads="1"/>
          </p:cNvSpPr>
          <p:nvPr/>
        </p:nvSpPr>
        <p:spPr bwMode="auto">
          <a:xfrm>
            <a:off x="1900239" y="2764896"/>
            <a:ext cx="115887" cy="96573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53" name="AutoShape 16"/>
          <p:cNvSpPr>
            <a:spLocks noChangeAspect="1" noChangeArrowheads="1"/>
          </p:cNvSpPr>
          <p:nvPr/>
        </p:nvSpPr>
        <p:spPr bwMode="auto">
          <a:xfrm>
            <a:off x="7248525" y="3587750"/>
            <a:ext cx="115888" cy="96573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54" name="AutoShape 17"/>
          <p:cNvSpPr>
            <a:spLocks noChangeArrowheads="1"/>
          </p:cNvSpPr>
          <p:nvPr/>
        </p:nvSpPr>
        <p:spPr bwMode="auto">
          <a:xfrm>
            <a:off x="4325938" y="2645833"/>
            <a:ext cx="152400" cy="127000"/>
          </a:xfrm>
          <a:prstGeom prst="flowChartExtra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55" name="AutoShape 18"/>
          <p:cNvSpPr>
            <a:spLocks noChangeArrowheads="1"/>
          </p:cNvSpPr>
          <p:nvPr/>
        </p:nvSpPr>
        <p:spPr bwMode="auto">
          <a:xfrm>
            <a:off x="4065588" y="2775479"/>
            <a:ext cx="152400" cy="127000"/>
          </a:xfrm>
          <a:prstGeom prst="flowChartExtra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56" name="AutoShape 19"/>
          <p:cNvSpPr>
            <a:spLocks noChangeArrowheads="1"/>
          </p:cNvSpPr>
          <p:nvPr/>
        </p:nvSpPr>
        <p:spPr bwMode="auto">
          <a:xfrm>
            <a:off x="2136775" y="2554553"/>
            <a:ext cx="152400" cy="127000"/>
          </a:xfrm>
          <a:prstGeom prst="flowChartExtra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57" name="AutoShape 20"/>
          <p:cNvSpPr>
            <a:spLocks noChangeArrowheads="1"/>
          </p:cNvSpPr>
          <p:nvPr/>
        </p:nvSpPr>
        <p:spPr bwMode="auto">
          <a:xfrm>
            <a:off x="2073275" y="2790032"/>
            <a:ext cx="152400" cy="127000"/>
          </a:xfrm>
          <a:prstGeom prst="flowChartExtra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58" name="AutoShape 21"/>
          <p:cNvSpPr>
            <a:spLocks noChangeArrowheads="1"/>
          </p:cNvSpPr>
          <p:nvPr/>
        </p:nvSpPr>
        <p:spPr bwMode="auto">
          <a:xfrm>
            <a:off x="2165350" y="2940844"/>
            <a:ext cx="152400" cy="127000"/>
          </a:xfrm>
          <a:prstGeom prst="flowChartExtra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59" name="AutoShape 22"/>
          <p:cNvSpPr>
            <a:spLocks noChangeArrowheads="1"/>
          </p:cNvSpPr>
          <p:nvPr/>
        </p:nvSpPr>
        <p:spPr bwMode="auto">
          <a:xfrm>
            <a:off x="1677988" y="3153833"/>
            <a:ext cx="152400" cy="127000"/>
          </a:xfrm>
          <a:prstGeom prst="flowChartExtra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60" name="AutoShape 23"/>
          <p:cNvSpPr>
            <a:spLocks noChangeArrowheads="1"/>
          </p:cNvSpPr>
          <p:nvPr/>
        </p:nvSpPr>
        <p:spPr bwMode="auto">
          <a:xfrm>
            <a:off x="1279525" y="2655094"/>
            <a:ext cx="152400" cy="127000"/>
          </a:xfrm>
          <a:prstGeom prst="flowChartExtra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61" name="AutoShape 24"/>
          <p:cNvSpPr>
            <a:spLocks noChangeArrowheads="1"/>
          </p:cNvSpPr>
          <p:nvPr/>
        </p:nvSpPr>
        <p:spPr bwMode="auto">
          <a:xfrm>
            <a:off x="4514850" y="2443428"/>
            <a:ext cx="152400" cy="127000"/>
          </a:xfrm>
          <a:prstGeom prst="flowChartExtra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62" name="AutoShape 25"/>
          <p:cNvSpPr>
            <a:spLocks noChangeArrowheads="1"/>
          </p:cNvSpPr>
          <p:nvPr/>
        </p:nvSpPr>
        <p:spPr bwMode="auto">
          <a:xfrm>
            <a:off x="4457700" y="2831042"/>
            <a:ext cx="152400" cy="127000"/>
          </a:xfrm>
          <a:prstGeom prst="flowChartExtra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63" name="AutoShape 27"/>
          <p:cNvSpPr>
            <a:spLocks noChangeArrowheads="1"/>
          </p:cNvSpPr>
          <p:nvPr/>
        </p:nvSpPr>
        <p:spPr bwMode="auto">
          <a:xfrm>
            <a:off x="7653338" y="4403990"/>
            <a:ext cx="152400" cy="127000"/>
          </a:xfrm>
          <a:prstGeom prst="flowChartExtra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64" name="AutoShape 28"/>
          <p:cNvSpPr>
            <a:spLocks noChangeAspect="1" noChangeArrowheads="1"/>
          </p:cNvSpPr>
          <p:nvPr/>
        </p:nvSpPr>
        <p:spPr bwMode="auto">
          <a:xfrm>
            <a:off x="2324100" y="2465917"/>
            <a:ext cx="115888" cy="96573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65" name="AutoShape 29"/>
          <p:cNvSpPr>
            <a:spLocks noChangeAspect="1" noChangeArrowheads="1"/>
          </p:cNvSpPr>
          <p:nvPr/>
        </p:nvSpPr>
        <p:spPr bwMode="auto">
          <a:xfrm>
            <a:off x="1762125" y="2599532"/>
            <a:ext cx="115888" cy="96573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66" name="AutoShape 32"/>
          <p:cNvSpPr>
            <a:spLocks noChangeArrowheads="1"/>
          </p:cNvSpPr>
          <p:nvPr/>
        </p:nvSpPr>
        <p:spPr bwMode="auto">
          <a:xfrm>
            <a:off x="1139825" y="2786063"/>
            <a:ext cx="152400" cy="1270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67" name="AutoShape 33"/>
          <p:cNvSpPr>
            <a:spLocks noChangeArrowheads="1"/>
          </p:cNvSpPr>
          <p:nvPr/>
        </p:nvSpPr>
        <p:spPr bwMode="auto">
          <a:xfrm>
            <a:off x="1157288" y="2657740"/>
            <a:ext cx="152400" cy="1270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68" name="AutoShape 34"/>
          <p:cNvSpPr>
            <a:spLocks noChangeArrowheads="1"/>
          </p:cNvSpPr>
          <p:nvPr/>
        </p:nvSpPr>
        <p:spPr bwMode="auto">
          <a:xfrm>
            <a:off x="1341438" y="2772833"/>
            <a:ext cx="152400" cy="1270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69" name="AutoShape 35"/>
          <p:cNvSpPr>
            <a:spLocks noChangeArrowheads="1"/>
          </p:cNvSpPr>
          <p:nvPr/>
        </p:nvSpPr>
        <p:spPr bwMode="auto">
          <a:xfrm>
            <a:off x="2465388" y="4140729"/>
            <a:ext cx="152400" cy="1270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70" name="AutoShape 36"/>
          <p:cNvSpPr>
            <a:spLocks noChangeArrowheads="1"/>
          </p:cNvSpPr>
          <p:nvPr/>
        </p:nvSpPr>
        <p:spPr bwMode="auto">
          <a:xfrm>
            <a:off x="1176338" y="2342886"/>
            <a:ext cx="152400" cy="1270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71" name="AutoShape 37"/>
          <p:cNvSpPr>
            <a:spLocks noChangeArrowheads="1"/>
          </p:cNvSpPr>
          <p:nvPr/>
        </p:nvSpPr>
        <p:spPr bwMode="auto">
          <a:xfrm>
            <a:off x="1314450" y="2217208"/>
            <a:ext cx="152400" cy="1270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72" name="AutoShape 38"/>
          <p:cNvSpPr>
            <a:spLocks noChangeArrowheads="1"/>
          </p:cNvSpPr>
          <p:nvPr/>
        </p:nvSpPr>
        <p:spPr bwMode="auto">
          <a:xfrm>
            <a:off x="1350963" y="2333625"/>
            <a:ext cx="152400" cy="1270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73" name="AutoShape 39"/>
          <p:cNvSpPr>
            <a:spLocks noChangeArrowheads="1"/>
          </p:cNvSpPr>
          <p:nvPr/>
        </p:nvSpPr>
        <p:spPr bwMode="auto">
          <a:xfrm>
            <a:off x="2232025" y="2522803"/>
            <a:ext cx="152400" cy="1270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74" name="AutoShape 40"/>
          <p:cNvSpPr>
            <a:spLocks noChangeArrowheads="1"/>
          </p:cNvSpPr>
          <p:nvPr/>
        </p:nvSpPr>
        <p:spPr bwMode="auto">
          <a:xfrm>
            <a:off x="1546225" y="3185583"/>
            <a:ext cx="152400" cy="1270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75" name="AutoShape 41"/>
          <p:cNvSpPr>
            <a:spLocks noChangeArrowheads="1"/>
          </p:cNvSpPr>
          <p:nvPr/>
        </p:nvSpPr>
        <p:spPr bwMode="auto">
          <a:xfrm flipV="1">
            <a:off x="5208589" y="3213365"/>
            <a:ext cx="180975" cy="100542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76" name="AutoShape 42"/>
          <p:cNvSpPr>
            <a:spLocks noChangeArrowheads="1"/>
          </p:cNvSpPr>
          <p:nvPr/>
        </p:nvSpPr>
        <p:spPr bwMode="auto">
          <a:xfrm>
            <a:off x="4264025" y="2565136"/>
            <a:ext cx="152400" cy="1270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77" name="AutoShape 43"/>
          <p:cNvSpPr>
            <a:spLocks noChangeArrowheads="1"/>
          </p:cNvSpPr>
          <p:nvPr/>
        </p:nvSpPr>
        <p:spPr bwMode="auto">
          <a:xfrm>
            <a:off x="4387850" y="2528094"/>
            <a:ext cx="152400" cy="1270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78" name="AutoShape 44"/>
          <p:cNvSpPr>
            <a:spLocks noChangeArrowheads="1"/>
          </p:cNvSpPr>
          <p:nvPr/>
        </p:nvSpPr>
        <p:spPr bwMode="auto">
          <a:xfrm>
            <a:off x="6315075" y="3216011"/>
            <a:ext cx="152400" cy="1270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79" name="AutoShape 45"/>
          <p:cNvSpPr>
            <a:spLocks noChangeArrowheads="1"/>
          </p:cNvSpPr>
          <p:nvPr/>
        </p:nvSpPr>
        <p:spPr bwMode="auto">
          <a:xfrm>
            <a:off x="7185025" y="3152511"/>
            <a:ext cx="152400" cy="1270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80" name="AutoShape 46"/>
          <p:cNvSpPr>
            <a:spLocks noChangeArrowheads="1"/>
          </p:cNvSpPr>
          <p:nvPr/>
        </p:nvSpPr>
        <p:spPr bwMode="auto">
          <a:xfrm>
            <a:off x="7005638" y="3582458"/>
            <a:ext cx="152400" cy="1270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81" name="AutoShape 47"/>
          <p:cNvSpPr>
            <a:spLocks noChangeArrowheads="1"/>
          </p:cNvSpPr>
          <p:nvPr/>
        </p:nvSpPr>
        <p:spPr bwMode="auto">
          <a:xfrm>
            <a:off x="7362825" y="3022865"/>
            <a:ext cx="152400" cy="1270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82" name="AutoShape 48"/>
          <p:cNvSpPr>
            <a:spLocks noChangeArrowheads="1"/>
          </p:cNvSpPr>
          <p:nvPr/>
        </p:nvSpPr>
        <p:spPr bwMode="auto">
          <a:xfrm>
            <a:off x="7170738" y="2788708"/>
            <a:ext cx="152400" cy="1270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83" name="AutoShape 49"/>
          <p:cNvSpPr>
            <a:spLocks noChangeArrowheads="1"/>
          </p:cNvSpPr>
          <p:nvPr/>
        </p:nvSpPr>
        <p:spPr bwMode="auto">
          <a:xfrm>
            <a:off x="2673350" y="2455333"/>
            <a:ext cx="152400" cy="1270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84" name="AutoShape 50"/>
          <p:cNvSpPr>
            <a:spLocks noChangeArrowheads="1"/>
          </p:cNvSpPr>
          <p:nvPr/>
        </p:nvSpPr>
        <p:spPr bwMode="auto">
          <a:xfrm>
            <a:off x="2619375" y="2321719"/>
            <a:ext cx="152400" cy="1270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85" name="AutoShape 51"/>
          <p:cNvSpPr>
            <a:spLocks noChangeArrowheads="1"/>
          </p:cNvSpPr>
          <p:nvPr/>
        </p:nvSpPr>
        <p:spPr bwMode="auto">
          <a:xfrm>
            <a:off x="2638425" y="2661708"/>
            <a:ext cx="152400" cy="1270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86" name="AutoShape 52"/>
          <p:cNvSpPr>
            <a:spLocks noChangeArrowheads="1"/>
          </p:cNvSpPr>
          <p:nvPr/>
        </p:nvSpPr>
        <p:spPr bwMode="auto">
          <a:xfrm>
            <a:off x="2509838" y="2640542"/>
            <a:ext cx="152400" cy="1270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87" name="AutoShape 53"/>
          <p:cNvSpPr>
            <a:spLocks noChangeArrowheads="1"/>
          </p:cNvSpPr>
          <p:nvPr/>
        </p:nvSpPr>
        <p:spPr bwMode="auto">
          <a:xfrm>
            <a:off x="2011363" y="2962011"/>
            <a:ext cx="152400" cy="1270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88" name="AutoShape 54"/>
          <p:cNvSpPr>
            <a:spLocks noChangeArrowheads="1"/>
          </p:cNvSpPr>
          <p:nvPr/>
        </p:nvSpPr>
        <p:spPr bwMode="auto">
          <a:xfrm>
            <a:off x="2032000" y="2309813"/>
            <a:ext cx="152400" cy="1270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89" name="AutoShape 55"/>
          <p:cNvSpPr>
            <a:spLocks noChangeArrowheads="1"/>
          </p:cNvSpPr>
          <p:nvPr/>
        </p:nvSpPr>
        <p:spPr bwMode="auto">
          <a:xfrm>
            <a:off x="2106613" y="2430198"/>
            <a:ext cx="152400" cy="1270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90" name="AutoShape 56"/>
          <p:cNvSpPr>
            <a:spLocks noChangeArrowheads="1"/>
          </p:cNvSpPr>
          <p:nvPr/>
        </p:nvSpPr>
        <p:spPr bwMode="auto">
          <a:xfrm>
            <a:off x="1917700" y="2282032"/>
            <a:ext cx="152400" cy="1270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91" name="AutoShape 57"/>
          <p:cNvSpPr>
            <a:spLocks noChangeArrowheads="1"/>
          </p:cNvSpPr>
          <p:nvPr/>
        </p:nvSpPr>
        <p:spPr bwMode="auto">
          <a:xfrm>
            <a:off x="5280025" y="2944813"/>
            <a:ext cx="152400" cy="1270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92" name="AutoShape 58"/>
          <p:cNvSpPr>
            <a:spLocks noChangeArrowheads="1"/>
          </p:cNvSpPr>
          <p:nvPr/>
        </p:nvSpPr>
        <p:spPr bwMode="auto">
          <a:xfrm>
            <a:off x="5616575" y="3175000"/>
            <a:ext cx="152400" cy="1270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93" name="Text Box 59"/>
          <p:cNvSpPr txBox="1">
            <a:spLocks noChangeArrowheads="1"/>
          </p:cNvSpPr>
          <p:nvPr/>
        </p:nvSpPr>
        <p:spPr bwMode="auto">
          <a:xfrm>
            <a:off x="1547813" y="5283729"/>
            <a:ext cx="10054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zh-CN" altLang="en-US" sz="1600">
                <a:solidFill>
                  <a:schemeClr val="tx1"/>
                </a:solidFill>
                <a:ea typeface="黑体" pitchFamily="49" charset="-122"/>
              </a:rPr>
              <a:t>生产工厂</a:t>
            </a:r>
          </a:p>
        </p:txBody>
      </p:sp>
      <p:sp>
        <p:nvSpPr>
          <p:cNvPr id="65594" name="Text Box 64"/>
          <p:cNvSpPr txBox="1">
            <a:spLocks noChangeArrowheads="1"/>
          </p:cNvSpPr>
          <p:nvPr/>
        </p:nvSpPr>
        <p:spPr bwMode="auto">
          <a:xfrm>
            <a:off x="6567488" y="964407"/>
            <a:ext cx="1676400" cy="4001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zh-CN" altLang="en-US" u="sng">
                <a:solidFill>
                  <a:schemeClr val="tx1"/>
                </a:solidFill>
                <a:ea typeface="宋体" pitchFamily="2" charset="-122"/>
              </a:rPr>
              <a:t>亚太</a:t>
            </a:r>
          </a:p>
        </p:txBody>
      </p:sp>
      <p:sp>
        <p:nvSpPr>
          <p:cNvPr id="65595" name="Text Box 64"/>
          <p:cNvSpPr txBox="1">
            <a:spLocks noChangeArrowheads="1"/>
          </p:cNvSpPr>
          <p:nvPr/>
        </p:nvSpPr>
        <p:spPr bwMode="auto">
          <a:xfrm>
            <a:off x="2911476" y="976313"/>
            <a:ext cx="3736975" cy="4001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zh-CN" altLang="en-US" u="sng">
                <a:solidFill>
                  <a:schemeClr val="tx1"/>
                </a:solidFill>
                <a:ea typeface="宋体" pitchFamily="2" charset="-122"/>
              </a:rPr>
              <a:t>欧洲</a:t>
            </a:r>
            <a:r>
              <a:rPr lang="en-US" altLang="zh-CN" u="sng">
                <a:solidFill>
                  <a:schemeClr val="tx1"/>
                </a:solidFill>
                <a:ea typeface="宋体" pitchFamily="2" charset="-122"/>
              </a:rPr>
              <a:t>/</a:t>
            </a:r>
            <a:r>
              <a:rPr lang="zh-CN" altLang="en-US" u="sng">
                <a:solidFill>
                  <a:schemeClr val="tx1"/>
                </a:solidFill>
                <a:ea typeface="宋体" pitchFamily="2" charset="-122"/>
              </a:rPr>
              <a:t>中东</a:t>
            </a:r>
            <a:r>
              <a:rPr lang="en-US" altLang="zh-CN" u="sng">
                <a:solidFill>
                  <a:schemeClr val="tx1"/>
                </a:solidFill>
                <a:ea typeface="宋体" pitchFamily="2" charset="-122"/>
              </a:rPr>
              <a:t>/</a:t>
            </a:r>
            <a:r>
              <a:rPr lang="zh-CN" altLang="en-US" u="sng">
                <a:solidFill>
                  <a:schemeClr val="tx1"/>
                </a:solidFill>
                <a:ea typeface="宋体" pitchFamily="2" charset="-122"/>
              </a:rPr>
              <a:t>非洲</a:t>
            </a:r>
          </a:p>
        </p:txBody>
      </p:sp>
      <p:sp>
        <p:nvSpPr>
          <p:cNvPr id="65596" name="Text Box 64"/>
          <p:cNvSpPr txBox="1">
            <a:spLocks noChangeArrowheads="1"/>
          </p:cNvSpPr>
          <p:nvPr/>
        </p:nvSpPr>
        <p:spPr bwMode="auto">
          <a:xfrm>
            <a:off x="539750" y="990866"/>
            <a:ext cx="1676400" cy="4001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zh-CN" altLang="en-US" u="sng">
                <a:solidFill>
                  <a:schemeClr val="tx1"/>
                </a:solidFill>
                <a:ea typeface="宋体" pitchFamily="2" charset="-122"/>
              </a:rPr>
              <a:t>美洲</a:t>
            </a:r>
          </a:p>
        </p:txBody>
      </p:sp>
      <p:sp>
        <p:nvSpPr>
          <p:cNvPr id="65597" name="AutoShape 12"/>
          <p:cNvSpPr>
            <a:spLocks noChangeAspect="1" noChangeArrowheads="1"/>
          </p:cNvSpPr>
          <p:nvPr/>
        </p:nvSpPr>
        <p:spPr bwMode="auto">
          <a:xfrm>
            <a:off x="7310439" y="2717271"/>
            <a:ext cx="115887" cy="96573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98" name="AutoShape 46"/>
          <p:cNvSpPr>
            <a:spLocks noChangeArrowheads="1"/>
          </p:cNvSpPr>
          <p:nvPr/>
        </p:nvSpPr>
        <p:spPr bwMode="auto">
          <a:xfrm>
            <a:off x="7718425" y="4505854"/>
            <a:ext cx="152400" cy="1270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599" name="AutoShape 15"/>
          <p:cNvSpPr>
            <a:spLocks noChangeAspect="1" noChangeArrowheads="1"/>
          </p:cNvSpPr>
          <p:nvPr/>
        </p:nvSpPr>
        <p:spPr bwMode="auto">
          <a:xfrm>
            <a:off x="1865314" y="2540000"/>
            <a:ext cx="115887" cy="96573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600" name="Text Box 67"/>
          <p:cNvSpPr txBox="1">
            <a:spLocks noChangeArrowheads="1"/>
          </p:cNvSpPr>
          <p:nvPr/>
        </p:nvSpPr>
        <p:spPr bwMode="auto">
          <a:xfrm>
            <a:off x="381001" y="3619500"/>
            <a:ext cx="203676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Char char="•"/>
            </a:pPr>
            <a:r>
              <a:rPr lang="en-US" altLang="zh-CN" sz="1800" dirty="0">
                <a:solidFill>
                  <a:schemeClr val="tx1"/>
                </a:solidFill>
                <a:ea typeface="宋体" pitchFamily="2" charset="-122"/>
              </a:rPr>
              <a:t>Lubbock TX</a:t>
            </a:r>
          </a:p>
          <a:p>
            <a:pPr eaLnBrk="1" hangingPunct="1">
              <a:buClrTx/>
              <a:buFontTx/>
              <a:buChar char="•"/>
            </a:pPr>
            <a:r>
              <a:rPr lang="en-US" altLang="zh-CN" sz="1800" dirty="0">
                <a:solidFill>
                  <a:schemeClr val="tx1"/>
                </a:solidFill>
                <a:ea typeface="宋体" pitchFamily="2" charset="-122"/>
              </a:rPr>
              <a:t>Dallas TX</a:t>
            </a:r>
          </a:p>
          <a:p>
            <a:pPr eaLnBrk="1" hangingPunct="1">
              <a:buClrTx/>
              <a:buFontTx/>
              <a:buChar char="•"/>
            </a:pPr>
            <a:r>
              <a:rPr lang="en-US" altLang="zh-CN" sz="1800" dirty="0">
                <a:solidFill>
                  <a:schemeClr val="tx1"/>
                </a:solidFill>
                <a:ea typeface="宋体" pitchFamily="2" charset="-122"/>
              </a:rPr>
              <a:t>Pewaukee WI</a:t>
            </a:r>
          </a:p>
          <a:p>
            <a:pPr eaLnBrk="1" hangingPunct="1">
              <a:buClrTx/>
              <a:buFontTx/>
              <a:buChar char="•"/>
            </a:pPr>
            <a:r>
              <a:rPr lang="en-US" altLang="zh-CN" sz="1800" dirty="0">
                <a:solidFill>
                  <a:schemeClr val="tx1"/>
                </a:solidFill>
                <a:ea typeface="宋体" pitchFamily="2" charset="-122"/>
              </a:rPr>
              <a:t>Auburn NY</a:t>
            </a:r>
          </a:p>
          <a:p>
            <a:pPr eaLnBrk="1" hangingPunct="1">
              <a:buClrTx/>
              <a:buFontTx/>
              <a:buChar char="•"/>
            </a:pPr>
            <a:r>
              <a:rPr lang="en-US" altLang="zh-CN" sz="1800" dirty="0">
                <a:solidFill>
                  <a:schemeClr val="tx1"/>
                </a:solidFill>
                <a:ea typeface="宋体" pitchFamily="2" charset="-122"/>
              </a:rPr>
              <a:t>Buffalo NY</a:t>
            </a:r>
          </a:p>
          <a:p>
            <a:pPr eaLnBrk="1" hangingPunct="1">
              <a:buClrTx/>
              <a:buFontTx/>
              <a:buChar char="•"/>
            </a:pPr>
            <a:r>
              <a:rPr lang="en-US" altLang="zh-CN" sz="1800" dirty="0">
                <a:solidFill>
                  <a:schemeClr val="tx1"/>
                </a:solidFill>
                <a:ea typeface="宋体" pitchFamily="2" charset="-122"/>
              </a:rPr>
              <a:t>Morton Grove IL</a:t>
            </a:r>
          </a:p>
        </p:txBody>
      </p:sp>
      <p:sp>
        <p:nvSpPr>
          <p:cNvPr id="65601" name="Text Box 68"/>
          <p:cNvSpPr txBox="1">
            <a:spLocks noChangeArrowheads="1"/>
          </p:cNvSpPr>
          <p:nvPr/>
        </p:nvSpPr>
        <p:spPr bwMode="auto">
          <a:xfrm>
            <a:off x="3352801" y="3577167"/>
            <a:ext cx="194476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Char char="•"/>
            </a:pPr>
            <a:r>
              <a:rPr lang="en-US" altLang="zh-CN" sz="1800">
                <a:solidFill>
                  <a:schemeClr val="tx1"/>
                </a:solidFill>
                <a:ea typeface="宋体" pitchFamily="2" charset="-122"/>
              </a:rPr>
              <a:t>Cegled HU</a:t>
            </a:r>
          </a:p>
          <a:p>
            <a:pPr eaLnBrk="1" hangingPunct="1">
              <a:buClrTx/>
              <a:buFontTx/>
              <a:buChar char="•"/>
            </a:pPr>
            <a:r>
              <a:rPr lang="en-US" altLang="zh-CN" sz="1800">
                <a:solidFill>
                  <a:schemeClr val="tx1"/>
                </a:solidFill>
                <a:ea typeface="宋体" pitchFamily="2" charset="-122"/>
              </a:rPr>
              <a:t>Montecchio  IT</a:t>
            </a:r>
          </a:p>
          <a:p>
            <a:pPr eaLnBrk="1" hangingPunct="1">
              <a:buClrTx/>
              <a:buFontTx/>
              <a:buChar char="•"/>
            </a:pPr>
            <a:r>
              <a:rPr lang="en-US" altLang="zh-CN" sz="1800">
                <a:solidFill>
                  <a:schemeClr val="tx1"/>
                </a:solidFill>
                <a:ea typeface="宋体" pitchFamily="2" charset="-122"/>
              </a:rPr>
              <a:t>Stockerau AU</a:t>
            </a:r>
          </a:p>
          <a:p>
            <a:pPr eaLnBrk="1" hangingPunct="1">
              <a:buClrTx/>
              <a:buFontTx/>
              <a:buChar char="•"/>
            </a:pPr>
            <a:r>
              <a:rPr lang="en-US" altLang="zh-CN" sz="1800">
                <a:solidFill>
                  <a:schemeClr val="tx1"/>
                </a:solidFill>
                <a:ea typeface="宋体" pitchFamily="2" charset="-122"/>
              </a:rPr>
              <a:t>Strzelin PO</a:t>
            </a:r>
          </a:p>
          <a:p>
            <a:pPr eaLnBrk="1" hangingPunct="1">
              <a:buClrTx/>
              <a:buFontTx/>
              <a:buChar char="•"/>
            </a:pPr>
            <a:r>
              <a:rPr lang="en-US" altLang="zh-CN" sz="1800">
                <a:solidFill>
                  <a:schemeClr val="tx1"/>
                </a:solidFill>
                <a:ea typeface="宋体" pitchFamily="2" charset="-122"/>
              </a:rPr>
              <a:t>Vododara PO</a:t>
            </a:r>
          </a:p>
          <a:p>
            <a:pPr eaLnBrk="1" hangingPunct="1">
              <a:buClrTx/>
              <a:buFontTx/>
              <a:buChar char="•"/>
            </a:pPr>
            <a:r>
              <a:rPr lang="en-US" altLang="zh-CN" sz="1800">
                <a:solidFill>
                  <a:schemeClr val="tx1"/>
                </a:solidFill>
                <a:ea typeface="宋体" pitchFamily="2" charset="-122"/>
              </a:rPr>
              <a:t>Sundbyberg SW</a:t>
            </a:r>
          </a:p>
          <a:p>
            <a:pPr eaLnBrk="1" hangingPunct="1">
              <a:buClrTx/>
              <a:buFontTx/>
              <a:buChar char="•"/>
            </a:pPr>
            <a:r>
              <a:rPr lang="en-US" altLang="zh-CN" sz="1800">
                <a:solidFill>
                  <a:schemeClr val="tx1"/>
                </a:solidFill>
                <a:ea typeface="宋体" pitchFamily="2" charset="-122"/>
              </a:rPr>
              <a:t>Axminster UK</a:t>
            </a:r>
          </a:p>
        </p:txBody>
      </p:sp>
      <p:sp>
        <p:nvSpPr>
          <p:cNvPr id="80965" name="Text Box 69"/>
          <p:cNvSpPr txBox="1">
            <a:spLocks noChangeArrowheads="1"/>
          </p:cNvSpPr>
          <p:nvPr/>
        </p:nvSpPr>
        <p:spPr bwMode="auto">
          <a:xfrm>
            <a:off x="6096001" y="3784866"/>
            <a:ext cx="171399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zh-CN" altLang="en-US" dirty="0">
                <a:latin typeface="+mn-ea"/>
                <a:ea typeface="+mn-ea"/>
              </a:rPr>
              <a:t>沈阳</a:t>
            </a:r>
          </a:p>
          <a:p>
            <a:pPr>
              <a:buFontTx/>
              <a:buChar char="•"/>
              <a:defRPr/>
            </a:pPr>
            <a:r>
              <a:rPr lang="zh-CN" altLang="en-US" dirty="0">
                <a:latin typeface="+mn-ea"/>
                <a:ea typeface="+mn-ea"/>
              </a:rPr>
              <a:t>南京</a:t>
            </a:r>
          </a:p>
          <a:p>
            <a:pPr>
              <a:buFontTx/>
              <a:buChar char="•"/>
              <a:defRPr/>
            </a:pPr>
            <a:r>
              <a:rPr lang="en-US" altLang="zh-CN" dirty="0" err="1"/>
              <a:t>Vododara</a:t>
            </a:r>
            <a:r>
              <a:rPr lang="en-US" altLang="zh-CN" dirty="0"/>
              <a:t> IND</a:t>
            </a:r>
          </a:p>
          <a:p>
            <a:pPr>
              <a:buFontTx/>
              <a:buChar char="•"/>
              <a:defRPr/>
            </a:pPr>
            <a:r>
              <a:rPr lang="en-US" altLang="zh-CN" dirty="0" err="1"/>
              <a:t>Calamba</a:t>
            </a:r>
            <a:r>
              <a:rPr lang="en-US" altLang="zh-CN" dirty="0"/>
              <a:t> PHI</a:t>
            </a:r>
          </a:p>
        </p:txBody>
      </p:sp>
      <p:sp>
        <p:nvSpPr>
          <p:cNvPr id="65603" name="AutoShape 7"/>
          <p:cNvSpPr>
            <a:spLocks noChangeAspect="1" noChangeArrowheads="1"/>
          </p:cNvSpPr>
          <p:nvPr/>
        </p:nvSpPr>
        <p:spPr bwMode="auto">
          <a:xfrm>
            <a:off x="4724400" y="2413000"/>
            <a:ext cx="115888" cy="96573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604" name="AutoShape 7"/>
          <p:cNvSpPr>
            <a:spLocks noChangeAspect="1" noChangeArrowheads="1"/>
          </p:cNvSpPr>
          <p:nvPr/>
        </p:nvSpPr>
        <p:spPr bwMode="auto">
          <a:xfrm>
            <a:off x="4572000" y="2413000"/>
            <a:ext cx="115888" cy="96573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605" name="AutoShape 7"/>
          <p:cNvSpPr>
            <a:spLocks noChangeAspect="1" noChangeArrowheads="1"/>
          </p:cNvSpPr>
          <p:nvPr/>
        </p:nvSpPr>
        <p:spPr bwMode="auto">
          <a:xfrm>
            <a:off x="4495800" y="2125928"/>
            <a:ext cx="115888" cy="96573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606" name="AutoShape 7"/>
          <p:cNvSpPr>
            <a:spLocks noChangeAspect="1" noChangeArrowheads="1"/>
          </p:cNvSpPr>
          <p:nvPr/>
        </p:nvSpPr>
        <p:spPr bwMode="auto">
          <a:xfrm>
            <a:off x="4191000" y="2413000"/>
            <a:ext cx="115888" cy="96573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607" name="AutoShape 12"/>
          <p:cNvSpPr>
            <a:spLocks noChangeAspect="1" noChangeArrowheads="1"/>
          </p:cNvSpPr>
          <p:nvPr/>
        </p:nvSpPr>
        <p:spPr bwMode="auto">
          <a:xfrm>
            <a:off x="7315200" y="3078428"/>
            <a:ext cx="115888" cy="96573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5608" name="AutoShape 12"/>
          <p:cNvSpPr>
            <a:spLocks noChangeAspect="1" noChangeArrowheads="1"/>
          </p:cNvSpPr>
          <p:nvPr/>
        </p:nvSpPr>
        <p:spPr bwMode="auto">
          <a:xfrm>
            <a:off x="6477000" y="3175000"/>
            <a:ext cx="115888" cy="96573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zh-CN" altLang="zh-CN" sz="1800">
              <a:solidFill>
                <a:schemeClr val="tx1"/>
              </a:solidFill>
              <a:latin typeface="Trebuchet MS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483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/>
          </p:cNvSpPr>
          <p:nvPr>
            <p:ph type="title"/>
          </p:nvPr>
        </p:nvSpPr>
        <p:spPr>
          <a:xfrm>
            <a:off x="323850" y="0"/>
            <a:ext cx="8229600" cy="58869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典型的</a:t>
            </a:r>
            <a:r>
              <a:rPr lang="zh-TW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二次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空调变频</a:t>
            </a:r>
            <a:r>
              <a:rPr lang="zh-TW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系統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515" name="Line 4"/>
          <p:cNvSpPr>
            <a:spLocks noChangeShapeType="1"/>
          </p:cNvSpPr>
          <p:nvPr/>
        </p:nvSpPr>
        <p:spPr bwMode="auto">
          <a:xfrm>
            <a:off x="3490913" y="5237428"/>
            <a:ext cx="952500" cy="0"/>
          </a:xfrm>
          <a:prstGeom prst="line">
            <a:avLst/>
          </a:prstGeom>
          <a:noFill/>
          <a:ln w="50800">
            <a:solidFill>
              <a:srgbClr val="FF003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6" name="Line 5"/>
          <p:cNvSpPr>
            <a:spLocks noChangeShapeType="1"/>
          </p:cNvSpPr>
          <p:nvPr/>
        </p:nvSpPr>
        <p:spPr bwMode="auto">
          <a:xfrm>
            <a:off x="5172075" y="3288771"/>
            <a:ext cx="0" cy="31353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9" name="Line 8"/>
          <p:cNvSpPr>
            <a:spLocks noChangeShapeType="1"/>
          </p:cNvSpPr>
          <p:nvPr/>
        </p:nvSpPr>
        <p:spPr bwMode="auto">
          <a:xfrm>
            <a:off x="3492500" y="3938324"/>
            <a:ext cx="1588" cy="1321593"/>
          </a:xfrm>
          <a:prstGeom prst="line">
            <a:avLst/>
          </a:prstGeom>
          <a:noFill/>
          <a:ln w="1270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0" name="Line 9"/>
          <p:cNvSpPr>
            <a:spLocks noChangeShapeType="1"/>
          </p:cNvSpPr>
          <p:nvPr/>
        </p:nvSpPr>
        <p:spPr bwMode="auto">
          <a:xfrm>
            <a:off x="3527425" y="3931708"/>
            <a:ext cx="1487488" cy="0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1" name="Line 10"/>
          <p:cNvSpPr>
            <a:spLocks noChangeShapeType="1"/>
          </p:cNvSpPr>
          <p:nvPr/>
        </p:nvSpPr>
        <p:spPr bwMode="auto">
          <a:xfrm flipV="1">
            <a:off x="623888" y="4361657"/>
            <a:ext cx="0" cy="203729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2" name="Line 11"/>
          <p:cNvSpPr>
            <a:spLocks noChangeShapeType="1"/>
          </p:cNvSpPr>
          <p:nvPr/>
        </p:nvSpPr>
        <p:spPr bwMode="auto">
          <a:xfrm>
            <a:off x="623888" y="4745303"/>
            <a:ext cx="0" cy="466989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3" name="Oval 12"/>
          <p:cNvSpPr>
            <a:spLocks noChangeArrowheads="1"/>
          </p:cNvSpPr>
          <p:nvPr/>
        </p:nvSpPr>
        <p:spPr bwMode="auto">
          <a:xfrm>
            <a:off x="452439" y="4814095"/>
            <a:ext cx="363537" cy="298979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4" name="Freeform 13"/>
          <p:cNvSpPr>
            <a:spLocks/>
          </p:cNvSpPr>
          <p:nvPr/>
        </p:nvSpPr>
        <p:spPr bwMode="auto">
          <a:xfrm>
            <a:off x="485776" y="4808803"/>
            <a:ext cx="296863" cy="232833"/>
          </a:xfrm>
          <a:custGeom>
            <a:avLst/>
            <a:gdLst>
              <a:gd name="T0" fmla="*/ 2147483647 w 187"/>
              <a:gd name="T1" fmla="*/ 0 h 176"/>
              <a:gd name="T2" fmla="*/ 0 w 187"/>
              <a:gd name="T3" fmla="*/ 2147483647 h 176"/>
              <a:gd name="T4" fmla="*/ 2147483647 w 187"/>
              <a:gd name="T5" fmla="*/ 2147483647 h 176"/>
              <a:gd name="T6" fmla="*/ 2147483647 w 187"/>
              <a:gd name="T7" fmla="*/ 0 h 17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7" h="176">
                <a:moveTo>
                  <a:pt x="93" y="0"/>
                </a:moveTo>
                <a:lnTo>
                  <a:pt x="0" y="175"/>
                </a:lnTo>
                <a:lnTo>
                  <a:pt x="186" y="175"/>
                </a:lnTo>
                <a:lnTo>
                  <a:pt x="93" y="0"/>
                </a:lnTo>
              </a:path>
            </a:pathLst>
          </a:custGeom>
          <a:solidFill>
            <a:srgbClr val="FF00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4525" name="Group 14"/>
          <p:cNvGrpSpPr>
            <a:grpSpLocks/>
          </p:cNvGrpSpPr>
          <p:nvPr/>
        </p:nvGrpSpPr>
        <p:grpSpPr bwMode="auto">
          <a:xfrm>
            <a:off x="479426" y="4519083"/>
            <a:ext cx="346075" cy="195792"/>
            <a:chOff x="262" y="3568"/>
            <a:chExt cx="218" cy="148"/>
          </a:xfrm>
        </p:grpSpPr>
        <p:sp>
          <p:nvSpPr>
            <p:cNvPr id="64779" name="Line 15"/>
            <p:cNvSpPr>
              <a:spLocks noChangeShapeType="1"/>
            </p:cNvSpPr>
            <p:nvPr/>
          </p:nvSpPr>
          <p:spPr bwMode="auto">
            <a:xfrm flipH="1">
              <a:off x="262" y="3716"/>
              <a:ext cx="17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80" name="Line 16"/>
            <p:cNvSpPr>
              <a:spLocks noChangeShapeType="1"/>
            </p:cNvSpPr>
            <p:nvPr/>
          </p:nvSpPr>
          <p:spPr bwMode="auto">
            <a:xfrm flipH="1">
              <a:off x="262" y="3568"/>
              <a:ext cx="17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81" name="Line 17"/>
            <p:cNvSpPr>
              <a:spLocks noChangeShapeType="1"/>
            </p:cNvSpPr>
            <p:nvPr/>
          </p:nvSpPr>
          <p:spPr bwMode="auto">
            <a:xfrm flipH="1" flipV="1">
              <a:off x="282" y="3591"/>
              <a:ext cx="107" cy="10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82" name="Line 18"/>
            <p:cNvSpPr>
              <a:spLocks noChangeShapeType="1"/>
            </p:cNvSpPr>
            <p:nvPr/>
          </p:nvSpPr>
          <p:spPr bwMode="auto">
            <a:xfrm flipH="1">
              <a:off x="336" y="3642"/>
              <a:ext cx="1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83" name="Line 19"/>
            <p:cNvSpPr>
              <a:spLocks noChangeShapeType="1"/>
            </p:cNvSpPr>
            <p:nvPr/>
          </p:nvSpPr>
          <p:spPr bwMode="auto">
            <a:xfrm flipV="1">
              <a:off x="453" y="3616"/>
              <a:ext cx="0" cy="9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526" name="Line 20"/>
          <p:cNvSpPr>
            <a:spLocks noChangeShapeType="1"/>
          </p:cNvSpPr>
          <p:nvPr/>
        </p:nvSpPr>
        <p:spPr bwMode="auto">
          <a:xfrm>
            <a:off x="1593850" y="4745303"/>
            <a:ext cx="0" cy="466989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7" name="Oval 21"/>
          <p:cNvSpPr>
            <a:spLocks noChangeArrowheads="1"/>
          </p:cNvSpPr>
          <p:nvPr/>
        </p:nvSpPr>
        <p:spPr bwMode="auto">
          <a:xfrm>
            <a:off x="1420814" y="4814095"/>
            <a:ext cx="363537" cy="298979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8" name="Freeform 22"/>
          <p:cNvSpPr>
            <a:spLocks/>
          </p:cNvSpPr>
          <p:nvPr/>
        </p:nvSpPr>
        <p:spPr bwMode="auto">
          <a:xfrm>
            <a:off x="1455739" y="4808803"/>
            <a:ext cx="295275" cy="232833"/>
          </a:xfrm>
          <a:custGeom>
            <a:avLst/>
            <a:gdLst>
              <a:gd name="T0" fmla="*/ 2147483647 w 186"/>
              <a:gd name="T1" fmla="*/ 0 h 176"/>
              <a:gd name="T2" fmla="*/ 0 w 186"/>
              <a:gd name="T3" fmla="*/ 2147483647 h 176"/>
              <a:gd name="T4" fmla="*/ 2147483647 w 186"/>
              <a:gd name="T5" fmla="*/ 2147483647 h 176"/>
              <a:gd name="T6" fmla="*/ 2147483647 w 186"/>
              <a:gd name="T7" fmla="*/ 0 h 17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6" h="176">
                <a:moveTo>
                  <a:pt x="93" y="0"/>
                </a:moveTo>
                <a:lnTo>
                  <a:pt x="0" y="175"/>
                </a:lnTo>
                <a:lnTo>
                  <a:pt x="185" y="175"/>
                </a:lnTo>
                <a:lnTo>
                  <a:pt x="93" y="0"/>
                </a:lnTo>
              </a:path>
            </a:pathLst>
          </a:custGeom>
          <a:solidFill>
            <a:srgbClr val="FF00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9" name="Line 23"/>
          <p:cNvSpPr>
            <a:spLocks noChangeShapeType="1"/>
          </p:cNvSpPr>
          <p:nvPr/>
        </p:nvSpPr>
        <p:spPr bwMode="auto">
          <a:xfrm flipV="1">
            <a:off x="1593850" y="4356366"/>
            <a:ext cx="0" cy="203729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530" name="Group 24"/>
          <p:cNvGrpSpPr>
            <a:grpSpLocks/>
          </p:cNvGrpSpPr>
          <p:nvPr/>
        </p:nvGrpSpPr>
        <p:grpSpPr bwMode="auto">
          <a:xfrm>
            <a:off x="1449389" y="4519083"/>
            <a:ext cx="344487" cy="195792"/>
            <a:chOff x="873" y="3568"/>
            <a:chExt cx="217" cy="148"/>
          </a:xfrm>
        </p:grpSpPr>
        <p:sp>
          <p:nvSpPr>
            <p:cNvPr id="64774" name="Line 25"/>
            <p:cNvSpPr>
              <a:spLocks noChangeShapeType="1"/>
            </p:cNvSpPr>
            <p:nvPr/>
          </p:nvSpPr>
          <p:spPr bwMode="auto">
            <a:xfrm flipH="1">
              <a:off x="873" y="3716"/>
              <a:ext cx="17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75" name="Line 26"/>
            <p:cNvSpPr>
              <a:spLocks noChangeShapeType="1"/>
            </p:cNvSpPr>
            <p:nvPr/>
          </p:nvSpPr>
          <p:spPr bwMode="auto">
            <a:xfrm flipH="1">
              <a:off x="873" y="3568"/>
              <a:ext cx="17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76" name="Line 27"/>
            <p:cNvSpPr>
              <a:spLocks noChangeShapeType="1"/>
            </p:cNvSpPr>
            <p:nvPr/>
          </p:nvSpPr>
          <p:spPr bwMode="auto">
            <a:xfrm flipH="1" flipV="1">
              <a:off x="892" y="3591"/>
              <a:ext cx="107" cy="10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77" name="Line 28"/>
            <p:cNvSpPr>
              <a:spLocks noChangeShapeType="1"/>
            </p:cNvSpPr>
            <p:nvPr/>
          </p:nvSpPr>
          <p:spPr bwMode="auto">
            <a:xfrm flipH="1">
              <a:off x="947" y="3642"/>
              <a:ext cx="1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78" name="Line 29"/>
            <p:cNvSpPr>
              <a:spLocks noChangeShapeType="1"/>
            </p:cNvSpPr>
            <p:nvPr/>
          </p:nvSpPr>
          <p:spPr bwMode="auto">
            <a:xfrm flipV="1">
              <a:off x="1063" y="3616"/>
              <a:ext cx="0" cy="9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531" name="Line 30"/>
          <p:cNvSpPr>
            <a:spLocks noChangeShapeType="1"/>
          </p:cNvSpPr>
          <p:nvPr/>
        </p:nvSpPr>
        <p:spPr bwMode="auto">
          <a:xfrm>
            <a:off x="623888" y="2697428"/>
            <a:ext cx="0" cy="787135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32" name="Line 31"/>
          <p:cNvSpPr>
            <a:spLocks noChangeShapeType="1"/>
          </p:cNvSpPr>
          <p:nvPr/>
        </p:nvSpPr>
        <p:spPr bwMode="auto">
          <a:xfrm>
            <a:off x="1601788" y="2697428"/>
            <a:ext cx="0" cy="787135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33" name="Rectangle 32"/>
          <p:cNvSpPr>
            <a:spLocks noChangeArrowheads="1"/>
          </p:cNvSpPr>
          <p:nvPr/>
        </p:nvSpPr>
        <p:spPr bwMode="auto">
          <a:xfrm>
            <a:off x="323851" y="3196167"/>
            <a:ext cx="663575" cy="1251479"/>
          </a:xfrm>
          <a:prstGeom prst="rect">
            <a:avLst/>
          </a:prstGeom>
          <a:solidFill>
            <a:srgbClr val="A0C0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34" name="Rectangle 33"/>
          <p:cNvSpPr>
            <a:spLocks noChangeArrowheads="1"/>
          </p:cNvSpPr>
          <p:nvPr/>
        </p:nvSpPr>
        <p:spPr bwMode="auto">
          <a:xfrm>
            <a:off x="1301751" y="3136636"/>
            <a:ext cx="665163" cy="1248833"/>
          </a:xfrm>
          <a:prstGeom prst="rect">
            <a:avLst/>
          </a:prstGeom>
          <a:solidFill>
            <a:srgbClr val="A0C0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35" name="Line 34"/>
          <p:cNvSpPr>
            <a:spLocks noChangeShapeType="1"/>
          </p:cNvSpPr>
          <p:nvPr/>
        </p:nvSpPr>
        <p:spPr bwMode="auto">
          <a:xfrm>
            <a:off x="3484563" y="2697428"/>
            <a:ext cx="0" cy="1244864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36" name="Line 35"/>
          <p:cNvSpPr>
            <a:spLocks noChangeShapeType="1"/>
          </p:cNvSpPr>
          <p:nvPr/>
        </p:nvSpPr>
        <p:spPr bwMode="auto">
          <a:xfrm>
            <a:off x="558800" y="2676261"/>
            <a:ext cx="2965450" cy="1323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37" name="Line 36"/>
          <p:cNvSpPr>
            <a:spLocks noChangeShapeType="1"/>
          </p:cNvSpPr>
          <p:nvPr/>
        </p:nvSpPr>
        <p:spPr bwMode="auto">
          <a:xfrm>
            <a:off x="3916363" y="2573074"/>
            <a:ext cx="0" cy="1075531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38" name="Line 37"/>
          <p:cNvSpPr>
            <a:spLocks noChangeShapeType="1"/>
          </p:cNvSpPr>
          <p:nvPr/>
        </p:nvSpPr>
        <p:spPr bwMode="auto">
          <a:xfrm flipV="1">
            <a:off x="3916363" y="1908970"/>
            <a:ext cx="0" cy="478896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539" name="Group 38"/>
          <p:cNvGrpSpPr>
            <a:grpSpLocks/>
          </p:cNvGrpSpPr>
          <p:nvPr/>
        </p:nvGrpSpPr>
        <p:grpSpPr bwMode="auto">
          <a:xfrm>
            <a:off x="3762376" y="2346854"/>
            <a:ext cx="346075" cy="195792"/>
            <a:chOff x="2330" y="1926"/>
            <a:chExt cx="218" cy="148"/>
          </a:xfrm>
        </p:grpSpPr>
        <p:sp>
          <p:nvSpPr>
            <p:cNvPr id="64769" name="Line 39"/>
            <p:cNvSpPr>
              <a:spLocks noChangeShapeType="1"/>
            </p:cNvSpPr>
            <p:nvPr/>
          </p:nvSpPr>
          <p:spPr bwMode="auto">
            <a:xfrm flipH="1">
              <a:off x="2330" y="2074"/>
              <a:ext cx="17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70" name="Line 40"/>
            <p:cNvSpPr>
              <a:spLocks noChangeShapeType="1"/>
            </p:cNvSpPr>
            <p:nvPr/>
          </p:nvSpPr>
          <p:spPr bwMode="auto">
            <a:xfrm flipH="1">
              <a:off x="2330" y="1926"/>
              <a:ext cx="17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71" name="Line 41"/>
            <p:cNvSpPr>
              <a:spLocks noChangeShapeType="1"/>
            </p:cNvSpPr>
            <p:nvPr/>
          </p:nvSpPr>
          <p:spPr bwMode="auto">
            <a:xfrm flipH="1" flipV="1">
              <a:off x="2350" y="1949"/>
              <a:ext cx="107" cy="10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72" name="Line 42"/>
            <p:cNvSpPr>
              <a:spLocks noChangeShapeType="1"/>
            </p:cNvSpPr>
            <p:nvPr/>
          </p:nvSpPr>
          <p:spPr bwMode="auto">
            <a:xfrm flipH="1">
              <a:off x="2404" y="2000"/>
              <a:ext cx="1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73" name="Line 43"/>
            <p:cNvSpPr>
              <a:spLocks noChangeShapeType="1"/>
            </p:cNvSpPr>
            <p:nvPr/>
          </p:nvSpPr>
          <p:spPr bwMode="auto">
            <a:xfrm flipV="1">
              <a:off x="2521" y="1974"/>
              <a:ext cx="0" cy="9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540" name="Line 44"/>
          <p:cNvSpPr>
            <a:spLocks noChangeShapeType="1"/>
          </p:cNvSpPr>
          <p:nvPr/>
        </p:nvSpPr>
        <p:spPr bwMode="auto">
          <a:xfrm>
            <a:off x="2514600" y="4745303"/>
            <a:ext cx="0" cy="466989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41" name="Oval 45"/>
          <p:cNvSpPr>
            <a:spLocks noChangeArrowheads="1"/>
          </p:cNvSpPr>
          <p:nvPr/>
        </p:nvSpPr>
        <p:spPr bwMode="auto">
          <a:xfrm>
            <a:off x="2343150" y="4814095"/>
            <a:ext cx="363538" cy="298979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42" name="Freeform 46"/>
          <p:cNvSpPr>
            <a:spLocks/>
          </p:cNvSpPr>
          <p:nvPr/>
        </p:nvSpPr>
        <p:spPr bwMode="auto">
          <a:xfrm>
            <a:off x="2376488" y="4808803"/>
            <a:ext cx="296862" cy="232833"/>
          </a:xfrm>
          <a:custGeom>
            <a:avLst/>
            <a:gdLst>
              <a:gd name="T0" fmla="*/ 2147483647 w 187"/>
              <a:gd name="T1" fmla="*/ 0 h 176"/>
              <a:gd name="T2" fmla="*/ 0 w 187"/>
              <a:gd name="T3" fmla="*/ 2147483647 h 176"/>
              <a:gd name="T4" fmla="*/ 2147483647 w 187"/>
              <a:gd name="T5" fmla="*/ 2147483647 h 176"/>
              <a:gd name="T6" fmla="*/ 2147483647 w 187"/>
              <a:gd name="T7" fmla="*/ 0 h 17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7" h="176">
                <a:moveTo>
                  <a:pt x="93" y="0"/>
                </a:moveTo>
                <a:lnTo>
                  <a:pt x="0" y="175"/>
                </a:lnTo>
                <a:lnTo>
                  <a:pt x="186" y="175"/>
                </a:lnTo>
                <a:lnTo>
                  <a:pt x="93" y="0"/>
                </a:lnTo>
              </a:path>
            </a:pathLst>
          </a:custGeom>
          <a:solidFill>
            <a:srgbClr val="FF00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43" name="Line 47"/>
          <p:cNvSpPr>
            <a:spLocks noChangeShapeType="1"/>
          </p:cNvSpPr>
          <p:nvPr/>
        </p:nvSpPr>
        <p:spPr bwMode="auto">
          <a:xfrm flipV="1">
            <a:off x="2514600" y="4356366"/>
            <a:ext cx="0" cy="203729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544" name="Group 48"/>
          <p:cNvGrpSpPr>
            <a:grpSpLocks/>
          </p:cNvGrpSpPr>
          <p:nvPr/>
        </p:nvGrpSpPr>
        <p:grpSpPr bwMode="auto">
          <a:xfrm>
            <a:off x="2370139" y="4519083"/>
            <a:ext cx="346075" cy="195792"/>
            <a:chOff x="1453" y="3568"/>
            <a:chExt cx="218" cy="148"/>
          </a:xfrm>
        </p:grpSpPr>
        <p:sp>
          <p:nvSpPr>
            <p:cNvPr id="64764" name="Line 49"/>
            <p:cNvSpPr>
              <a:spLocks noChangeShapeType="1"/>
            </p:cNvSpPr>
            <p:nvPr/>
          </p:nvSpPr>
          <p:spPr bwMode="auto">
            <a:xfrm flipH="1">
              <a:off x="1453" y="3716"/>
              <a:ext cx="17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65" name="Line 50"/>
            <p:cNvSpPr>
              <a:spLocks noChangeShapeType="1"/>
            </p:cNvSpPr>
            <p:nvPr/>
          </p:nvSpPr>
          <p:spPr bwMode="auto">
            <a:xfrm flipH="1">
              <a:off x="1453" y="3568"/>
              <a:ext cx="17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66" name="Line 51"/>
            <p:cNvSpPr>
              <a:spLocks noChangeShapeType="1"/>
            </p:cNvSpPr>
            <p:nvPr/>
          </p:nvSpPr>
          <p:spPr bwMode="auto">
            <a:xfrm flipH="1" flipV="1">
              <a:off x="1473" y="3591"/>
              <a:ext cx="107" cy="10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67" name="Line 52"/>
            <p:cNvSpPr>
              <a:spLocks noChangeShapeType="1"/>
            </p:cNvSpPr>
            <p:nvPr/>
          </p:nvSpPr>
          <p:spPr bwMode="auto">
            <a:xfrm flipH="1">
              <a:off x="1527" y="3642"/>
              <a:ext cx="1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68" name="Line 53"/>
            <p:cNvSpPr>
              <a:spLocks noChangeShapeType="1"/>
            </p:cNvSpPr>
            <p:nvPr/>
          </p:nvSpPr>
          <p:spPr bwMode="auto">
            <a:xfrm flipV="1">
              <a:off x="1644" y="3616"/>
              <a:ext cx="0" cy="9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545" name="Line 54"/>
          <p:cNvSpPr>
            <a:spLocks noChangeShapeType="1"/>
          </p:cNvSpPr>
          <p:nvPr/>
        </p:nvSpPr>
        <p:spPr bwMode="auto">
          <a:xfrm>
            <a:off x="2524125" y="2697428"/>
            <a:ext cx="0" cy="787135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46" name="Rectangle 55"/>
          <p:cNvSpPr>
            <a:spLocks noChangeArrowheads="1"/>
          </p:cNvSpPr>
          <p:nvPr/>
        </p:nvSpPr>
        <p:spPr bwMode="auto">
          <a:xfrm>
            <a:off x="2224089" y="3136636"/>
            <a:ext cx="663575" cy="1248833"/>
          </a:xfrm>
          <a:prstGeom prst="rect">
            <a:avLst/>
          </a:prstGeom>
          <a:solidFill>
            <a:srgbClr val="A0C0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47" name="Line 56"/>
          <p:cNvSpPr>
            <a:spLocks noChangeShapeType="1"/>
          </p:cNvSpPr>
          <p:nvPr/>
        </p:nvSpPr>
        <p:spPr bwMode="auto">
          <a:xfrm>
            <a:off x="4443413" y="2573073"/>
            <a:ext cx="0" cy="1037167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48" name="Line 57"/>
          <p:cNvSpPr>
            <a:spLocks noChangeShapeType="1"/>
          </p:cNvSpPr>
          <p:nvPr/>
        </p:nvSpPr>
        <p:spPr bwMode="auto">
          <a:xfrm flipV="1">
            <a:off x="4443413" y="2184136"/>
            <a:ext cx="0" cy="203729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549" name="Group 58"/>
          <p:cNvGrpSpPr>
            <a:grpSpLocks/>
          </p:cNvGrpSpPr>
          <p:nvPr/>
        </p:nvGrpSpPr>
        <p:grpSpPr bwMode="auto">
          <a:xfrm>
            <a:off x="4289426" y="2346854"/>
            <a:ext cx="346075" cy="195792"/>
            <a:chOff x="2662" y="1926"/>
            <a:chExt cx="218" cy="148"/>
          </a:xfrm>
        </p:grpSpPr>
        <p:sp>
          <p:nvSpPr>
            <p:cNvPr id="64759" name="Line 59"/>
            <p:cNvSpPr>
              <a:spLocks noChangeShapeType="1"/>
            </p:cNvSpPr>
            <p:nvPr/>
          </p:nvSpPr>
          <p:spPr bwMode="auto">
            <a:xfrm flipH="1">
              <a:off x="2662" y="2074"/>
              <a:ext cx="17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60" name="Line 60"/>
            <p:cNvSpPr>
              <a:spLocks noChangeShapeType="1"/>
            </p:cNvSpPr>
            <p:nvPr/>
          </p:nvSpPr>
          <p:spPr bwMode="auto">
            <a:xfrm flipH="1">
              <a:off x="2662" y="1926"/>
              <a:ext cx="17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61" name="Line 61"/>
            <p:cNvSpPr>
              <a:spLocks noChangeShapeType="1"/>
            </p:cNvSpPr>
            <p:nvPr/>
          </p:nvSpPr>
          <p:spPr bwMode="auto">
            <a:xfrm flipH="1" flipV="1">
              <a:off x="2682" y="1949"/>
              <a:ext cx="107" cy="10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62" name="Line 62"/>
            <p:cNvSpPr>
              <a:spLocks noChangeShapeType="1"/>
            </p:cNvSpPr>
            <p:nvPr/>
          </p:nvSpPr>
          <p:spPr bwMode="auto">
            <a:xfrm flipH="1">
              <a:off x="2736" y="2000"/>
              <a:ext cx="1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63" name="Line 63"/>
            <p:cNvSpPr>
              <a:spLocks noChangeShapeType="1"/>
            </p:cNvSpPr>
            <p:nvPr/>
          </p:nvSpPr>
          <p:spPr bwMode="auto">
            <a:xfrm flipV="1">
              <a:off x="2853" y="1974"/>
              <a:ext cx="0" cy="9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550" name="Line 64"/>
          <p:cNvSpPr>
            <a:spLocks noChangeShapeType="1"/>
          </p:cNvSpPr>
          <p:nvPr/>
        </p:nvSpPr>
        <p:spPr bwMode="auto">
          <a:xfrm>
            <a:off x="4984750" y="2573074"/>
            <a:ext cx="0" cy="1369218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51" name="Line 65"/>
          <p:cNvSpPr>
            <a:spLocks noChangeShapeType="1"/>
          </p:cNvSpPr>
          <p:nvPr/>
        </p:nvSpPr>
        <p:spPr bwMode="auto">
          <a:xfrm flipV="1">
            <a:off x="4984750" y="2184136"/>
            <a:ext cx="0" cy="203729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552" name="Group 66"/>
          <p:cNvGrpSpPr>
            <a:grpSpLocks/>
          </p:cNvGrpSpPr>
          <p:nvPr/>
        </p:nvGrpSpPr>
        <p:grpSpPr bwMode="auto">
          <a:xfrm>
            <a:off x="4830764" y="2346854"/>
            <a:ext cx="344487" cy="195792"/>
            <a:chOff x="3003" y="1926"/>
            <a:chExt cx="217" cy="148"/>
          </a:xfrm>
        </p:grpSpPr>
        <p:sp>
          <p:nvSpPr>
            <p:cNvPr id="64754" name="Line 67"/>
            <p:cNvSpPr>
              <a:spLocks noChangeShapeType="1"/>
            </p:cNvSpPr>
            <p:nvPr/>
          </p:nvSpPr>
          <p:spPr bwMode="auto">
            <a:xfrm flipH="1">
              <a:off x="3003" y="2074"/>
              <a:ext cx="17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55" name="Line 68"/>
            <p:cNvSpPr>
              <a:spLocks noChangeShapeType="1"/>
            </p:cNvSpPr>
            <p:nvPr/>
          </p:nvSpPr>
          <p:spPr bwMode="auto">
            <a:xfrm flipH="1">
              <a:off x="3003" y="1926"/>
              <a:ext cx="17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56" name="Line 69"/>
            <p:cNvSpPr>
              <a:spLocks noChangeShapeType="1"/>
            </p:cNvSpPr>
            <p:nvPr/>
          </p:nvSpPr>
          <p:spPr bwMode="auto">
            <a:xfrm flipH="1" flipV="1">
              <a:off x="3023" y="1949"/>
              <a:ext cx="106" cy="10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57" name="Line 70"/>
            <p:cNvSpPr>
              <a:spLocks noChangeShapeType="1"/>
            </p:cNvSpPr>
            <p:nvPr/>
          </p:nvSpPr>
          <p:spPr bwMode="auto">
            <a:xfrm flipH="1">
              <a:off x="3077" y="2000"/>
              <a:ext cx="1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58" name="Line 71"/>
            <p:cNvSpPr>
              <a:spLocks noChangeShapeType="1"/>
            </p:cNvSpPr>
            <p:nvPr/>
          </p:nvSpPr>
          <p:spPr bwMode="auto">
            <a:xfrm flipV="1">
              <a:off x="3194" y="1974"/>
              <a:ext cx="0" cy="9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553" name="Line 72"/>
          <p:cNvSpPr>
            <a:spLocks noChangeShapeType="1"/>
          </p:cNvSpPr>
          <p:nvPr/>
        </p:nvSpPr>
        <p:spPr bwMode="auto">
          <a:xfrm>
            <a:off x="3905251" y="3623469"/>
            <a:ext cx="1109663" cy="0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54" name="Line 73"/>
          <p:cNvSpPr>
            <a:spLocks noChangeShapeType="1"/>
          </p:cNvSpPr>
          <p:nvPr/>
        </p:nvSpPr>
        <p:spPr bwMode="auto">
          <a:xfrm>
            <a:off x="3922713" y="2192073"/>
            <a:ext cx="1092200" cy="0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555" name="Group 74"/>
          <p:cNvGrpSpPr>
            <a:grpSpLocks/>
          </p:cNvGrpSpPr>
          <p:nvPr/>
        </p:nvGrpSpPr>
        <p:grpSpPr bwMode="auto">
          <a:xfrm>
            <a:off x="6284914" y="4472782"/>
            <a:ext cx="530225" cy="82021"/>
            <a:chOff x="3919" y="3533"/>
            <a:chExt cx="334" cy="62"/>
          </a:xfrm>
        </p:grpSpPr>
        <p:sp>
          <p:nvSpPr>
            <p:cNvPr id="64752" name="Line 75"/>
            <p:cNvSpPr>
              <a:spLocks noChangeShapeType="1"/>
            </p:cNvSpPr>
            <p:nvPr/>
          </p:nvSpPr>
          <p:spPr bwMode="auto">
            <a:xfrm flipH="1">
              <a:off x="3973" y="3568"/>
              <a:ext cx="28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53" name="Freeform 76"/>
            <p:cNvSpPr>
              <a:spLocks/>
            </p:cNvSpPr>
            <p:nvPr/>
          </p:nvSpPr>
          <p:spPr bwMode="auto">
            <a:xfrm>
              <a:off x="3919" y="3533"/>
              <a:ext cx="110" cy="62"/>
            </a:xfrm>
            <a:custGeom>
              <a:avLst/>
              <a:gdLst>
                <a:gd name="T0" fmla="*/ 0 w 110"/>
                <a:gd name="T1" fmla="*/ 31 h 62"/>
                <a:gd name="T2" fmla="*/ 109 w 110"/>
                <a:gd name="T3" fmla="*/ 61 h 62"/>
                <a:gd name="T4" fmla="*/ 109 w 110"/>
                <a:gd name="T5" fmla="*/ 0 h 62"/>
                <a:gd name="T6" fmla="*/ 0 w 110"/>
                <a:gd name="T7" fmla="*/ 31 h 6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0" h="62">
                  <a:moveTo>
                    <a:pt x="0" y="31"/>
                  </a:moveTo>
                  <a:lnTo>
                    <a:pt x="109" y="61"/>
                  </a:lnTo>
                  <a:lnTo>
                    <a:pt x="109" y="0"/>
                  </a:lnTo>
                  <a:lnTo>
                    <a:pt x="0" y="3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556" name="Rectangle 77"/>
          <p:cNvSpPr>
            <a:spLocks noChangeArrowheads="1"/>
          </p:cNvSpPr>
          <p:nvPr/>
        </p:nvSpPr>
        <p:spPr bwMode="auto">
          <a:xfrm>
            <a:off x="6016626" y="4590578"/>
            <a:ext cx="754054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TW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Return</a:t>
            </a:r>
          </a:p>
          <a:p>
            <a:pPr eaLnBrk="0" hangingPunct="0"/>
            <a:r>
              <a:rPr lang="zh-TW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回水</a:t>
            </a:r>
          </a:p>
        </p:txBody>
      </p:sp>
      <p:grpSp>
        <p:nvGrpSpPr>
          <p:cNvPr id="64557" name="Group 78"/>
          <p:cNvGrpSpPr>
            <a:grpSpLocks/>
          </p:cNvGrpSpPr>
          <p:nvPr/>
        </p:nvGrpSpPr>
        <p:grpSpPr bwMode="auto">
          <a:xfrm>
            <a:off x="6232525" y="2053167"/>
            <a:ext cx="471488" cy="82021"/>
            <a:chOff x="3886" y="1704"/>
            <a:chExt cx="297" cy="62"/>
          </a:xfrm>
        </p:grpSpPr>
        <p:sp>
          <p:nvSpPr>
            <p:cNvPr id="64750" name="Line 79"/>
            <p:cNvSpPr>
              <a:spLocks noChangeShapeType="1"/>
            </p:cNvSpPr>
            <p:nvPr/>
          </p:nvSpPr>
          <p:spPr bwMode="auto">
            <a:xfrm>
              <a:off x="3886" y="1739"/>
              <a:ext cx="25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51" name="Freeform 80"/>
            <p:cNvSpPr>
              <a:spLocks/>
            </p:cNvSpPr>
            <p:nvPr/>
          </p:nvSpPr>
          <p:spPr bwMode="auto">
            <a:xfrm>
              <a:off x="4073" y="1704"/>
              <a:ext cx="110" cy="62"/>
            </a:xfrm>
            <a:custGeom>
              <a:avLst/>
              <a:gdLst>
                <a:gd name="T0" fmla="*/ 109 w 110"/>
                <a:gd name="T1" fmla="*/ 31 h 62"/>
                <a:gd name="T2" fmla="*/ 0 w 110"/>
                <a:gd name="T3" fmla="*/ 0 h 62"/>
                <a:gd name="T4" fmla="*/ 0 w 110"/>
                <a:gd name="T5" fmla="*/ 61 h 62"/>
                <a:gd name="T6" fmla="*/ 109 w 110"/>
                <a:gd name="T7" fmla="*/ 31 h 6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0" h="62">
                  <a:moveTo>
                    <a:pt x="109" y="31"/>
                  </a:moveTo>
                  <a:lnTo>
                    <a:pt x="0" y="0"/>
                  </a:lnTo>
                  <a:lnTo>
                    <a:pt x="0" y="61"/>
                  </a:lnTo>
                  <a:lnTo>
                    <a:pt x="109" y="3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558" name="Rectangle 81"/>
          <p:cNvSpPr>
            <a:spLocks noChangeArrowheads="1"/>
          </p:cNvSpPr>
          <p:nvPr/>
        </p:nvSpPr>
        <p:spPr bwMode="auto">
          <a:xfrm>
            <a:off x="5997575" y="2149740"/>
            <a:ext cx="771046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TW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Supply</a:t>
            </a:r>
          </a:p>
          <a:p>
            <a:pPr eaLnBrk="0" hangingPunct="0"/>
            <a:r>
              <a:rPr lang="zh-TW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給水</a:t>
            </a:r>
          </a:p>
        </p:txBody>
      </p:sp>
      <p:sp>
        <p:nvSpPr>
          <p:cNvPr id="64559" name="Line 82"/>
          <p:cNvSpPr>
            <a:spLocks noChangeShapeType="1"/>
          </p:cNvSpPr>
          <p:nvPr/>
        </p:nvSpPr>
        <p:spPr bwMode="auto">
          <a:xfrm>
            <a:off x="3910014" y="1930136"/>
            <a:ext cx="3946525" cy="0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560" name="Group 83"/>
          <p:cNvGrpSpPr>
            <a:grpSpLocks/>
          </p:cNvGrpSpPr>
          <p:nvPr/>
        </p:nvGrpSpPr>
        <p:grpSpPr bwMode="auto">
          <a:xfrm>
            <a:off x="5091113" y="3427678"/>
            <a:ext cx="438150" cy="422010"/>
            <a:chOff x="3167" y="2743"/>
            <a:chExt cx="276" cy="319"/>
          </a:xfrm>
        </p:grpSpPr>
        <p:sp>
          <p:nvSpPr>
            <p:cNvPr id="64745" name="Rectangle 84"/>
            <p:cNvSpPr>
              <a:spLocks noChangeArrowheads="1"/>
            </p:cNvSpPr>
            <p:nvPr/>
          </p:nvSpPr>
          <p:spPr bwMode="auto">
            <a:xfrm>
              <a:off x="3167" y="2743"/>
              <a:ext cx="276" cy="319"/>
            </a:xfrm>
            <a:prstGeom prst="rect">
              <a:avLst/>
            </a:prstGeom>
            <a:solidFill>
              <a:srgbClr val="E0E0E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46" name="Rectangle 85"/>
            <p:cNvSpPr>
              <a:spLocks noChangeArrowheads="1"/>
            </p:cNvSpPr>
            <p:nvPr/>
          </p:nvSpPr>
          <p:spPr bwMode="auto">
            <a:xfrm>
              <a:off x="3214" y="2790"/>
              <a:ext cx="182" cy="8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4747" name="Group 86"/>
            <p:cNvGrpSpPr>
              <a:grpSpLocks/>
            </p:cNvGrpSpPr>
            <p:nvPr/>
          </p:nvGrpSpPr>
          <p:grpSpPr bwMode="auto">
            <a:xfrm>
              <a:off x="3210" y="2957"/>
              <a:ext cx="152" cy="24"/>
              <a:chOff x="3210" y="2957"/>
              <a:chExt cx="152" cy="24"/>
            </a:xfrm>
          </p:grpSpPr>
          <p:sp>
            <p:nvSpPr>
              <p:cNvPr id="64748" name="Freeform 87"/>
              <p:cNvSpPr>
                <a:spLocks/>
              </p:cNvSpPr>
              <p:nvPr/>
            </p:nvSpPr>
            <p:spPr bwMode="auto">
              <a:xfrm>
                <a:off x="3210" y="2957"/>
                <a:ext cx="25" cy="24"/>
              </a:xfrm>
              <a:custGeom>
                <a:avLst/>
                <a:gdLst>
                  <a:gd name="T0" fmla="*/ 0 w 25"/>
                  <a:gd name="T1" fmla="*/ 0 h 24"/>
                  <a:gd name="T2" fmla="*/ 0 w 25"/>
                  <a:gd name="T3" fmla="*/ 23 h 24"/>
                  <a:gd name="T4" fmla="*/ 24 w 25"/>
                  <a:gd name="T5" fmla="*/ 23 h 24"/>
                  <a:gd name="T6" fmla="*/ 24 w 25"/>
                  <a:gd name="T7" fmla="*/ 0 h 24"/>
                  <a:gd name="T8" fmla="*/ 0 w 25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0" y="0"/>
                    </a:moveTo>
                    <a:lnTo>
                      <a:pt x="0" y="23"/>
                    </a:lnTo>
                    <a:lnTo>
                      <a:pt x="24" y="23"/>
                    </a:lnTo>
                    <a:lnTo>
                      <a:pt x="24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749" name="Freeform 88"/>
              <p:cNvSpPr>
                <a:spLocks/>
              </p:cNvSpPr>
              <p:nvPr/>
            </p:nvSpPr>
            <p:spPr bwMode="auto">
              <a:xfrm>
                <a:off x="3337" y="2957"/>
                <a:ext cx="25" cy="24"/>
              </a:xfrm>
              <a:custGeom>
                <a:avLst/>
                <a:gdLst>
                  <a:gd name="T0" fmla="*/ 0 w 25"/>
                  <a:gd name="T1" fmla="*/ 0 h 24"/>
                  <a:gd name="T2" fmla="*/ 0 w 25"/>
                  <a:gd name="T3" fmla="*/ 23 h 24"/>
                  <a:gd name="T4" fmla="*/ 24 w 25"/>
                  <a:gd name="T5" fmla="*/ 23 h 24"/>
                  <a:gd name="T6" fmla="*/ 24 w 25"/>
                  <a:gd name="T7" fmla="*/ 0 h 24"/>
                  <a:gd name="T8" fmla="*/ 0 w 25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0" y="0"/>
                    </a:moveTo>
                    <a:lnTo>
                      <a:pt x="0" y="23"/>
                    </a:lnTo>
                    <a:lnTo>
                      <a:pt x="24" y="23"/>
                    </a:lnTo>
                    <a:lnTo>
                      <a:pt x="24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4561" name="Line 89"/>
          <p:cNvSpPr>
            <a:spLocks noChangeShapeType="1"/>
          </p:cNvSpPr>
          <p:nvPr/>
        </p:nvSpPr>
        <p:spPr bwMode="auto">
          <a:xfrm>
            <a:off x="4600575" y="1067594"/>
            <a:ext cx="0" cy="855927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62" name="Line 90"/>
          <p:cNvSpPr>
            <a:spLocks noChangeShapeType="1"/>
          </p:cNvSpPr>
          <p:nvPr/>
        </p:nvSpPr>
        <p:spPr bwMode="auto">
          <a:xfrm>
            <a:off x="5649913" y="1057011"/>
            <a:ext cx="0" cy="32676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63" name="Line 91"/>
          <p:cNvSpPr>
            <a:spLocks noChangeShapeType="1"/>
          </p:cNvSpPr>
          <p:nvPr/>
        </p:nvSpPr>
        <p:spPr bwMode="auto">
          <a:xfrm>
            <a:off x="4606926" y="1046428"/>
            <a:ext cx="371475" cy="0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64" name="Line 92"/>
          <p:cNvSpPr>
            <a:spLocks noChangeShapeType="1"/>
          </p:cNvSpPr>
          <p:nvPr/>
        </p:nvSpPr>
        <p:spPr bwMode="auto">
          <a:xfrm>
            <a:off x="5399089" y="1046428"/>
            <a:ext cx="287337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565" name="Group 93"/>
          <p:cNvGrpSpPr>
            <a:grpSpLocks/>
          </p:cNvGrpSpPr>
          <p:nvPr/>
        </p:nvGrpSpPr>
        <p:grpSpPr bwMode="auto">
          <a:xfrm>
            <a:off x="4306889" y="1381125"/>
            <a:ext cx="541337" cy="205053"/>
            <a:chOff x="2673" y="1196"/>
            <a:chExt cx="341" cy="155"/>
          </a:xfrm>
        </p:grpSpPr>
        <p:sp>
          <p:nvSpPr>
            <p:cNvPr id="64742" name="Freeform 94"/>
            <p:cNvSpPr>
              <a:spLocks/>
            </p:cNvSpPr>
            <p:nvPr/>
          </p:nvSpPr>
          <p:spPr bwMode="auto">
            <a:xfrm>
              <a:off x="2788" y="1200"/>
              <a:ext cx="226" cy="125"/>
            </a:xfrm>
            <a:custGeom>
              <a:avLst/>
              <a:gdLst>
                <a:gd name="T0" fmla="*/ 225 w 226"/>
                <a:gd name="T1" fmla="*/ 62 h 125"/>
                <a:gd name="T2" fmla="*/ 0 w 226"/>
                <a:gd name="T3" fmla="*/ 0 h 125"/>
                <a:gd name="T4" fmla="*/ 0 w 226"/>
                <a:gd name="T5" fmla="*/ 124 h 125"/>
                <a:gd name="T6" fmla="*/ 225 w 226"/>
                <a:gd name="T7" fmla="*/ 62 h 1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6" h="125">
                  <a:moveTo>
                    <a:pt x="225" y="62"/>
                  </a:moveTo>
                  <a:lnTo>
                    <a:pt x="0" y="0"/>
                  </a:lnTo>
                  <a:lnTo>
                    <a:pt x="0" y="124"/>
                  </a:lnTo>
                  <a:lnTo>
                    <a:pt x="225" y="62"/>
                  </a:lnTo>
                </a:path>
              </a:pathLst>
            </a:custGeom>
            <a:solidFill>
              <a:srgbClr val="00C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43" name="Line 95"/>
            <p:cNvSpPr>
              <a:spLocks noChangeShapeType="1"/>
            </p:cNvSpPr>
            <p:nvPr/>
          </p:nvSpPr>
          <p:spPr bwMode="auto">
            <a:xfrm flipH="1">
              <a:off x="2673" y="1261"/>
              <a:ext cx="1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44" name="Line 96"/>
            <p:cNvSpPr>
              <a:spLocks noChangeShapeType="1"/>
            </p:cNvSpPr>
            <p:nvPr/>
          </p:nvSpPr>
          <p:spPr bwMode="auto">
            <a:xfrm flipV="1">
              <a:off x="2677" y="1196"/>
              <a:ext cx="0" cy="1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4566" name="Group 97"/>
          <p:cNvGrpSpPr>
            <a:grpSpLocks/>
          </p:cNvGrpSpPr>
          <p:nvPr/>
        </p:nvGrpSpPr>
        <p:grpSpPr bwMode="auto">
          <a:xfrm>
            <a:off x="4833938" y="947208"/>
            <a:ext cx="685800" cy="228865"/>
            <a:chOff x="3005" y="868"/>
            <a:chExt cx="432" cy="173"/>
          </a:xfrm>
        </p:grpSpPr>
        <p:sp>
          <p:nvSpPr>
            <p:cNvPr id="64726" name="Rectangle 98"/>
            <p:cNvSpPr>
              <a:spLocks noChangeArrowheads="1"/>
            </p:cNvSpPr>
            <p:nvPr/>
          </p:nvSpPr>
          <p:spPr bwMode="auto">
            <a:xfrm>
              <a:off x="3005" y="868"/>
              <a:ext cx="432" cy="149"/>
            </a:xfrm>
            <a:prstGeom prst="rect">
              <a:avLst/>
            </a:prstGeom>
            <a:solidFill>
              <a:srgbClr val="F0A0C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27" name="Line 99"/>
            <p:cNvSpPr>
              <a:spLocks noChangeShapeType="1"/>
            </p:cNvSpPr>
            <p:nvPr/>
          </p:nvSpPr>
          <p:spPr bwMode="auto">
            <a:xfrm>
              <a:off x="3035" y="868"/>
              <a:ext cx="0" cy="1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28" name="Line 100"/>
            <p:cNvSpPr>
              <a:spLocks noChangeShapeType="1"/>
            </p:cNvSpPr>
            <p:nvPr/>
          </p:nvSpPr>
          <p:spPr bwMode="auto">
            <a:xfrm>
              <a:off x="3071" y="868"/>
              <a:ext cx="0" cy="1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29" name="Line 101"/>
            <p:cNvSpPr>
              <a:spLocks noChangeShapeType="1"/>
            </p:cNvSpPr>
            <p:nvPr/>
          </p:nvSpPr>
          <p:spPr bwMode="auto">
            <a:xfrm>
              <a:off x="3104" y="868"/>
              <a:ext cx="0" cy="1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30" name="Line 102"/>
            <p:cNvSpPr>
              <a:spLocks noChangeShapeType="1"/>
            </p:cNvSpPr>
            <p:nvPr/>
          </p:nvSpPr>
          <p:spPr bwMode="auto">
            <a:xfrm>
              <a:off x="3138" y="868"/>
              <a:ext cx="0" cy="1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31" name="Line 103"/>
            <p:cNvSpPr>
              <a:spLocks noChangeShapeType="1"/>
            </p:cNvSpPr>
            <p:nvPr/>
          </p:nvSpPr>
          <p:spPr bwMode="auto">
            <a:xfrm>
              <a:off x="3172" y="868"/>
              <a:ext cx="0" cy="1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32" name="Line 104"/>
            <p:cNvSpPr>
              <a:spLocks noChangeShapeType="1"/>
            </p:cNvSpPr>
            <p:nvPr/>
          </p:nvSpPr>
          <p:spPr bwMode="auto">
            <a:xfrm>
              <a:off x="3204" y="868"/>
              <a:ext cx="0" cy="1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33" name="Line 105"/>
            <p:cNvSpPr>
              <a:spLocks noChangeShapeType="1"/>
            </p:cNvSpPr>
            <p:nvPr/>
          </p:nvSpPr>
          <p:spPr bwMode="auto">
            <a:xfrm>
              <a:off x="3204" y="868"/>
              <a:ext cx="0" cy="1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34" name="Line 106"/>
            <p:cNvSpPr>
              <a:spLocks noChangeShapeType="1"/>
            </p:cNvSpPr>
            <p:nvPr/>
          </p:nvSpPr>
          <p:spPr bwMode="auto">
            <a:xfrm>
              <a:off x="3238" y="868"/>
              <a:ext cx="0" cy="1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35" name="Line 107"/>
            <p:cNvSpPr>
              <a:spLocks noChangeShapeType="1"/>
            </p:cNvSpPr>
            <p:nvPr/>
          </p:nvSpPr>
          <p:spPr bwMode="auto">
            <a:xfrm>
              <a:off x="3273" y="868"/>
              <a:ext cx="0" cy="1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36" name="Line 108"/>
            <p:cNvSpPr>
              <a:spLocks noChangeShapeType="1"/>
            </p:cNvSpPr>
            <p:nvPr/>
          </p:nvSpPr>
          <p:spPr bwMode="auto">
            <a:xfrm>
              <a:off x="3273" y="868"/>
              <a:ext cx="0" cy="1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37" name="Line 109"/>
            <p:cNvSpPr>
              <a:spLocks noChangeShapeType="1"/>
            </p:cNvSpPr>
            <p:nvPr/>
          </p:nvSpPr>
          <p:spPr bwMode="auto">
            <a:xfrm>
              <a:off x="3307" y="868"/>
              <a:ext cx="0" cy="1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38" name="Line 110"/>
            <p:cNvSpPr>
              <a:spLocks noChangeShapeType="1"/>
            </p:cNvSpPr>
            <p:nvPr/>
          </p:nvSpPr>
          <p:spPr bwMode="auto">
            <a:xfrm>
              <a:off x="3340" y="868"/>
              <a:ext cx="0" cy="1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39" name="Line 111"/>
            <p:cNvSpPr>
              <a:spLocks noChangeShapeType="1"/>
            </p:cNvSpPr>
            <p:nvPr/>
          </p:nvSpPr>
          <p:spPr bwMode="auto">
            <a:xfrm>
              <a:off x="3340" y="868"/>
              <a:ext cx="0" cy="1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40" name="Line 112"/>
            <p:cNvSpPr>
              <a:spLocks noChangeShapeType="1"/>
            </p:cNvSpPr>
            <p:nvPr/>
          </p:nvSpPr>
          <p:spPr bwMode="auto">
            <a:xfrm>
              <a:off x="3373" y="868"/>
              <a:ext cx="0" cy="1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41" name="Line 113"/>
            <p:cNvSpPr>
              <a:spLocks noChangeShapeType="1"/>
            </p:cNvSpPr>
            <p:nvPr/>
          </p:nvSpPr>
          <p:spPr bwMode="auto">
            <a:xfrm>
              <a:off x="3408" y="868"/>
              <a:ext cx="0" cy="1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567" name="Line 114"/>
          <p:cNvSpPr>
            <a:spLocks noChangeShapeType="1"/>
          </p:cNvSpPr>
          <p:nvPr/>
        </p:nvSpPr>
        <p:spPr bwMode="auto">
          <a:xfrm>
            <a:off x="5649913" y="1611313"/>
            <a:ext cx="0" cy="274769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568" name="Group 115"/>
          <p:cNvGrpSpPr>
            <a:grpSpLocks/>
          </p:cNvGrpSpPr>
          <p:nvPr/>
        </p:nvGrpSpPr>
        <p:grpSpPr bwMode="auto">
          <a:xfrm>
            <a:off x="5429251" y="1342761"/>
            <a:ext cx="315913" cy="293688"/>
            <a:chOff x="3380" y="1167"/>
            <a:chExt cx="199" cy="222"/>
          </a:xfrm>
        </p:grpSpPr>
        <p:sp>
          <p:nvSpPr>
            <p:cNvPr id="64722" name="Freeform 116"/>
            <p:cNvSpPr>
              <a:spLocks/>
            </p:cNvSpPr>
            <p:nvPr/>
          </p:nvSpPr>
          <p:spPr bwMode="auto">
            <a:xfrm>
              <a:off x="3462" y="1271"/>
              <a:ext cx="117" cy="118"/>
            </a:xfrm>
            <a:custGeom>
              <a:avLst/>
              <a:gdLst>
                <a:gd name="T0" fmla="*/ 58 w 117"/>
                <a:gd name="T1" fmla="*/ 0 h 118"/>
                <a:gd name="T2" fmla="*/ 0 w 117"/>
                <a:gd name="T3" fmla="*/ 117 h 118"/>
                <a:gd name="T4" fmla="*/ 116 w 117"/>
                <a:gd name="T5" fmla="*/ 117 h 118"/>
                <a:gd name="T6" fmla="*/ 58 w 117"/>
                <a:gd name="T7" fmla="*/ 0 h 1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7" h="118">
                  <a:moveTo>
                    <a:pt x="58" y="0"/>
                  </a:moveTo>
                  <a:lnTo>
                    <a:pt x="0" y="117"/>
                  </a:lnTo>
                  <a:lnTo>
                    <a:pt x="116" y="117"/>
                  </a:lnTo>
                  <a:lnTo>
                    <a:pt x="58" y="0"/>
                  </a:lnTo>
                </a:path>
              </a:pathLst>
            </a:custGeom>
            <a:solidFill>
              <a:srgbClr val="C000C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23" name="Freeform 117"/>
            <p:cNvSpPr>
              <a:spLocks/>
            </p:cNvSpPr>
            <p:nvPr/>
          </p:nvSpPr>
          <p:spPr bwMode="auto">
            <a:xfrm>
              <a:off x="3462" y="1167"/>
              <a:ext cx="117" cy="119"/>
            </a:xfrm>
            <a:custGeom>
              <a:avLst/>
              <a:gdLst>
                <a:gd name="T0" fmla="*/ 58 w 117"/>
                <a:gd name="T1" fmla="*/ 118 h 119"/>
                <a:gd name="T2" fmla="*/ 116 w 117"/>
                <a:gd name="T3" fmla="*/ 0 h 119"/>
                <a:gd name="T4" fmla="*/ 0 w 117"/>
                <a:gd name="T5" fmla="*/ 0 h 119"/>
                <a:gd name="T6" fmla="*/ 58 w 117"/>
                <a:gd name="T7" fmla="*/ 118 h 1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7" h="119">
                  <a:moveTo>
                    <a:pt x="58" y="118"/>
                  </a:moveTo>
                  <a:lnTo>
                    <a:pt x="116" y="0"/>
                  </a:lnTo>
                  <a:lnTo>
                    <a:pt x="0" y="0"/>
                  </a:lnTo>
                  <a:lnTo>
                    <a:pt x="58" y="118"/>
                  </a:lnTo>
                </a:path>
              </a:pathLst>
            </a:custGeom>
            <a:solidFill>
              <a:srgbClr val="C000C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24" name="Line 118"/>
            <p:cNvSpPr>
              <a:spLocks noChangeShapeType="1"/>
            </p:cNvSpPr>
            <p:nvPr/>
          </p:nvSpPr>
          <p:spPr bwMode="auto">
            <a:xfrm flipH="1">
              <a:off x="3427" y="1275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25" name="Rectangle 119"/>
            <p:cNvSpPr>
              <a:spLocks noChangeArrowheads="1"/>
            </p:cNvSpPr>
            <p:nvPr/>
          </p:nvSpPr>
          <p:spPr bwMode="auto">
            <a:xfrm>
              <a:off x="3380" y="1242"/>
              <a:ext cx="54" cy="78"/>
            </a:xfrm>
            <a:prstGeom prst="rect">
              <a:avLst/>
            </a:prstGeom>
            <a:solidFill>
              <a:srgbClr val="C000C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569" name="Line 120"/>
          <p:cNvSpPr>
            <a:spLocks noChangeShapeType="1"/>
          </p:cNvSpPr>
          <p:nvPr/>
        </p:nvSpPr>
        <p:spPr bwMode="auto">
          <a:xfrm>
            <a:off x="6251575" y="1067594"/>
            <a:ext cx="0" cy="855927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70" name="Line 121"/>
          <p:cNvSpPr>
            <a:spLocks noChangeShapeType="1"/>
          </p:cNvSpPr>
          <p:nvPr/>
        </p:nvSpPr>
        <p:spPr bwMode="auto">
          <a:xfrm>
            <a:off x="7304088" y="1057011"/>
            <a:ext cx="0" cy="34263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71" name="Line 122"/>
          <p:cNvSpPr>
            <a:spLocks noChangeShapeType="1"/>
          </p:cNvSpPr>
          <p:nvPr/>
        </p:nvSpPr>
        <p:spPr bwMode="auto">
          <a:xfrm>
            <a:off x="6257925" y="1046428"/>
            <a:ext cx="376238" cy="0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72" name="Line 123"/>
          <p:cNvSpPr>
            <a:spLocks noChangeShapeType="1"/>
          </p:cNvSpPr>
          <p:nvPr/>
        </p:nvSpPr>
        <p:spPr bwMode="auto">
          <a:xfrm>
            <a:off x="7054850" y="1046428"/>
            <a:ext cx="287338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573" name="Group 124"/>
          <p:cNvGrpSpPr>
            <a:grpSpLocks/>
          </p:cNvGrpSpPr>
          <p:nvPr/>
        </p:nvGrpSpPr>
        <p:grpSpPr bwMode="auto">
          <a:xfrm>
            <a:off x="5957888" y="1381125"/>
            <a:ext cx="546100" cy="205053"/>
            <a:chOff x="3713" y="1196"/>
            <a:chExt cx="344" cy="155"/>
          </a:xfrm>
        </p:grpSpPr>
        <p:sp>
          <p:nvSpPr>
            <p:cNvPr id="64719" name="Freeform 125"/>
            <p:cNvSpPr>
              <a:spLocks/>
            </p:cNvSpPr>
            <p:nvPr/>
          </p:nvSpPr>
          <p:spPr bwMode="auto">
            <a:xfrm>
              <a:off x="3828" y="1200"/>
              <a:ext cx="229" cy="125"/>
            </a:xfrm>
            <a:custGeom>
              <a:avLst/>
              <a:gdLst>
                <a:gd name="T0" fmla="*/ 228 w 229"/>
                <a:gd name="T1" fmla="*/ 62 h 125"/>
                <a:gd name="T2" fmla="*/ 0 w 229"/>
                <a:gd name="T3" fmla="*/ 0 h 125"/>
                <a:gd name="T4" fmla="*/ 0 w 229"/>
                <a:gd name="T5" fmla="*/ 124 h 125"/>
                <a:gd name="T6" fmla="*/ 228 w 229"/>
                <a:gd name="T7" fmla="*/ 62 h 1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9" h="125">
                  <a:moveTo>
                    <a:pt x="228" y="62"/>
                  </a:moveTo>
                  <a:lnTo>
                    <a:pt x="0" y="0"/>
                  </a:lnTo>
                  <a:lnTo>
                    <a:pt x="0" y="124"/>
                  </a:lnTo>
                  <a:lnTo>
                    <a:pt x="228" y="62"/>
                  </a:lnTo>
                </a:path>
              </a:pathLst>
            </a:custGeom>
            <a:solidFill>
              <a:srgbClr val="00C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20" name="Line 126"/>
            <p:cNvSpPr>
              <a:spLocks noChangeShapeType="1"/>
            </p:cNvSpPr>
            <p:nvPr/>
          </p:nvSpPr>
          <p:spPr bwMode="auto">
            <a:xfrm flipH="1">
              <a:off x="3713" y="1261"/>
              <a:ext cx="1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21" name="Line 127"/>
            <p:cNvSpPr>
              <a:spLocks noChangeShapeType="1"/>
            </p:cNvSpPr>
            <p:nvPr/>
          </p:nvSpPr>
          <p:spPr bwMode="auto">
            <a:xfrm flipV="1">
              <a:off x="3717" y="1196"/>
              <a:ext cx="0" cy="1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4574" name="Group 128"/>
          <p:cNvGrpSpPr>
            <a:grpSpLocks/>
          </p:cNvGrpSpPr>
          <p:nvPr/>
        </p:nvGrpSpPr>
        <p:grpSpPr bwMode="auto">
          <a:xfrm>
            <a:off x="6489701" y="947208"/>
            <a:ext cx="684213" cy="228865"/>
            <a:chOff x="4048" y="868"/>
            <a:chExt cx="431" cy="173"/>
          </a:xfrm>
        </p:grpSpPr>
        <p:sp>
          <p:nvSpPr>
            <p:cNvPr id="64703" name="Rectangle 129"/>
            <p:cNvSpPr>
              <a:spLocks noChangeArrowheads="1"/>
            </p:cNvSpPr>
            <p:nvPr/>
          </p:nvSpPr>
          <p:spPr bwMode="auto">
            <a:xfrm>
              <a:off x="4048" y="868"/>
              <a:ext cx="431" cy="149"/>
            </a:xfrm>
            <a:prstGeom prst="rect">
              <a:avLst/>
            </a:prstGeom>
            <a:solidFill>
              <a:srgbClr val="F0A0C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04" name="Line 130"/>
            <p:cNvSpPr>
              <a:spLocks noChangeShapeType="1"/>
            </p:cNvSpPr>
            <p:nvPr/>
          </p:nvSpPr>
          <p:spPr bwMode="auto">
            <a:xfrm>
              <a:off x="4078" y="868"/>
              <a:ext cx="0" cy="1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05" name="Line 131"/>
            <p:cNvSpPr>
              <a:spLocks noChangeShapeType="1"/>
            </p:cNvSpPr>
            <p:nvPr/>
          </p:nvSpPr>
          <p:spPr bwMode="auto">
            <a:xfrm>
              <a:off x="4114" y="868"/>
              <a:ext cx="0" cy="1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06" name="Line 132"/>
            <p:cNvSpPr>
              <a:spLocks noChangeShapeType="1"/>
            </p:cNvSpPr>
            <p:nvPr/>
          </p:nvSpPr>
          <p:spPr bwMode="auto">
            <a:xfrm>
              <a:off x="4147" y="868"/>
              <a:ext cx="0" cy="1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07" name="Line 133"/>
            <p:cNvSpPr>
              <a:spLocks noChangeShapeType="1"/>
            </p:cNvSpPr>
            <p:nvPr/>
          </p:nvSpPr>
          <p:spPr bwMode="auto">
            <a:xfrm>
              <a:off x="4181" y="868"/>
              <a:ext cx="0" cy="1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08" name="Line 134"/>
            <p:cNvSpPr>
              <a:spLocks noChangeShapeType="1"/>
            </p:cNvSpPr>
            <p:nvPr/>
          </p:nvSpPr>
          <p:spPr bwMode="auto">
            <a:xfrm>
              <a:off x="4215" y="868"/>
              <a:ext cx="0" cy="1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09" name="Line 135"/>
            <p:cNvSpPr>
              <a:spLocks noChangeShapeType="1"/>
            </p:cNvSpPr>
            <p:nvPr/>
          </p:nvSpPr>
          <p:spPr bwMode="auto">
            <a:xfrm>
              <a:off x="4247" y="868"/>
              <a:ext cx="0" cy="1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10" name="Line 136"/>
            <p:cNvSpPr>
              <a:spLocks noChangeShapeType="1"/>
            </p:cNvSpPr>
            <p:nvPr/>
          </p:nvSpPr>
          <p:spPr bwMode="auto">
            <a:xfrm>
              <a:off x="4247" y="868"/>
              <a:ext cx="0" cy="1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11" name="Line 137"/>
            <p:cNvSpPr>
              <a:spLocks noChangeShapeType="1"/>
            </p:cNvSpPr>
            <p:nvPr/>
          </p:nvSpPr>
          <p:spPr bwMode="auto">
            <a:xfrm>
              <a:off x="4281" y="868"/>
              <a:ext cx="0" cy="1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12" name="Line 138"/>
            <p:cNvSpPr>
              <a:spLocks noChangeShapeType="1"/>
            </p:cNvSpPr>
            <p:nvPr/>
          </p:nvSpPr>
          <p:spPr bwMode="auto">
            <a:xfrm>
              <a:off x="4316" y="868"/>
              <a:ext cx="0" cy="1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13" name="Line 139"/>
            <p:cNvSpPr>
              <a:spLocks noChangeShapeType="1"/>
            </p:cNvSpPr>
            <p:nvPr/>
          </p:nvSpPr>
          <p:spPr bwMode="auto">
            <a:xfrm>
              <a:off x="4316" y="868"/>
              <a:ext cx="0" cy="1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14" name="Line 140"/>
            <p:cNvSpPr>
              <a:spLocks noChangeShapeType="1"/>
            </p:cNvSpPr>
            <p:nvPr/>
          </p:nvSpPr>
          <p:spPr bwMode="auto">
            <a:xfrm>
              <a:off x="4350" y="868"/>
              <a:ext cx="0" cy="1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15" name="Line 141"/>
            <p:cNvSpPr>
              <a:spLocks noChangeShapeType="1"/>
            </p:cNvSpPr>
            <p:nvPr/>
          </p:nvSpPr>
          <p:spPr bwMode="auto">
            <a:xfrm>
              <a:off x="4383" y="868"/>
              <a:ext cx="0" cy="1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16" name="Line 142"/>
            <p:cNvSpPr>
              <a:spLocks noChangeShapeType="1"/>
            </p:cNvSpPr>
            <p:nvPr/>
          </p:nvSpPr>
          <p:spPr bwMode="auto">
            <a:xfrm>
              <a:off x="4383" y="868"/>
              <a:ext cx="0" cy="1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17" name="Line 143"/>
            <p:cNvSpPr>
              <a:spLocks noChangeShapeType="1"/>
            </p:cNvSpPr>
            <p:nvPr/>
          </p:nvSpPr>
          <p:spPr bwMode="auto">
            <a:xfrm>
              <a:off x="4416" y="868"/>
              <a:ext cx="0" cy="1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18" name="Line 144"/>
            <p:cNvSpPr>
              <a:spLocks noChangeShapeType="1"/>
            </p:cNvSpPr>
            <p:nvPr/>
          </p:nvSpPr>
          <p:spPr bwMode="auto">
            <a:xfrm>
              <a:off x="4451" y="868"/>
              <a:ext cx="0" cy="1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575" name="Line 145"/>
          <p:cNvSpPr>
            <a:spLocks noChangeShapeType="1"/>
          </p:cNvSpPr>
          <p:nvPr/>
        </p:nvSpPr>
        <p:spPr bwMode="auto">
          <a:xfrm>
            <a:off x="7304088" y="1595438"/>
            <a:ext cx="0" cy="2763573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576" name="Group 146"/>
          <p:cNvGrpSpPr>
            <a:grpSpLocks/>
          </p:cNvGrpSpPr>
          <p:nvPr/>
        </p:nvGrpSpPr>
        <p:grpSpPr bwMode="auto">
          <a:xfrm>
            <a:off x="7085013" y="1342761"/>
            <a:ext cx="315912" cy="293688"/>
            <a:chOff x="4423" y="1167"/>
            <a:chExt cx="199" cy="222"/>
          </a:xfrm>
        </p:grpSpPr>
        <p:sp>
          <p:nvSpPr>
            <p:cNvPr id="64699" name="Freeform 147"/>
            <p:cNvSpPr>
              <a:spLocks/>
            </p:cNvSpPr>
            <p:nvPr/>
          </p:nvSpPr>
          <p:spPr bwMode="auto">
            <a:xfrm>
              <a:off x="4505" y="1271"/>
              <a:ext cx="117" cy="118"/>
            </a:xfrm>
            <a:custGeom>
              <a:avLst/>
              <a:gdLst>
                <a:gd name="T0" fmla="*/ 58 w 117"/>
                <a:gd name="T1" fmla="*/ 0 h 118"/>
                <a:gd name="T2" fmla="*/ 0 w 117"/>
                <a:gd name="T3" fmla="*/ 117 h 118"/>
                <a:gd name="T4" fmla="*/ 116 w 117"/>
                <a:gd name="T5" fmla="*/ 117 h 118"/>
                <a:gd name="T6" fmla="*/ 58 w 117"/>
                <a:gd name="T7" fmla="*/ 0 h 1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7" h="118">
                  <a:moveTo>
                    <a:pt x="58" y="0"/>
                  </a:moveTo>
                  <a:lnTo>
                    <a:pt x="0" y="117"/>
                  </a:lnTo>
                  <a:lnTo>
                    <a:pt x="116" y="117"/>
                  </a:lnTo>
                  <a:lnTo>
                    <a:pt x="58" y="0"/>
                  </a:lnTo>
                </a:path>
              </a:pathLst>
            </a:custGeom>
            <a:solidFill>
              <a:srgbClr val="C000C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00" name="Freeform 148"/>
            <p:cNvSpPr>
              <a:spLocks/>
            </p:cNvSpPr>
            <p:nvPr/>
          </p:nvSpPr>
          <p:spPr bwMode="auto">
            <a:xfrm>
              <a:off x="4505" y="1167"/>
              <a:ext cx="117" cy="119"/>
            </a:xfrm>
            <a:custGeom>
              <a:avLst/>
              <a:gdLst>
                <a:gd name="T0" fmla="*/ 58 w 117"/>
                <a:gd name="T1" fmla="*/ 118 h 119"/>
                <a:gd name="T2" fmla="*/ 116 w 117"/>
                <a:gd name="T3" fmla="*/ 0 h 119"/>
                <a:gd name="T4" fmla="*/ 0 w 117"/>
                <a:gd name="T5" fmla="*/ 0 h 119"/>
                <a:gd name="T6" fmla="*/ 58 w 117"/>
                <a:gd name="T7" fmla="*/ 118 h 1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7" h="119">
                  <a:moveTo>
                    <a:pt x="58" y="118"/>
                  </a:moveTo>
                  <a:lnTo>
                    <a:pt x="116" y="0"/>
                  </a:lnTo>
                  <a:lnTo>
                    <a:pt x="0" y="0"/>
                  </a:lnTo>
                  <a:lnTo>
                    <a:pt x="58" y="118"/>
                  </a:lnTo>
                </a:path>
              </a:pathLst>
            </a:custGeom>
            <a:solidFill>
              <a:srgbClr val="C000C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01" name="Line 149"/>
            <p:cNvSpPr>
              <a:spLocks noChangeShapeType="1"/>
            </p:cNvSpPr>
            <p:nvPr/>
          </p:nvSpPr>
          <p:spPr bwMode="auto">
            <a:xfrm flipH="1">
              <a:off x="4470" y="1275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02" name="Rectangle 150"/>
            <p:cNvSpPr>
              <a:spLocks noChangeArrowheads="1"/>
            </p:cNvSpPr>
            <p:nvPr/>
          </p:nvSpPr>
          <p:spPr bwMode="auto">
            <a:xfrm>
              <a:off x="4423" y="1242"/>
              <a:ext cx="54" cy="78"/>
            </a:xfrm>
            <a:prstGeom prst="rect">
              <a:avLst/>
            </a:prstGeom>
            <a:solidFill>
              <a:srgbClr val="C000C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577" name="Line 151"/>
          <p:cNvSpPr>
            <a:spLocks noChangeShapeType="1"/>
          </p:cNvSpPr>
          <p:nvPr/>
        </p:nvSpPr>
        <p:spPr bwMode="auto">
          <a:xfrm>
            <a:off x="7812088" y="1082146"/>
            <a:ext cx="0" cy="857250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78" name="Line 152"/>
          <p:cNvSpPr>
            <a:spLocks noChangeShapeType="1"/>
          </p:cNvSpPr>
          <p:nvPr/>
        </p:nvSpPr>
        <p:spPr bwMode="auto">
          <a:xfrm>
            <a:off x="8866188" y="1072886"/>
            <a:ext cx="0" cy="32676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79" name="Line 153"/>
          <p:cNvSpPr>
            <a:spLocks noChangeShapeType="1"/>
          </p:cNvSpPr>
          <p:nvPr/>
        </p:nvSpPr>
        <p:spPr bwMode="auto">
          <a:xfrm>
            <a:off x="7820025" y="1060979"/>
            <a:ext cx="374650" cy="0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80" name="Line 154"/>
          <p:cNvSpPr>
            <a:spLocks noChangeShapeType="1"/>
          </p:cNvSpPr>
          <p:nvPr/>
        </p:nvSpPr>
        <p:spPr bwMode="auto">
          <a:xfrm>
            <a:off x="8615364" y="1060979"/>
            <a:ext cx="28892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581" name="Group 155"/>
          <p:cNvGrpSpPr>
            <a:grpSpLocks/>
          </p:cNvGrpSpPr>
          <p:nvPr/>
        </p:nvGrpSpPr>
        <p:grpSpPr bwMode="auto">
          <a:xfrm>
            <a:off x="7519988" y="1397000"/>
            <a:ext cx="546100" cy="205053"/>
            <a:chOff x="4697" y="1208"/>
            <a:chExt cx="344" cy="155"/>
          </a:xfrm>
        </p:grpSpPr>
        <p:sp>
          <p:nvSpPr>
            <p:cNvPr id="64696" name="Freeform 156"/>
            <p:cNvSpPr>
              <a:spLocks/>
            </p:cNvSpPr>
            <p:nvPr/>
          </p:nvSpPr>
          <p:spPr bwMode="auto">
            <a:xfrm>
              <a:off x="4811" y="1212"/>
              <a:ext cx="230" cy="125"/>
            </a:xfrm>
            <a:custGeom>
              <a:avLst/>
              <a:gdLst>
                <a:gd name="T0" fmla="*/ 229 w 230"/>
                <a:gd name="T1" fmla="*/ 62 h 125"/>
                <a:gd name="T2" fmla="*/ 0 w 230"/>
                <a:gd name="T3" fmla="*/ 0 h 125"/>
                <a:gd name="T4" fmla="*/ 0 w 230"/>
                <a:gd name="T5" fmla="*/ 124 h 125"/>
                <a:gd name="T6" fmla="*/ 229 w 230"/>
                <a:gd name="T7" fmla="*/ 62 h 1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0" h="125">
                  <a:moveTo>
                    <a:pt x="229" y="62"/>
                  </a:moveTo>
                  <a:lnTo>
                    <a:pt x="0" y="0"/>
                  </a:lnTo>
                  <a:lnTo>
                    <a:pt x="0" y="124"/>
                  </a:lnTo>
                  <a:lnTo>
                    <a:pt x="229" y="62"/>
                  </a:lnTo>
                </a:path>
              </a:pathLst>
            </a:custGeom>
            <a:solidFill>
              <a:srgbClr val="00C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697" name="Line 157"/>
            <p:cNvSpPr>
              <a:spLocks noChangeShapeType="1"/>
            </p:cNvSpPr>
            <p:nvPr/>
          </p:nvSpPr>
          <p:spPr bwMode="auto">
            <a:xfrm flipH="1">
              <a:off x="4697" y="1272"/>
              <a:ext cx="1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98" name="Line 158"/>
            <p:cNvSpPr>
              <a:spLocks noChangeShapeType="1"/>
            </p:cNvSpPr>
            <p:nvPr/>
          </p:nvSpPr>
          <p:spPr bwMode="auto">
            <a:xfrm flipV="1">
              <a:off x="4701" y="1208"/>
              <a:ext cx="0" cy="1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4582" name="Group 159"/>
          <p:cNvGrpSpPr>
            <a:grpSpLocks/>
          </p:cNvGrpSpPr>
          <p:nvPr/>
        </p:nvGrpSpPr>
        <p:grpSpPr bwMode="auto">
          <a:xfrm>
            <a:off x="8051801" y="963083"/>
            <a:ext cx="684213" cy="227542"/>
            <a:chOff x="5032" y="880"/>
            <a:chExt cx="431" cy="172"/>
          </a:xfrm>
        </p:grpSpPr>
        <p:sp>
          <p:nvSpPr>
            <p:cNvPr id="64680" name="Rectangle 160"/>
            <p:cNvSpPr>
              <a:spLocks noChangeArrowheads="1"/>
            </p:cNvSpPr>
            <p:nvPr/>
          </p:nvSpPr>
          <p:spPr bwMode="auto">
            <a:xfrm>
              <a:off x="5032" y="880"/>
              <a:ext cx="431" cy="149"/>
            </a:xfrm>
            <a:prstGeom prst="rect">
              <a:avLst/>
            </a:prstGeom>
            <a:solidFill>
              <a:srgbClr val="F0A0C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81" name="Line 161"/>
            <p:cNvSpPr>
              <a:spLocks noChangeShapeType="1"/>
            </p:cNvSpPr>
            <p:nvPr/>
          </p:nvSpPr>
          <p:spPr bwMode="auto">
            <a:xfrm>
              <a:off x="5061" y="880"/>
              <a:ext cx="0" cy="1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82" name="Line 162"/>
            <p:cNvSpPr>
              <a:spLocks noChangeShapeType="1"/>
            </p:cNvSpPr>
            <p:nvPr/>
          </p:nvSpPr>
          <p:spPr bwMode="auto">
            <a:xfrm>
              <a:off x="5098" y="880"/>
              <a:ext cx="0" cy="1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83" name="Line 163"/>
            <p:cNvSpPr>
              <a:spLocks noChangeShapeType="1"/>
            </p:cNvSpPr>
            <p:nvPr/>
          </p:nvSpPr>
          <p:spPr bwMode="auto">
            <a:xfrm>
              <a:off x="5130" y="880"/>
              <a:ext cx="0" cy="1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84" name="Line 164"/>
            <p:cNvSpPr>
              <a:spLocks noChangeShapeType="1"/>
            </p:cNvSpPr>
            <p:nvPr/>
          </p:nvSpPr>
          <p:spPr bwMode="auto">
            <a:xfrm>
              <a:off x="5165" y="880"/>
              <a:ext cx="0" cy="1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85" name="Line 165"/>
            <p:cNvSpPr>
              <a:spLocks noChangeShapeType="1"/>
            </p:cNvSpPr>
            <p:nvPr/>
          </p:nvSpPr>
          <p:spPr bwMode="auto">
            <a:xfrm>
              <a:off x="5199" y="880"/>
              <a:ext cx="0" cy="1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86" name="Line 166"/>
            <p:cNvSpPr>
              <a:spLocks noChangeShapeType="1"/>
            </p:cNvSpPr>
            <p:nvPr/>
          </p:nvSpPr>
          <p:spPr bwMode="auto">
            <a:xfrm>
              <a:off x="5231" y="880"/>
              <a:ext cx="0" cy="1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87" name="Line 167"/>
            <p:cNvSpPr>
              <a:spLocks noChangeShapeType="1"/>
            </p:cNvSpPr>
            <p:nvPr/>
          </p:nvSpPr>
          <p:spPr bwMode="auto">
            <a:xfrm>
              <a:off x="5231" y="880"/>
              <a:ext cx="0" cy="1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88" name="Line 168"/>
            <p:cNvSpPr>
              <a:spLocks noChangeShapeType="1"/>
            </p:cNvSpPr>
            <p:nvPr/>
          </p:nvSpPr>
          <p:spPr bwMode="auto">
            <a:xfrm>
              <a:off x="5265" y="880"/>
              <a:ext cx="0" cy="1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89" name="Line 169"/>
            <p:cNvSpPr>
              <a:spLocks noChangeShapeType="1"/>
            </p:cNvSpPr>
            <p:nvPr/>
          </p:nvSpPr>
          <p:spPr bwMode="auto">
            <a:xfrm>
              <a:off x="5299" y="880"/>
              <a:ext cx="0" cy="1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90" name="Line 170"/>
            <p:cNvSpPr>
              <a:spLocks noChangeShapeType="1"/>
            </p:cNvSpPr>
            <p:nvPr/>
          </p:nvSpPr>
          <p:spPr bwMode="auto">
            <a:xfrm>
              <a:off x="5299" y="880"/>
              <a:ext cx="0" cy="1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91" name="Line 171"/>
            <p:cNvSpPr>
              <a:spLocks noChangeShapeType="1"/>
            </p:cNvSpPr>
            <p:nvPr/>
          </p:nvSpPr>
          <p:spPr bwMode="auto">
            <a:xfrm>
              <a:off x="5334" y="880"/>
              <a:ext cx="0" cy="1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92" name="Line 172"/>
            <p:cNvSpPr>
              <a:spLocks noChangeShapeType="1"/>
            </p:cNvSpPr>
            <p:nvPr/>
          </p:nvSpPr>
          <p:spPr bwMode="auto">
            <a:xfrm>
              <a:off x="5366" y="880"/>
              <a:ext cx="0" cy="1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93" name="Line 173"/>
            <p:cNvSpPr>
              <a:spLocks noChangeShapeType="1"/>
            </p:cNvSpPr>
            <p:nvPr/>
          </p:nvSpPr>
          <p:spPr bwMode="auto">
            <a:xfrm>
              <a:off x="5366" y="880"/>
              <a:ext cx="0" cy="1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94" name="Line 174"/>
            <p:cNvSpPr>
              <a:spLocks noChangeShapeType="1"/>
            </p:cNvSpPr>
            <p:nvPr/>
          </p:nvSpPr>
          <p:spPr bwMode="auto">
            <a:xfrm>
              <a:off x="5400" y="880"/>
              <a:ext cx="0" cy="1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95" name="Line 175"/>
            <p:cNvSpPr>
              <a:spLocks noChangeShapeType="1"/>
            </p:cNvSpPr>
            <p:nvPr/>
          </p:nvSpPr>
          <p:spPr bwMode="auto">
            <a:xfrm>
              <a:off x="5435" y="880"/>
              <a:ext cx="0" cy="1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583" name="Line 176"/>
          <p:cNvSpPr>
            <a:spLocks noChangeShapeType="1"/>
          </p:cNvSpPr>
          <p:nvPr/>
        </p:nvSpPr>
        <p:spPr bwMode="auto">
          <a:xfrm>
            <a:off x="8866188" y="1595438"/>
            <a:ext cx="0" cy="2763573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584" name="Group 177"/>
          <p:cNvGrpSpPr>
            <a:grpSpLocks/>
          </p:cNvGrpSpPr>
          <p:nvPr/>
        </p:nvGrpSpPr>
        <p:grpSpPr bwMode="auto">
          <a:xfrm>
            <a:off x="8647114" y="1342761"/>
            <a:ext cx="314325" cy="293688"/>
            <a:chOff x="5407" y="1167"/>
            <a:chExt cx="198" cy="222"/>
          </a:xfrm>
        </p:grpSpPr>
        <p:sp>
          <p:nvSpPr>
            <p:cNvPr id="64676" name="Freeform 178"/>
            <p:cNvSpPr>
              <a:spLocks/>
            </p:cNvSpPr>
            <p:nvPr/>
          </p:nvSpPr>
          <p:spPr bwMode="auto">
            <a:xfrm>
              <a:off x="5489" y="1271"/>
              <a:ext cx="116" cy="118"/>
            </a:xfrm>
            <a:custGeom>
              <a:avLst/>
              <a:gdLst>
                <a:gd name="T0" fmla="*/ 58 w 116"/>
                <a:gd name="T1" fmla="*/ 0 h 118"/>
                <a:gd name="T2" fmla="*/ 0 w 116"/>
                <a:gd name="T3" fmla="*/ 117 h 118"/>
                <a:gd name="T4" fmla="*/ 115 w 116"/>
                <a:gd name="T5" fmla="*/ 117 h 118"/>
                <a:gd name="T6" fmla="*/ 58 w 116"/>
                <a:gd name="T7" fmla="*/ 0 h 1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6" h="118">
                  <a:moveTo>
                    <a:pt x="58" y="0"/>
                  </a:moveTo>
                  <a:lnTo>
                    <a:pt x="0" y="117"/>
                  </a:lnTo>
                  <a:lnTo>
                    <a:pt x="115" y="117"/>
                  </a:lnTo>
                  <a:lnTo>
                    <a:pt x="58" y="0"/>
                  </a:lnTo>
                </a:path>
              </a:pathLst>
            </a:custGeom>
            <a:solidFill>
              <a:srgbClr val="C000C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677" name="Freeform 179"/>
            <p:cNvSpPr>
              <a:spLocks/>
            </p:cNvSpPr>
            <p:nvPr/>
          </p:nvSpPr>
          <p:spPr bwMode="auto">
            <a:xfrm>
              <a:off x="5489" y="1167"/>
              <a:ext cx="116" cy="119"/>
            </a:xfrm>
            <a:custGeom>
              <a:avLst/>
              <a:gdLst>
                <a:gd name="T0" fmla="*/ 58 w 116"/>
                <a:gd name="T1" fmla="*/ 118 h 119"/>
                <a:gd name="T2" fmla="*/ 115 w 116"/>
                <a:gd name="T3" fmla="*/ 0 h 119"/>
                <a:gd name="T4" fmla="*/ 0 w 116"/>
                <a:gd name="T5" fmla="*/ 0 h 119"/>
                <a:gd name="T6" fmla="*/ 58 w 116"/>
                <a:gd name="T7" fmla="*/ 118 h 1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6" h="119">
                  <a:moveTo>
                    <a:pt x="58" y="118"/>
                  </a:moveTo>
                  <a:lnTo>
                    <a:pt x="115" y="0"/>
                  </a:lnTo>
                  <a:lnTo>
                    <a:pt x="0" y="0"/>
                  </a:lnTo>
                  <a:lnTo>
                    <a:pt x="58" y="118"/>
                  </a:lnTo>
                </a:path>
              </a:pathLst>
            </a:custGeom>
            <a:solidFill>
              <a:srgbClr val="C000C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678" name="Line 180"/>
            <p:cNvSpPr>
              <a:spLocks noChangeShapeType="1"/>
            </p:cNvSpPr>
            <p:nvPr/>
          </p:nvSpPr>
          <p:spPr bwMode="auto">
            <a:xfrm flipH="1">
              <a:off x="5453" y="1275"/>
              <a:ext cx="13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79" name="Rectangle 181"/>
            <p:cNvSpPr>
              <a:spLocks noChangeArrowheads="1"/>
            </p:cNvSpPr>
            <p:nvPr/>
          </p:nvSpPr>
          <p:spPr bwMode="auto">
            <a:xfrm>
              <a:off x="5407" y="1242"/>
              <a:ext cx="53" cy="78"/>
            </a:xfrm>
            <a:prstGeom prst="rect">
              <a:avLst/>
            </a:prstGeom>
            <a:solidFill>
              <a:srgbClr val="C000C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585" name="Line 182"/>
          <p:cNvSpPr>
            <a:spLocks noChangeShapeType="1"/>
          </p:cNvSpPr>
          <p:nvPr/>
        </p:nvSpPr>
        <p:spPr bwMode="auto">
          <a:xfrm>
            <a:off x="5197476" y="4348428"/>
            <a:ext cx="3719513" cy="0"/>
          </a:xfrm>
          <a:prstGeom prst="line">
            <a:avLst/>
          </a:prstGeom>
          <a:noFill/>
          <a:ln w="50800">
            <a:solidFill>
              <a:srgbClr val="FF003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86" name="Line 183"/>
          <p:cNvSpPr>
            <a:spLocks noChangeShapeType="1"/>
          </p:cNvSpPr>
          <p:nvPr/>
        </p:nvSpPr>
        <p:spPr bwMode="auto">
          <a:xfrm>
            <a:off x="3979863" y="2922324"/>
            <a:ext cx="361950" cy="38496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87" name="Line 184"/>
          <p:cNvSpPr>
            <a:spLocks noChangeShapeType="1"/>
          </p:cNvSpPr>
          <p:nvPr/>
        </p:nvSpPr>
        <p:spPr bwMode="auto">
          <a:xfrm>
            <a:off x="4524376" y="2907771"/>
            <a:ext cx="284163" cy="295011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88" name="Line 185"/>
          <p:cNvSpPr>
            <a:spLocks noChangeShapeType="1"/>
          </p:cNvSpPr>
          <p:nvPr/>
        </p:nvSpPr>
        <p:spPr bwMode="auto">
          <a:xfrm>
            <a:off x="5053013" y="2930261"/>
            <a:ext cx="152400" cy="190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589" name="Group 186"/>
          <p:cNvGrpSpPr>
            <a:grpSpLocks/>
          </p:cNvGrpSpPr>
          <p:nvPr/>
        </p:nvGrpSpPr>
        <p:grpSpPr bwMode="auto">
          <a:xfrm>
            <a:off x="3735389" y="2636574"/>
            <a:ext cx="363537" cy="304271"/>
            <a:chOff x="2313" y="2145"/>
            <a:chExt cx="229" cy="230"/>
          </a:xfrm>
        </p:grpSpPr>
        <p:sp>
          <p:nvSpPr>
            <p:cNvPr id="64674" name="Oval 187"/>
            <p:cNvSpPr>
              <a:spLocks noChangeArrowheads="1"/>
            </p:cNvSpPr>
            <p:nvPr/>
          </p:nvSpPr>
          <p:spPr bwMode="auto">
            <a:xfrm>
              <a:off x="2313" y="2149"/>
              <a:ext cx="229" cy="22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75" name="Freeform 188"/>
            <p:cNvSpPr>
              <a:spLocks/>
            </p:cNvSpPr>
            <p:nvPr/>
          </p:nvSpPr>
          <p:spPr bwMode="auto">
            <a:xfrm>
              <a:off x="2334" y="2145"/>
              <a:ext cx="187" cy="176"/>
            </a:xfrm>
            <a:custGeom>
              <a:avLst/>
              <a:gdLst>
                <a:gd name="T0" fmla="*/ 93 w 187"/>
                <a:gd name="T1" fmla="*/ 0 h 176"/>
                <a:gd name="T2" fmla="*/ 0 w 187"/>
                <a:gd name="T3" fmla="*/ 175 h 176"/>
                <a:gd name="T4" fmla="*/ 186 w 187"/>
                <a:gd name="T5" fmla="*/ 175 h 176"/>
                <a:gd name="T6" fmla="*/ 93 w 187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7" h="176">
                  <a:moveTo>
                    <a:pt x="93" y="0"/>
                  </a:moveTo>
                  <a:lnTo>
                    <a:pt x="0" y="175"/>
                  </a:lnTo>
                  <a:lnTo>
                    <a:pt x="186" y="175"/>
                  </a:lnTo>
                  <a:lnTo>
                    <a:pt x="93" y="0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590" name="Group 189"/>
          <p:cNvGrpSpPr>
            <a:grpSpLocks/>
          </p:cNvGrpSpPr>
          <p:nvPr/>
        </p:nvGrpSpPr>
        <p:grpSpPr bwMode="auto">
          <a:xfrm>
            <a:off x="4262439" y="2636574"/>
            <a:ext cx="363537" cy="304271"/>
            <a:chOff x="2645" y="2145"/>
            <a:chExt cx="229" cy="230"/>
          </a:xfrm>
        </p:grpSpPr>
        <p:sp>
          <p:nvSpPr>
            <p:cNvPr id="64672" name="Oval 190"/>
            <p:cNvSpPr>
              <a:spLocks noChangeArrowheads="1"/>
            </p:cNvSpPr>
            <p:nvPr/>
          </p:nvSpPr>
          <p:spPr bwMode="auto">
            <a:xfrm>
              <a:off x="2645" y="2149"/>
              <a:ext cx="229" cy="22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73" name="Freeform 191"/>
            <p:cNvSpPr>
              <a:spLocks/>
            </p:cNvSpPr>
            <p:nvPr/>
          </p:nvSpPr>
          <p:spPr bwMode="auto">
            <a:xfrm>
              <a:off x="2666" y="2145"/>
              <a:ext cx="187" cy="176"/>
            </a:xfrm>
            <a:custGeom>
              <a:avLst/>
              <a:gdLst>
                <a:gd name="T0" fmla="*/ 93 w 187"/>
                <a:gd name="T1" fmla="*/ 0 h 176"/>
                <a:gd name="T2" fmla="*/ 0 w 187"/>
                <a:gd name="T3" fmla="*/ 175 h 176"/>
                <a:gd name="T4" fmla="*/ 186 w 187"/>
                <a:gd name="T5" fmla="*/ 175 h 176"/>
                <a:gd name="T6" fmla="*/ 93 w 187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7" h="176">
                  <a:moveTo>
                    <a:pt x="93" y="0"/>
                  </a:moveTo>
                  <a:lnTo>
                    <a:pt x="0" y="175"/>
                  </a:lnTo>
                  <a:lnTo>
                    <a:pt x="186" y="175"/>
                  </a:lnTo>
                  <a:lnTo>
                    <a:pt x="93" y="0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591" name="Group 192"/>
          <p:cNvGrpSpPr>
            <a:grpSpLocks/>
          </p:cNvGrpSpPr>
          <p:nvPr/>
        </p:nvGrpSpPr>
        <p:grpSpPr bwMode="auto">
          <a:xfrm>
            <a:off x="4802188" y="2636574"/>
            <a:ext cx="363537" cy="304271"/>
            <a:chOff x="2985" y="2145"/>
            <a:chExt cx="229" cy="230"/>
          </a:xfrm>
        </p:grpSpPr>
        <p:sp>
          <p:nvSpPr>
            <p:cNvPr id="64670" name="Oval 193"/>
            <p:cNvSpPr>
              <a:spLocks noChangeArrowheads="1"/>
            </p:cNvSpPr>
            <p:nvPr/>
          </p:nvSpPr>
          <p:spPr bwMode="auto">
            <a:xfrm>
              <a:off x="2985" y="2149"/>
              <a:ext cx="229" cy="22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71" name="Freeform 194"/>
            <p:cNvSpPr>
              <a:spLocks/>
            </p:cNvSpPr>
            <p:nvPr/>
          </p:nvSpPr>
          <p:spPr bwMode="auto">
            <a:xfrm>
              <a:off x="3007" y="2145"/>
              <a:ext cx="187" cy="176"/>
            </a:xfrm>
            <a:custGeom>
              <a:avLst/>
              <a:gdLst>
                <a:gd name="T0" fmla="*/ 93 w 187"/>
                <a:gd name="T1" fmla="*/ 0 h 176"/>
                <a:gd name="T2" fmla="*/ 0 w 187"/>
                <a:gd name="T3" fmla="*/ 175 h 176"/>
                <a:gd name="T4" fmla="*/ 186 w 187"/>
                <a:gd name="T5" fmla="*/ 175 h 176"/>
                <a:gd name="T6" fmla="*/ 93 w 187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7" h="176">
                  <a:moveTo>
                    <a:pt x="93" y="0"/>
                  </a:moveTo>
                  <a:lnTo>
                    <a:pt x="0" y="175"/>
                  </a:lnTo>
                  <a:lnTo>
                    <a:pt x="186" y="175"/>
                  </a:lnTo>
                  <a:lnTo>
                    <a:pt x="93" y="0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592" name="Rectangle 196"/>
          <p:cNvSpPr>
            <a:spLocks noChangeArrowheads="1"/>
          </p:cNvSpPr>
          <p:nvPr/>
        </p:nvSpPr>
        <p:spPr bwMode="auto">
          <a:xfrm>
            <a:off x="5940425" y="3365500"/>
            <a:ext cx="687690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TW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Pump</a:t>
            </a:r>
          </a:p>
        </p:txBody>
      </p:sp>
      <p:sp>
        <p:nvSpPr>
          <p:cNvPr id="64593" name="Rectangle 197"/>
          <p:cNvSpPr>
            <a:spLocks noChangeArrowheads="1"/>
          </p:cNvSpPr>
          <p:nvPr/>
        </p:nvSpPr>
        <p:spPr bwMode="auto">
          <a:xfrm>
            <a:off x="5724525" y="3611563"/>
            <a:ext cx="1042594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TW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Controller</a:t>
            </a:r>
          </a:p>
        </p:txBody>
      </p:sp>
      <p:sp>
        <p:nvSpPr>
          <p:cNvPr id="64594" name="Rectangle 198"/>
          <p:cNvSpPr>
            <a:spLocks noChangeArrowheads="1"/>
          </p:cNvSpPr>
          <p:nvPr/>
        </p:nvSpPr>
        <p:spPr bwMode="auto">
          <a:xfrm>
            <a:off x="2646598" y="1977580"/>
            <a:ext cx="1089851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TW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Secondary</a:t>
            </a:r>
          </a:p>
          <a:p>
            <a:pPr eaLnBrk="0" hangingPunct="0"/>
            <a:r>
              <a:rPr lang="en-US" altLang="zh-TW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Pumps</a:t>
            </a:r>
          </a:p>
        </p:txBody>
      </p:sp>
      <p:sp>
        <p:nvSpPr>
          <p:cNvPr id="64595" name="Line 199"/>
          <p:cNvSpPr>
            <a:spLocks noChangeShapeType="1"/>
          </p:cNvSpPr>
          <p:nvPr/>
        </p:nvSpPr>
        <p:spPr bwMode="auto">
          <a:xfrm>
            <a:off x="5191125" y="3099594"/>
            <a:ext cx="2603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96" name="Line 200"/>
          <p:cNvSpPr>
            <a:spLocks noChangeShapeType="1"/>
          </p:cNvSpPr>
          <p:nvPr/>
        </p:nvSpPr>
        <p:spPr bwMode="auto">
          <a:xfrm>
            <a:off x="4786313" y="3177646"/>
            <a:ext cx="5334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97" name="Line 201"/>
          <p:cNvSpPr>
            <a:spLocks noChangeShapeType="1"/>
          </p:cNvSpPr>
          <p:nvPr/>
        </p:nvSpPr>
        <p:spPr bwMode="auto">
          <a:xfrm>
            <a:off x="4333876" y="3283479"/>
            <a:ext cx="8667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98" name="Line 202"/>
          <p:cNvSpPr>
            <a:spLocks noChangeShapeType="1"/>
          </p:cNvSpPr>
          <p:nvPr/>
        </p:nvSpPr>
        <p:spPr bwMode="auto">
          <a:xfrm>
            <a:off x="5172075" y="4347104"/>
            <a:ext cx="0" cy="698500"/>
          </a:xfrm>
          <a:prstGeom prst="line">
            <a:avLst/>
          </a:prstGeom>
          <a:noFill/>
          <a:ln w="50800">
            <a:solidFill>
              <a:srgbClr val="FF003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99" name="Line 203"/>
          <p:cNvSpPr>
            <a:spLocks noChangeShapeType="1"/>
          </p:cNvSpPr>
          <p:nvPr/>
        </p:nvSpPr>
        <p:spPr bwMode="auto">
          <a:xfrm>
            <a:off x="4767263" y="5012532"/>
            <a:ext cx="436562" cy="0"/>
          </a:xfrm>
          <a:prstGeom prst="line">
            <a:avLst/>
          </a:prstGeom>
          <a:noFill/>
          <a:ln w="50800">
            <a:solidFill>
              <a:srgbClr val="FF003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600" name="Group 204"/>
          <p:cNvGrpSpPr>
            <a:grpSpLocks/>
          </p:cNvGrpSpPr>
          <p:nvPr/>
        </p:nvGrpSpPr>
        <p:grpSpPr bwMode="auto">
          <a:xfrm>
            <a:off x="4381500" y="4585229"/>
            <a:ext cx="433388" cy="792428"/>
            <a:chOff x="2720" y="3618"/>
            <a:chExt cx="273" cy="599"/>
          </a:xfrm>
        </p:grpSpPr>
        <p:sp>
          <p:nvSpPr>
            <p:cNvPr id="64667" name="Rectangle 205"/>
            <p:cNvSpPr>
              <a:spLocks noChangeArrowheads="1"/>
            </p:cNvSpPr>
            <p:nvPr/>
          </p:nvSpPr>
          <p:spPr bwMode="auto">
            <a:xfrm>
              <a:off x="2720" y="3852"/>
              <a:ext cx="273" cy="365"/>
            </a:xfrm>
            <a:prstGeom prst="rect">
              <a:avLst/>
            </a:prstGeom>
            <a:solidFill>
              <a:srgbClr val="80808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68" name="Line 206"/>
            <p:cNvSpPr>
              <a:spLocks noChangeShapeType="1"/>
            </p:cNvSpPr>
            <p:nvPr/>
          </p:nvSpPr>
          <p:spPr bwMode="auto">
            <a:xfrm flipV="1">
              <a:off x="2858" y="3750"/>
              <a:ext cx="0" cy="1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69" name="Rectangle 207"/>
            <p:cNvSpPr>
              <a:spLocks noChangeArrowheads="1"/>
            </p:cNvSpPr>
            <p:nvPr/>
          </p:nvSpPr>
          <p:spPr bwMode="auto">
            <a:xfrm>
              <a:off x="2720" y="3618"/>
              <a:ext cx="273" cy="132"/>
            </a:xfrm>
            <a:prstGeom prst="rect">
              <a:avLst/>
            </a:prstGeom>
            <a:solidFill>
              <a:srgbClr val="80808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4601" name="Group 208"/>
          <p:cNvGrpSpPr>
            <a:grpSpLocks/>
          </p:cNvGrpSpPr>
          <p:nvPr/>
        </p:nvGrpSpPr>
        <p:grpSpPr bwMode="auto">
          <a:xfrm>
            <a:off x="5776913" y="2706688"/>
            <a:ext cx="98425" cy="387615"/>
            <a:chOff x="3599" y="2198"/>
            <a:chExt cx="62" cy="293"/>
          </a:xfrm>
        </p:grpSpPr>
        <p:sp>
          <p:nvSpPr>
            <p:cNvPr id="64665" name="Line 209"/>
            <p:cNvSpPr>
              <a:spLocks noChangeShapeType="1"/>
            </p:cNvSpPr>
            <p:nvPr/>
          </p:nvSpPr>
          <p:spPr bwMode="auto">
            <a:xfrm>
              <a:off x="3633" y="2198"/>
              <a:ext cx="0" cy="25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66" name="Freeform 210"/>
            <p:cNvSpPr>
              <a:spLocks/>
            </p:cNvSpPr>
            <p:nvPr/>
          </p:nvSpPr>
          <p:spPr bwMode="auto">
            <a:xfrm>
              <a:off x="3599" y="2382"/>
              <a:ext cx="62" cy="109"/>
            </a:xfrm>
            <a:custGeom>
              <a:avLst/>
              <a:gdLst>
                <a:gd name="T0" fmla="*/ 31 w 62"/>
                <a:gd name="T1" fmla="*/ 108 h 109"/>
                <a:gd name="T2" fmla="*/ 61 w 62"/>
                <a:gd name="T3" fmla="*/ 0 h 109"/>
                <a:gd name="T4" fmla="*/ 0 w 62"/>
                <a:gd name="T5" fmla="*/ 0 h 109"/>
                <a:gd name="T6" fmla="*/ 31 w 62"/>
                <a:gd name="T7" fmla="*/ 108 h 10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2" h="109">
                  <a:moveTo>
                    <a:pt x="31" y="108"/>
                  </a:moveTo>
                  <a:lnTo>
                    <a:pt x="61" y="0"/>
                  </a:lnTo>
                  <a:lnTo>
                    <a:pt x="0" y="0"/>
                  </a:lnTo>
                  <a:lnTo>
                    <a:pt x="31" y="10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602" name="Group 211"/>
          <p:cNvGrpSpPr>
            <a:grpSpLocks/>
          </p:cNvGrpSpPr>
          <p:nvPr/>
        </p:nvGrpSpPr>
        <p:grpSpPr bwMode="auto">
          <a:xfrm>
            <a:off x="8918576" y="2629958"/>
            <a:ext cx="98425" cy="387615"/>
            <a:chOff x="5578" y="2140"/>
            <a:chExt cx="62" cy="293"/>
          </a:xfrm>
        </p:grpSpPr>
        <p:sp>
          <p:nvSpPr>
            <p:cNvPr id="64663" name="Line 212"/>
            <p:cNvSpPr>
              <a:spLocks noChangeShapeType="1"/>
            </p:cNvSpPr>
            <p:nvPr/>
          </p:nvSpPr>
          <p:spPr bwMode="auto">
            <a:xfrm>
              <a:off x="5612" y="2140"/>
              <a:ext cx="0" cy="2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64" name="Freeform 213"/>
            <p:cNvSpPr>
              <a:spLocks/>
            </p:cNvSpPr>
            <p:nvPr/>
          </p:nvSpPr>
          <p:spPr bwMode="auto">
            <a:xfrm>
              <a:off x="5578" y="2323"/>
              <a:ext cx="62" cy="110"/>
            </a:xfrm>
            <a:custGeom>
              <a:avLst/>
              <a:gdLst>
                <a:gd name="T0" fmla="*/ 31 w 62"/>
                <a:gd name="T1" fmla="*/ 109 h 110"/>
                <a:gd name="T2" fmla="*/ 61 w 62"/>
                <a:gd name="T3" fmla="*/ 0 h 110"/>
                <a:gd name="T4" fmla="*/ 0 w 62"/>
                <a:gd name="T5" fmla="*/ 0 h 110"/>
                <a:gd name="T6" fmla="*/ 31 w 62"/>
                <a:gd name="T7" fmla="*/ 109 h 1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2" h="110">
                  <a:moveTo>
                    <a:pt x="31" y="109"/>
                  </a:moveTo>
                  <a:lnTo>
                    <a:pt x="61" y="0"/>
                  </a:lnTo>
                  <a:lnTo>
                    <a:pt x="0" y="0"/>
                  </a:lnTo>
                  <a:lnTo>
                    <a:pt x="31" y="10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603" name="Group 214"/>
          <p:cNvGrpSpPr>
            <a:grpSpLocks/>
          </p:cNvGrpSpPr>
          <p:nvPr/>
        </p:nvGrpSpPr>
        <p:grpSpPr bwMode="auto">
          <a:xfrm>
            <a:off x="7375526" y="2644511"/>
            <a:ext cx="98425" cy="388938"/>
            <a:chOff x="4606" y="2151"/>
            <a:chExt cx="62" cy="294"/>
          </a:xfrm>
        </p:grpSpPr>
        <p:sp>
          <p:nvSpPr>
            <p:cNvPr id="64661" name="Line 215"/>
            <p:cNvSpPr>
              <a:spLocks noChangeShapeType="1"/>
            </p:cNvSpPr>
            <p:nvPr/>
          </p:nvSpPr>
          <p:spPr bwMode="auto">
            <a:xfrm>
              <a:off x="4640" y="2151"/>
              <a:ext cx="0" cy="25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62" name="Freeform 216"/>
            <p:cNvSpPr>
              <a:spLocks/>
            </p:cNvSpPr>
            <p:nvPr/>
          </p:nvSpPr>
          <p:spPr bwMode="auto">
            <a:xfrm>
              <a:off x="4606" y="2335"/>
              <a:ext cx="62" cy="110"/>
            </a:xfrm>
            <a:custGeom>
              <a:avLst/>
              <a:gdLst>
                <a:gd name="T0" fmla="*/ 31 w 62"/>
                <a:gd name="T1" fmla="*/ 109 h 110"/>
                <a:gd name="T2" fmla="*/ 61 w 62"/>
                <a:gd name="T3" fmla="*/ 0 h 110"/>
                <a:gd name="T4" fmla="*/ 0 w 62"/>
                <a:gd name="T5" fmla="*/ 0 h 110"/>
                <a:gd name="T6" fmla="*/ 31 w 62"/>
                <a:gd name="T7" fmla="*/ 109 h 1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2" h="110">
                  <a:moveTo>
                    <a:pt x="31" y="109"/>
                  </a:moveTo>
                  <a:lnTo>
                    <a:pt x="61" y="0"/>
                  </a:lnTo>
                  <a:lnTo>
                    <a:pt x="0" y="0"/>
                  </a:lnTo>
                  <a:lnTo>
                    <a:pt x="31" y="10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604" name="Group 220"/>
          <p:cNvGrpSpPr>
            <a:grpSpLocks/>
          </p:cNvGrpSpPr>
          <p:nvPr/>
        </p:nvGrpSpPr>
        <p:grpSpPr bwMode="auto">
          <a:xfrm>
            <a:off x="3960814" y="4024313"/>
            <a:ext cx="471487" cy="83344"/>
            <a:chOff x="2455" y="3194"/>
            <a:chExt cx="297" cy="63"/>
          </a:xfrm>
        </p:grpSpPr>
        <p:sp>
          <p:nvSpPr>
            <p:cNvPr id="64659" name="Line 221"/>
            <p:cNvSpPr>
              <a:spLocks noChangeShapeType="1"/>
            </p:cNvSpPr>
            <p:nvPr/>
          </p:nvSpPr>
          <p:spPr bwMode="auto">
            <a:xfrm>
              <a:off x="2455" y="3229"/>
              <a:ext cx="25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60" name="Freeform 222"/>
            <p:cNvSpPr>
              <a:spLocks/>
            </p:cNvSpPr>
            <p:nvPr/>
          </p:nvSpPr>
          <p:spPr bwMode="auto">
            <a:xfrm>
              <a:off x="2642" y="3194"/>
              <a:ext cx="110" cy="63"/>
            </a:xfrm>
            <a:custGeom>
              <a:avLst/>
              <a:gdLst>
                <a:gd name="T0" fmla="*/ 109 w 110"/>
                <a:gd name="T1" fmla="*/ 31 h 63"/>
                <a:gd name="T2" fmla="*/ 0 w 110"/>
                <a:gd name="T3" fmla="*/ 0 h 63"/>
                <a:gd name="T4" fmla="*/ 0 w 110"/>
                <a:gd name="T5" fmla="*/ 62 h 63"/>
                <a:gd name="T6" fmla="*/ 109 w 110"/>
                <a:gd name="T7" fmla="*/ 31 h 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0" h="63">
                  <a:moveTo>
                    <a:pt x="109" y="31"/>
                  </a:moveTo>
                  <a:lnTo>
                    <a:pt x="0" y="0"/>
                  </a:lnTo>
                  <a:lnTo>
                    <a:pt x="0" y="62"/>
                  </a:lnTo>
                  <a:lnTo>
                    <a:pt x="109" y="3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605" name="Group 223"/>
          <p:cNvGrpSpPr>
            <a:grpSpLocks/>
          </p:cNvGrpSpPr>
          <p:nvPr/>
        </p:nvGrpSpPr>
        <p:grpSpPr bwMode="auto">
          <a:xfrm>
            <a:off x="1458914" y="2500313"/>
            <a:ext cx="471487" cy="83344"/>
            <a:chOff x="879" y="2042"/>
            <a:chExt cx="297" cy="63"/>
          </a:xfrm>
        </p:grpSpPr>
        <p:sp>
          <p:nvSpPr>
            <p:cNvPr id="64657" name="Line 224"/>
            <p:cNvSpPr>
              <a:spLocks noChangeShapeType="1"/>
            </p:cNvSpPr>
            <p:nvPr/>
          </p:nvSpPr>
          <p:spPr bwMode="auto">
            <a:xfrm>
              <a:off x="879" y="2077"/>
              <a:ext cx="25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58" name="Freeform 225"/>
            <p:cNvSpPr>
              <a:spLocks/>
            </p:cNvSpPr>
            <p:nvPr/>
          </p:nvSpPr>
          <p:spPr bwMode="auto">
            <a:xfrm>
              <a:off x="1065" y="2042"/>
              <a:ext cx="111" cy="63"/>
            </a:xfrm>
            <a:custGeom>
              <a:avLst/>
              <a:gdLst>
                <a:gd name="T0" fmla="*/ 110 w 111"/>
                <a:gd name="T1" fmla="*/ 31 h 63"/>
                <a:gd name="T2" fmla="*/ 0 w 111"/>
                <a:gd name="T3" fmla="*/ 0 h 63"/>
                <a:gd name="T4" fmla="*/ 0 w 111"/>
                <a:gd name="T5" fmla="*/ 62 h 63"/>
                <a:gd name="T6" fmla="*/ 110 w 111"/>
                <a:gd name="T7" fmla="*/ 31 h 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1" h="63">
                  <a:moveTo>
                    <a:pt x="110" y="31"/>
                  </a:moveTo>
                  <a:lnTo>
                    <a:pt x="0" y="0"/>
                  </a:lnTo>
                  <a:lnTo>
                    <a:pt x="0" y="62"/>
                  </a:lnTo>
                  <a:lnTo>
                    <a:pt x="110" y="3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606" name="Line 230"/>
          <p:cNvSpPr>
            <a:spLocks noChangeShapeType="1"/>
          </p:cNvSpPr>
          <p:nvPr/>
        </p:nvSpPr>
        <p:spPr bwMode="auto">
          <a:xfrm>
            <a:off x="620714" y="5237428"/>
            <a:ext cx="2835275" cy="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07" name="Rectangle 231"/>
          <p:cNvSpPr>
            <a:spLocks noChangeArrowheads="1"/>
          </p:cNvSpPr>
          <p:nvPr/>
        </p:nvSpPr>
        <p:spPr bwMode="auto">
          <a:xfrm rot="5400000">
            <a:off x="269196" y="3568896"/>
            <a:ext cx="1125309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TW" sz="2000">
                <a:solidFill>
                  <a:srgbClr val="000000"/>
                </a:solidFill>
              </a:rPr>
              <a:t>Chiller 3</a:t>
            </a:r>
          </a:p>
        </p:txBody>
      </p:sp>
      <p:sp>
        <p:nvSpPr>
          <p:cNvPr id="64608" name="Rectangle 232"/>
          <p:cNvSpPr>
            <a:spLocks noChangeArrowheads="1"/>
          </p:cNvSpPr>
          <p:nvPr/>
        </p:nvSpPr>
        <p:spPr bwMode="auto">
          <a:xfrm rot="5400000">
            <a:off x="1183596" y="3568896"/>
            <a:ext cx="1125309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TW" sz="2000">
                <a:solidFill>
                  <a:srgbClr val="000000"/>
                </a:solidFill>
              </a:rPr>
              <a:t>Chiller 2</a:t>
            </a:r>
          </a:p>
        </p:txBody>
      </p:sp>
      <p:sp>
        <p:nvSpPr>
          <p:cNvPr id="64609" name="Rectangle 233"/>
          <p:cNvSpPr>
            <a:spLocks noChangeArrowheads="1"/>
          </p:cNvSpPr>
          <p:nvPr/>
        </p:nvSpPr>
        <p:spPr bwMode="auto">
          <a:xfrm rot="5400000">
            <a:off x="2097996" y="3568896"/>
            <a:ext cx="1125309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TW" sz="2000">
                <a:solidFill>
                  <a:srgbClr val="000000"/>
                </a:solidFill>
              </a:rPr>
              <a:t>Chiller 1</a:t>
            </a:r>
          </a:p>
        </p:txBody>
      </p:sp>
      <p:sp>
        <p:nvSpPr>
          <p:cNvPr id="64610" name="Text Box 234"/>
          <p:cNvSpPr txBox="1">
            <a:spLocks noChangeArrowheads="1"/>
          </p:cNvSpPr>
          <p:nvPr/>
        </p:nvSpPr>
        <p:spPr bwMode="auto">
          <a:xfrm>
            <a:off x="5751382" y="3851653"/>
            <a:ext cx="1080425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defPPr>
              <a:defRPr lang="en-US"/>
            </a:defPPr>
            <a:lvl1pPr eaLnBrk="0" hangingPunct="0">
              <a:defRPr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TW" altLang="en-US" dirty="0"/>
              <a:t>水泵控制</a:t>
            </a:r>
            <a:r>
              <a:rPr lang="zh-CN" altLang="en-US" dirty="0"/>
              <a:t>器</a:t>
            </a:r>
            <a:endParaRPr lang="en-US" altLang="zh-TW" dirty="0"/>
          </a:p>
        </p:txBody>
      </p:sp>
      <p:sp>
        <p:nvSpPr>
          <p:cNvPr id="64611" name="Text Box 235"/>
          <p:cNvSpPr txBox="1">
            <a:spLocks noChangeArrowheads="1"/>
          </p:cNvSpPr>
          <p:nvPr/>
        </p:nvSpPr>
        <p:spPr bwMode="auto">
          <a:xfrm>
            <a:off x="2155507" y="3303323"/>
            <a:ext cx="49244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000">
                <a:latin typeface="宋体" pitchFamily="2" charset="-122"/>
              </a:rPr>
              <a:t>冷冻机</a:t>
            </a:r>
            <a:r>
              <a:rPr lang="zh-TW" altLang="en-US" sz="2000">
                <a:latin typeface="宋体" pitchFamily="2" charset="-122"/>
              </a:rPr>
              <a:t> 1</a:t>
            </a:r>
          </a:p>
        </p:txBody>
      </p:sp>
      <p:sp>
        <p:nvSpPr>
          <p:cNvPr id="64612" name="Text Box 236"/>
          <p:cNvSpPr txBox="1">
            <a:spLocks noChangeArrowheads="1"/>
          </p:cNvSpPr>
          <p:nvPr/>
        </p:nvSpPr>
        <p:spPr bwMode="auto">
          <a:xfrm>
            <a:off x="326707" y="3303323"/>
            <a:ext cx="49244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>
                <a:latin typeface="宋体" pitchFamily="2" charset="-122"/>
              </a:rPr>
              <a:t>冷冻机  </a:t>
            </a:r>
            <a:r>
              <a:rPr lang="zh-TW" altLang="en-US" sz="2000">
                <a:latin typeface="宋体" pitchFamily="2" charset="-122"/>
              </a:rPr>
              <a:t>3</a:t>
            </a:r>
          </a:p>
        </p:txBody>
      </p:sp>
      <p:sp>
        <p:nvSpPr>
          <p:cNvPr id="64613" name="Text Box 237"/>
          <p:cNvSpPr txBox="1">
            <a:spLocks noChangeArrowheads="1"/>
          </p:cNvSpPr>
          <p:nvPr/>
        </p:nvSpPr>
        <p:spPr bwMode="auto">
          <a:xfrm>
            <a:off x="1241107" y="3303323"/>
            <a:ext cx="49244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>
                <a:latin typeface="宋体" pitchFamily="2" charset="-122"/>
              </a:rPr>
              <a:t>冷冻机  </a:t>
            </a:r>
            <a:r>
              <a:rPr lang="zh-TW" altLang="en-US" sz="2000">
                <a:latin typeface="宋体" pitchFamily="2" charset="-122"/>
              </a:rPr>
              <a:t>2</a:t>
            </a:r>
          </a:p>
        </p:txBody>
      </p:sp>
      <p:sp>
        <p:nvSpPr>
          <p:cNvPr id="64614" name="Text Box 238"/>
          <p:cNvSpPr txBox="1">
            <a:spLocks noChangeArrowheads="1"/>
          </p:cNvSpPr>
          <p:nvPr/>
        </p:nvSpPr>
        <p:spPr bwMode="auto">
          <a:xfrm>
            <a:off x="2666984" y="1770915"/>
            <a:ext cx="1080425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defPPr>
              <a:defRPr lang="en-US"/>
            </a:defPPr>
            <a:lvl1pPr eaLnBrk="0" hangingPunct="0">
              <a:defRPr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TW" altLang="en-US" dirty="0"/>
              <a:t>二次側水泵</a:t>
            </a:r>
          </a:p>
        </p:txBody>
      </p:sp>
      <p:sp>
        <p:nvSpPr>
          <p:cNvPr id="64615" name="Text Box 239"/>
          <p:cNvSpPr txBox="1">
            <a:spLocks noChangeArrowheads="1"/>
          </p:cNvSpPr>
          <p:nvPr/>
        </p:nvSpPr>
        <p:spPr bwMode="auto">
          <a:xfrm>
            <a:off x="2997218" y="5377657"/>
            <a:ext cx="900889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defPPr>
              <a:defRPr lang="en-US"/>
            </a:defPPr>
            <a:lvl1pPr eaLnBrk="0" hangingPunct="0">
              <a:defRPr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TW" altLang="en-US" dirty="0"/>
              <a:t>共有管路</a:t>
            </a:r>
          </a:p>
        </p:txBody>
      </p:sp>
      <p:sp>
        <p:nvSpPr>
          <p:cNvPr id="64616" name="Line 240"/>
          <p:cNvSpPr>
            <a:spLocks noChangeShapeType="1"/>
          </p:cNvSpPr>
          <p:nvPr/>
        </p:nvSpPr>
        <p:spPr bwMode="auto">
          <a:xfrm>
            <a:off x="5588001" y="3676386"/>
            <a:ext cx="28289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617" name="Group 241"/>
          <p:cNvGrpSpPr>
            <a:grpSpLocks/>
          </p:cNvGrpSpPr>
          <p:nvPr/>
        </p:nvGrpSpPr>
        <p:grpSpPr bwMode="auto">
          <a:xfrm>
            <a:off x="8053388" y="1684074"/>
            <a:ext cx="0" cy="752739"/>
            <a:chOff x="4551" y="1506"/>
            <a:chExt cx="0" cy="569"/>
          </a:xfrm>
        </p:grpSpPr>
        <p:sp>
          <p:nvSpPr>
            <p:cNvPr id="64651" name="Line 242"/>
            <p:cNvSpPr>
              <a:spLocks noChangeShapeType="1"/>
            </p:cNvSpPr>
            <p:nvPr/>
          </p:nvSpPr>
          <p:spPr bwMode="auto">
            <a:xfrm>
              <a:off x="4551" y="1506"/>
              <a:ext cx="0" cy="5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52" name="Line 243"/>
            <p:cNvSpPr>
              <a:spLocks noChangeShapeType="1"/>
            </p:cNvSpPr>
            <p:nvPr/>
          </p:nvSpPr>
          <p:spPr bwMode="auto">
            <a:xfrm>
              <a:off x="4551" y="1607"/>
              <a:ext cx="0" cy="5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53" name="Line 244"/>
            <p:cNvSpPr>
              <a:spLocks noChangeShapeType="1"/>
            </p:cNvSpPr>
            <p:nvPr/>
          </p:nvSpPr>
          <p:spPr bwMode="auto">
            <a:xfrm>
              <a:off x="4551" y="1710"/>
              <a:ext cx="0" cy="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54" name="Line 245"/>
            <p:cNvSpPr>
              <a:spLocks noChangeShapeType="1"/>
            </p:cNvSpPr>
            <p:nvPr/>
          </p:nvSpPr>
          <p:spPr bwMode="auto">
            <a:xfrm>
              <a:off x="4551" y="1813"/>
              <a:ext cx="0" cy="5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55" name="Line 246"/>
            <p:cNvSpPr>
              <a:spLocks noChangeShapeType="1"/>
            </p:cNvSpPr>
            <p:nvPr/>
          </p:nvSpPr>
          <p:spPr bwMode="auto">
            <a:xfrm>
              <a:off x="4551" y="1916"/>
              <a:ext cx="0" cy="5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56" name="Line 247"/>
            <p:cNvSpPr>
              <a:spLocks noChangeShapeType="1"/>
            </p:cNvSpPr>
            <p:nvPr/>
          </p:nvSpPr>
          <p:spPr bwMode="auto">
            <a:xfrm>
              <a:off x="4551" y="2018"/>
              <a:ext cx="0" cy="5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618" name="Line 248"/>
          <p:cNvSpPr>
            <a:spLocks noChangeShapeType="1"/>
          </p:cNvSpPr>
          <p:nvPr/>
        </p:nvSpPr>
        <p:spPr bwMode="auto">
          <a:xfrm>
            <a:off x="8399463" y="2481792"/>
            <a:ext cx="0" cy="121311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619" name="Group 249"/>
          <p:cNvGrpSpPr>
            <a:grpSpLocks/>
          </p:cNvGrpSpPr>
          <p:nvPr/>
        </p:nvGrpSpPr>
        <p:grpSpPr bwMode="auto">
          <a:xfrm>
            <a:off x="8054976" y="2423583"/>
            <a:ext cx="614363" cy="0"/>
            <a:chOff x="4552" y="2065"/>
            <a:chExt cx="387" cy="0"/>
          </a:xfrm>
        </p:grpSpPr>
        <p:sp>
          <p:nvSpPr>
            <p:cNvPr id="64644" name="Line 250"/>
            <p:cNvSpPr>
              <a:spLocks noChangeShapeType="1"/>
            </p:cNvSpPr>
            <p:nvPr/>
          </p:nvSpPr>
          <p:spPr bwMode="auto">
            <a:xfrm>
              <a:off x="4552" y="2065"/>
              <a:ext cx="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45" name="Line 251"/>
            <p:cNvSpPr>
              <a:spLocks noChangeShapeType="1"/>
            </p:cNvSpPr>
            <p:nvPr/>
          </p:nvSpPr>
          <p:spPr bwMode="auto">
            <a:xfrm>
              <a:off x="4611" y="2065"/>
              <a:ext cx="3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46" name="Line 252"/>
            <p:cNvSpPr>
              <a:spLocks noChangeShapeType="1"/>
            </p:cNvSpPr>
            <p:nvPr/>
          </p:nvSpPr>
          <p:spPr bwMode="auto">
            <a:xfrm>
              <a:off x="4670" y="2065"/>
              <a:ext cx="3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47" name="Line 253"/>
            <p:cNvSpPr>
              <a:spLocks noChangeShapeType="1"/>
            </p:cNvSpPr>
            <p:nvPr/>
          </p:nvSpPr>
          <p:spPr bwMode="auto">
            <a:xfrm>
              <a:off x="4728" y="2065"/>
              <a:ext cx="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48" name="Line 254"/>
            <p:cNvSpPr>
              <a:spLocks noChangeShapeType="1"/>
            </p:cNvSpPr>
            <p:nvPr/>
          </p:nvSpPr>
          <p:spPr bwMode="auto">
            <a:xfrm>
              <a:off x="4786" y="2065"/>
              <a:ext cx="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49" name="Line 255"/>
            <p:cNvSpPr>
              <a:spLocks noChangeShapeType="1"/>
            </p:cNvSpPr>
            <p:nvPr/>
          </p:nvSpPr>
          <p:spPr bwMode="auto">
            <a:xfrm>
              <a:off x="4845" y="2065"/>
              <a:ext cx="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50" name="Line 256"/>
            <p:cNvSpPr>
              <a:spLocks noChangeShapeType="1"/>
            </p:cNvSpPr>
            <p:nvPr/>
          </p:nvSpPr>
          <p:spPr bwMode="auto">
            <a:xfrm>
              <a:off x="4904" y="2065"/>
              <a:ext cx="3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4620" name="Group 257"/>
          <p:cNvGrpSpPr>
            <a:grpSpLocks/>
          </p:cNvGrpSpPr>
          <p:nvPr/>
        </p:nvGrpSpPr>
        <p:grpSpPr bwMode="auto">
          <a:xfrm>
            <a:off x="8178801" y="2287323"/>
            <a:ext cx="423863" cy="189177"/>
            <a:chOff x="4630" y="1962"/>
            <a:chExt cx="267" cy="143"/>
          </a:xfrm>
        </p:grpSpPr>
        <p:grpSp>
          <p:nvGrpSpPr>
            <p:cNvPr id="64636" name="Group 258"/>
            <p:cNvGrpSpPr>
              <a:grpSpLocks/>
            </p:cNvGrpSpPr>
            <p:nvPr/>
          </p:nvGrpSpPr>
          <p:grpSpPr bwMode="auto">
            <a:xfrm>
              <a:off x="4692" y="2022"/>
              <a:ext cx="141" cy="83"/>
              <a:chOff x="4692" y="2022"/>
              <a:chExt cx="141" cy="83"/>
            </a:xfrm>
          </p:grpSpPr>
          <p:sp>
            <p:nvSpPr>
              <p:cNvPr id="64642" name="Rectangle 259"/>
              <p:cNvSpPr>
                <a:spLocks noChangeArrowheads="1"/>
              </p:cNvSpPr>
              <p:nvPr/>
            </p:nvSpPr>
            <p:spPr bwMode="auto">
              <a:xfrm>
                <a:off x="4692" y="2022"/>
                <a:ext cx="141" cy="83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43" name="Oval 260"/>
              <p:cNvSpPr>
                <a:spLocks noChangeArrowheads="1"/>
              </p:cNvSpPr>
              <p:nvPr/>
            </p:nvSpPr>
            <p:spPr bwMode="auto">
              <a:xfrm>
                <a:off x="4724" y="2022"/>
                <a:ext cx="76" cy="83"/>
              </a:xfrm>
              <a:prstGeom prst="ellipse">
                <a:avLst/>
              </a:prstGeom>
              <a:solidFill>
                <a:srgbClr val="80808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637" name="Group 261"/>
            <p:cNvGrpSpPr>
              <a:grpSpLocks/>
            </p:cNvGrpSpPr>
            <p:nvPr/>
          </p:nvGrpSpPr>
          <p:grpSpPr bwMode="auto">
            <a:xfrm>
              <a:off x="4862" y="1962"/>
              <a:ext cx="35" cy="131"/>
              <a:chOff x="4862" y="1962"/>
              <a:chExt cx="35" cy="131"/>
            </a:xfrm>
          </p:grpSpPr>
          <p:sp>
            <p:nvSpPr>
              <p:cNvPr id="64640" name="Line 262"/>
              <p:cNvSpPr>
                <a:spLocks noChangeShapeType="1"/>
              </p:cNvSpPr>
              <p:nvPr/>
            </p:nvSpPr>
            <p:spPr bwMode="auto">
              <a:xfrm>
                <a:off x="4880" y="2009"/>
                <a:ext cx="0" cy="8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41" name="Oval 263"/>
              <p:cNvSpPr>
                <a:spLocks noChangeArrowheads="1"/>
              </p:cNvSpPr>
              <p:nvPr/>
            </p:nvSpPr>
            <p:spPr bwMode="auto">
              <a:xfrm>
                <a:off x="4862" y="1962"/>
                <a:ext cx="35" cy="43"/>
              </a:xfrm>
              <a:prstGeom prst="ellipse">
                <a:avLst/>
              </a:prstGeom>
              <a:solidFill>
                <a:srgbClr val="80808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638" name="Line 264"/>
            <p:cNvSpPr>
              <a:spLocks noChangeShapeType="1"/>
            </p:cNvSpPr>
            <p:nvPr/>
          </p:nvSpPr>
          <p:spPr bwMode="auto">
            <a:xfrm>
              <a:off x="4647" y="2009"/>
              <a:ext cx="0" cy="8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39" name="Oval 265"/>
            <p:cNvSpPr>
              <a:spLocks noChangeArrowheads="1"/>
            </p:cNvSpPr>
            <p:nvPr/>
          </p:nvSpPr>
          <p:spPr bwMode="auto">
            <a:xfrm>
              <a:off x="4630" y="1962"/>
              <a:ext cx="35" cy="43"/>
            </a:xfrm>
            <a:prstGeom prst="ellipse">
              <a:avLst/>
            </a:prstGeom>
            <a:solidFill>
              <a:srgbClr val="80808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4621" name="Group 266"/>
          <p:cNvGrpSpPr>
            <a:grpSpLocks/>
          </p:cNvGrpSpPr>
          <p:nvPr/>
        </p:nvGrpSpPr>
        <p:grpSpPr bwMode="auto">
          <a:xfrm>
            <a:off x="8669338" y="1845469"/>
            <a:ext cx="0" cy="591343"/>
            <a:chOff x="4939" y="1628"/>
            <a:chExt cx="0" cy="447"/>
          </a:xfrm>
        </p:grpSpPr>
        <p:sp>
          <p:nvSpPr>
            <p:cNvPr id="64630" name="Line 267"/>
            <p:cNvSpPr>
              <a:spLocks noChangeShapeType="1"/>
            </p:cNvSpPr>
            <p:nvPr/>
          </p:nvSpPr>
          <p:spPr bwMode="auto">
            <a:xfrm>
              <a:off x="4939" y="1628"/>
              <a:ext cx="0" cy="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31" name="Line 268"/>
            <p:cNvSpPr>
              <a:spLocks noChangeShapeType="1"/>
            </p:cNvSpPr>
            <p:nvPr/>
          </p:nvSpPr>
          <p:spPr bwMode="auto">
            <a:xfrm>
              <a:off x="4939" y="1708"/>
              <a:ext cx="0" cy="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32" name="Line 269"/>
            <p:cNvSpPr>
              <a:spLocks noChangeShapeType="1"/>
            </p:cNvSpPr>
            <p:nvPr/>
          </p:nvSpPr>
          <p:spPr bwMode="auto">
            <a:xfrm>
              <a:off x="4939" y="1788"/>
              <a:ext cx="0" cy="4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33" name="Line 270"/>
            <p:cNvSpPr>
              <a:spLocks noChangeShapeType="1"/>
            </p:cNvSpPr>
            <p:nvPr/>
          </p:nvSpPr>
          <p:spPr bwMode="auto">
            <a:xfrm>
              <a:off x="4939" y="1868"/>
              <a:ext cx="0" cy="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34" name="Line 271"/>
            <p:cNvSpPr>
              <a:spLocks noChangeShapeType="1"/>
            </p:cNvSpPr>
            <p:nvPr/>
          </p:nvSpPr>
          <p:spPr bwMode="auto">
            <a:xfrm>
              <a:off x="4939" y="1949"/>
              <a:ext cx="0" cy="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35" name="Line 272"/>
            <p:cNvSpPr>
              <a:spLocks noChangeShapeType="1"/>
            </p:cNvSpPr>
            <p:nvPr/>
          </p:nvSpPr>
          <p:spPr bwMode="auto">
            <a:xfrm>
              <a:off x="4939" y="2029"/>
              <a:ext cx="0" cy="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622" name="Line 273"/>
          <p:cNvSpPr>
            <a:spLocks noChangeShapeType="1"/>
          </p:cNvSpPr>
          <p:nvPr/>
        </p:nvSpPr>
        <p:spPr bwMode="auto">
          <a:xfrm flipH="1">
            <a:off x="7797800" y="1715823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23" name="Line 274"/>
          <p:cNvSpPr>
            <a:spLocks noChangeShapeType="1"/>
          </p:cNvSpPr>
          <p:nvPr/>
        </p:nvSpPr>
        <p:spPr bwMode="auto">
          <a:xfrm>
            <a:off x="8636000" y="1842823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24189" y="3676386"/>
            <a:ext cx="936625" cy="1691024"/>
          </a:xfrm>
          <a:prstGeom prst="rect">
            <a:avLst/>
          </a:prstGeom>
          <a:noFill/>
          <a:ln w="889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3" name="Line 8"/>
          <p:cNvSpPr>
            <a:spLocks noChangeShapeType="1"/>
          </p:cNvSpPr>
          <p:nvPr/>
        </p:nvSpPr>
        <p:spPr bwMode="auto">
          <a:xfrm>
            <a:off x="3492500" y="4958292"/>
            <a:ext cx="0" cy="272521"/>
          </a:xfrm>
          <a:prstGeom prst="line">
            <a:avLst/>
          </a:prstGeom>
          <a:ln w="133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3311525" y="5230813"/>
            <a:ext cx="431800" cy="0"/>
          </a:xfrm>
          <a:prstGeom prst="line">
            <a:avLst/>
          </a:prstGeom>
          <a:ln w="133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Line 8"/>
          <p:cNvSpPr>
            <a:spLocks noChangeShapeType="1"/>
          </p:cNvSpPr>
          <p:nvPr/>
        </p:nvSpPr>
        <p:spPr bwMode="auto">
          <a:xfrm>
            <a:off x="3484563" y="3742532"/>
            <a:ext cx="0" cy="347927"/>
          </a:xfrm>
          <a:prstGeom prst="line">
            <a:avLst/>
          </a:prstGeom>
          <a:ln w="133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277" name="Straight Connector 276"/>
          <p:cNvCxnSpPr/>
          <p:nvPr/>
        </p:nvCxnSpPr>
        <p:spPr>
          <a:xfrm>
            <a:off x="3494088" y="3942292"/>
            <a:ext cx="215900" cy="0"/>
          </a:xfrm>
          <a:prstGeom prst="line">
            <a:avLst/>
          </a:prstGeom>
          <a:ln w="133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Text Box 238"/>
          <p:cNvSpPr txBox="1">
            <a:spLocks noChangeArrowheads="1"/>
          </p:cNvSpPr>
          <p:nvPr/>
        </p:nvSpPr>
        <p:spPr bwMode="auto">
          <a:xfrm>
            <a:off x="1053637" y="5338193"/>
            <a:ext cx="1080425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defPPr>
              <a:defRPr lang="en-US"/>
            </a:defPPr>
            <a:lvl1pPr eaLnBrk="0" hangingPunct="0">
              <a:defRPr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一</a:t>
            </a:r>
            <a:r>
              <a:rPr lang="zh-TW" altLang="en-US" dirty="0" smtClean="0"/>
              <a:t>次</a:t>
            </a:r>
            <a:r>
              <a:rPr lang="zh-TW" altLang="en-US" dirty="0"/>
              <a:t>側水泵</a:t>
            </a:r>
          </a:p>
        </p:txBody>
      </p:sp>
      <p:sp>
        <p:nvSpPr>
          <p:cNvPr id="64518" name="Line 7"/>
          <p:cNvSpPr>
            <a:spLocks noChangeShapeType="1"/>
          </p:cNvSpPr>
          <p:nvPr/>
        </p:nvSpPr>
        <p:spPr bwMode="auto">
          <a:xfrm>
            <a:off x="5416550" y="3102240"/>
            <a:ext cx="1588" cy="3254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7" name="Line 6"/>
          <p:cNvSpPr>
            <a:spLocks noChangeShapeType="1"/>
          </p:cNvSpPr>
          <p:nvPr/>
        </p:nvSpPr>
        <p:spPr bwMode="auto">
          <a:xfrm flipH="1">
            <a:off x="5284788" y="3182937"/>
            <a:ext cx="0" cy="262599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7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231" y="3398158"/>
            <a:ext cx="531840" cy="52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53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/>
          </p:cNvSpPr>
          <p:nvPr>
            <p:ph type="title"/>
          </p:nvPr>
        </p:nvSpPr>
        <p:spPr>
          <a:xfrm>
            <a:off x="489177" y="140757"/>
            <a:ext cx="8434388" cy="79639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设计公共管的几个主要因数</a:t>
            </a:r>
          </a:p>
        </p:txBody>
      </p:sp>
      <p:sp>
        <p:nvSpPr>
          <p:cNvPr id="81923" name="Rectangle 3"/>
          <p:cNvSpPr>
            <a:spLocks noGrp="1"/>
          </p:cNvSpPr>
          <p:nvPr>
            <p:ph type="body" idx="1"/>
          </p:nvPr>
        </p:nvSpPr>
        <p:spPr>
          <a:xfrm>
            <a:off x="693965" y="1529369"/>
            <a:ext cx="8229600" cy="3623468"/>
          </a:xfrm>
        </p:spPr>
        <p:txBody>
          <a:bodyPr/>
          <a:lstStyle/>
          <a:p>
            <a:pPr>
              <a:buClr>
                <a:srgbClr val="0085AD"/>
              </a:buClr>
              <a:buFont typeface="Wingdings" panose="05000000000000000000" pitchFamily="2" charset="2"/>
              <a:buChar char="q"/>
            </a:pPr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二个</a:t>
            </a:r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之间的距离</a:t>
            </a:r>
          </a:p>
          <a:p>
            <a:pPr>
              <a:buClr>
                <a:srgbClr val="0085AD"/>
              </a:buClr>
              <a:buFont typeface="Wingdings" panose="05000000000000000000" pitchFamily="2" charset="2"/>
              <a:buChar char="q"/>
            </a:pPr>
            <a:endParaRPr lang="zh-CN" altLang="en-US" sz="3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0085AD"/>
              </a:buClr>
              <a:buFont typeface="Wingdings" panose="05000000000000000000" pitchFamily="2" charset="2"/>
              <a:buChar char="q"/>
            </a:pPr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二个</a:t>
            </a:r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之间公共管的压损</a:t>
            </a:r>
          </a:p>
          <a:p>
            <a:pPr>
              <a:buClr>
                <a:srgbClr val="0085AD"/>
              </a:buClr>
              <a:buFont typeface="Wingdings" panose="05000000000000000000" pitchFamily="2" charset="2"/>
              <a:buChar char="q"/>
            </a:pPr>
            <a:endParaRPr lang="zh-CN" altLang="en-US" sz="3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0085AD"/>
              </a:buClr>
              <a:buFont typeface="Wingdings" panose="05000000000000000000" pitchFamily="2" charset="2"/>
              <a:buChar char="q"/>
            </a:pPr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二次侧回水的流速</a:t>
            </a:r>
          </a:p>
        </p:txBody>
      </p:sp>
    </p:spTree>
    <p:extLst>
      <p:ext uri="{BB962C8B-B14F-4D97-AF65-F5344CB8AC3E}">
        <p14:creationId xmlns:p14="http://schemas.microsoft.com/office/powerpoint/2010/main" val="19479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/>
          </p:cNvSpPr>
          <p:nvPr>
            <p:ph type="title"/>
          </p:nvPr>
        </p:nvSpPr>
        <p:spPr>
          <a:xfrm>
            <a:off x="286544" y="96574"/>
            <a:ext cx="8229600" cy="70908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公共管的设计的三大因数</a:t>
            </a:r>
          </a:p>
        </p:txBody>
      </p:sp>
      <p:sp>
        <p:nvSpPr>
          <p:cNvPr id="82947" name="Oval 4"/>
          <p:cNvSpPr>
            <a:spLocks noChangeArrowheads="1"/>
          </p:cNvSpPr>
          <p:nvPr/>
        </p:nvSpPr>
        <p:spPr bwMode="auto">
          <a:xfrm>
            <a:off x="8070851" y="1800490"/>
            <a:ext cx="828675" cy="51726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2948" name="Group 5"/>
          <p:cNvGrpSpPr>
            <a:grpSpLocks/>
          </p:cNvGrpSpPr>
          <p:nvPr/>
        </p:nvGrpSpPr>
        <p:grpSpPr bwMode="auto">
          <a:xfrm>
            <a:off x="144463" y="1570303"/>
            <a:ext cx="8532812" cy="3508375"/>
            <a:chOff x="149" y="1283"/>
            <a:chExt cx="5375" cy="2652"/>
          </a:xfrm>
        </p:grpSpPr>
        <p:sp>
          <p:nvSpPr>
            <p:cNvPr id="82967" name="Freeform 6"/>
            <p:cNvSpPr>
              <a:spLocks/>
            </p:cNvSpPr>
            <p:nvPr/>
          </p:nvSpPr>
          <p:spPr bwMode="auto">
            <a:xfrm>
              <a:off x="346" y="1616"/>
              <a:ext cx="576" cy="575"/>
            </a:xfrm>
            <a:custGeom>
              <a:avLst/>
              <a:gdLst>
                <a:gd name="T0" fmla="*/ 0 w 576"/>
                <a:gd name="T1" fmla="*/ 574 h 575"/>
                <a:gd name="T2" fmla="*/ 575 w 576"/>
                <a:gd name="T3" fmla="*/ 574 h 575"/>
                <a:gd name="T4" fmla="*/ 575 w 576"/>
                <a:gd name="T5" fmla="*/ 0 h 57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76" h="575">
                  <a:moveTo>
                    <a:pt x="0" y="574"/>
                  </a:moveTo>
                  <a:lnTo>
                    <a:pt x="575" y="574"/>
                  </a:lnTo>
                  <a:lnTo>
                    <a:pt x="575" y="0"/>
                  </a:lnTo>
                </a:path>
              </a:pathLst>
            </a:custGeom>
            <a:noFill/>
            <a:ln w="508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8" name="Freeform 7"/>
            <p:cNvSpPr>
              <a:spLocks/>
            </p:cNvSpPr>
            <p:nvPr/>
          </p:nvSpPr>
          <p:spPr bwMode="auto">
            <a:xfrm>
              <a:off x="2072" y="1629"/>
              <a:ext cx="1726" cy="575"/>
            </a:xfrm>
            <a:custGeom>
              <a:avLst/>
              <a:gdLst>
                <a:gd name="T0" fmla="*/ 0 w 1726"/>
                <a:gd name="T1" fmla="*/ 0 h 575"/>
                <a:gd name="T2" fmla="*/ 0 w 1726"/>
                <a:gd name="T3" fmla="*/ 574 h 575"/>
                <a:gd name="T4" fmla="*/ 1725 w 1726"/>
                <a:gd name="T5" fmla="*/ 574 h 575"/>
                <a:gd name="T6" fmla="*/ 1725 w 1726"/>
                <a:gd name="T7" fmla="*/ 0 h 5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26" h="575">
                  <a:moveTo>
                    <a:pt x="0" y="0"/>
                  </a:moveTo>
                  <a:lnTo>
                    <a:pt x="0" y="574"/>
                  </a:lnTo>
                  <a:lnTo>
                    <a:pt x="1725" y="574"/>
                  </a:lnTo>
                  <a:lnTo>
                    <a:pt x="1725" y="0"/>
                  </a:lnTo>
                </a:path>
              </a:pathLst>
            </a:custGeom>
            <a:noFill/>
            <a:ln w="508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9" name="Freeform 8"/>
            <p:cNvSpPr>
              <a:spLocks/>
            </p:cNvSpPr>
            <p:nvPr/>
          </p:nvSpPr>
          <p:spPr bwMode="auto">
            <a:xfrm>
              <a:off x="4948" y="1616"/>
              <a:ext cx="576" cy="575"/>
            </a:xfrm>
            <a:custGeom>
              <a:avLst/>
              <a:gdLst>
                <a:gd name="T0" fmla="*/ 0 w 576"/>
                <a:gd name="T1" fmla="*/ 0 h 575"/>
                <a:gd name="T2" fmla="*/ 0 w 576"/>
                <a:gd name="T3" fmla="*/ 574 h 575"/>
                <a:gd name="T4" fmla="*/ 575 w 576"/>
                <a:gd name="T5" fmla="*/ 574 h 57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76" h="575">
                  <a:moveTo>
                    <a:pt x="0" y="0"/>
                  </a:moveTo>
                  <a:lnTo>
                    <a:pt x="0" y="574"/>
                  </a:lnTo>
                  <a:lnTo>
                    <a:pt x="575" y="574"/>
                  </a:lnTo>
                </a:path>
              </a:pathLst>
            </a:custGeom>
            <a:noFill/>
            <a:ln w="508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70" name="Line 9"/>
            <p:cNvSpPr>
              <a:spLocks noChangeShapeType="1"/>
            </p:cNvSpPr>
            <p:nvPr/>
          </p:nvSpPr>
          <p:spPr bwMode="auto">
            <a:xfrm>
              <a:off x="370" y="3912"/>
              <a:ext cx="5137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71" name="Freeform 10"/>
            <p:cNvSpPr>
              <a:spLocks/>
            </p:cNvSpPr>
            <p:nvPr/>
          </p:nvSpPr>
          <p:spPr bwMode="auto">
            <a:xfrm>
              <a:off x="5483" y="3893"/>
              <a:ext cx="35" cy="36"/>
            </a:xfrm>
            <a:custGeom>
              <a:avLst/>
              <a:gdLst>
                <a:gd name="T0" fmla="*/ 0 w 35"/>
                <a:gd name="T1" fmla="*/ 0 h 36"/>
                <a:gd name="T2" fmla="*/ 34 w 35"/>
                <a:gd name="T3" fmla="*/ 16 h 36"/>
                <a:gd name="T4" fmla="*/ 0 w 35"/>
                <a:gd name="T5" fmla="*/ 35 h 36"/>
                <a:gd name="T6" fmla="*/ 0 w 35"/>
                <a:gd name="T7" fmla="*/ 0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36">
                  <a:moveTo>
                    <a:pt x="0" y="0"/>
                  </a:moveTo>
                  <a:lnTo>
                    <a:pt x="34" y="16"/>
                  </a:lnTo>
                  <a:lnTo>
                    <a:pt x="0" y="35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72" name="Freeform 11"/>
            <p:cNvSpPr>
              <a:spLocks/>
            </p:cNvSpPr>
            <p:nvPr/>
          </p:nvSpPr>
          <p:spPr bwMode="auto">
            <a:xfrm>
              <a:off x="5483" y="3893"/>
              <a:ext cx="41" cy="42"/>
            </a:xfrm>
            <a:custGeom>
              <a:avLst/>
              <a:gdLst>
                <a:gd name="T0" fmla="*/ 0 w 41"/>
                <a:gd name="T1" fmla="*/ 0 h 42"/>
                <a:gd name="T2" fmla="*/ 40 w 41"/>
                <a:gd name="T3" fmla="*/ 19 h 42"/>
                <a:gd name="T4" fmla="*/ 0 w 41"/>
                <a:gd name="T5" fmla="*/ 41 h 42"/>
                <a:gd name="T6" fmla="*/ 0 w 41"/>
                <a:gd name="T7" fmla="*/ 0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1" h="42">
                  <a:moveTo>
                    <a:pt x="0" y="0"/>
                  </a:moveTo>
                  <a:lnTo>
                    <a:pt x="40" y="19"/>
                  </a:lnTo>
                  <a:lnTo>
                    <a:pt x="0" y="41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973" name="Group 12"/>
            <p:cNvGrpSpPr>
              <a:grpSpLocks/>
            </p:cNvGrpSpPr>
            <p:nvPr/>
          </p:nvGrpSpPr>
          <p:grpSpPr bwMode="auto">
            <a:xfrm>
              <a:off x="346" y="2189"/>
              <a:ext cx="1158" cy="782"/>
              <a:chOff x="346" y="2189"/>
              <a:chExt cx="1158" cy="782"/>
            </a:xfrm>
          </p:grpSpPr>
          <p:sp>
            <p:nvSpPr>
              <p:cNvPr id="83012" name="Freeform 13"/>
              <p:cNvSpPr>
                <a:spLocks/>
              </p:cNvSpPr>
              <p:nvPr/>
            </p:nvSpPr>
            <p:spPr bwMode="auto">
              <a:xfrm>
                <a:off x="346" y="2375"/>
                <a:ext cx="1109" cy="596"/>
              </a:xfrm>
              <a:custGeom>
                <a:avLst/>
                <a:gdLst>
                  <a:gd name="T0" fmla="*/ 0 w 1109"/>
                  <a:gd name="T1" fmla="*/ 595 h 596"/>
                  <a:gd name="T2" fmla="*/ 90 w 1109"/>
                  <a:gd name="T3" fmla="*/ 594 h 596"/>
                  <a:gd name="T4" fmla="*/ 180 w 1109"/>
                  <a:gd name="T5" fmla="*/ 586 h 596"/>
                  <a:gd name="T6" fmla="*/ 268 w 1109"/>
                  <a:gd name="T7" fmla="*/ 574 h 596"/>
                  <a:gd name="T8" fmla="*/ 357 w 1109"/>
                  <a:gd name="T9" fmla="*/ 557 h 596"/>
                  <a:gd name="T10" fmla="*/ 441 w 1109"/>
                  <a:gd name="T11" fmla="*/ 536 h 596"/>
                  <a:gd name="T12" fmla="*/ 523 w 1109"/>
                  <a:gd name="T13" fmla="*/ 511 h 596"/>
                  <a:gd name="T14" fmla="*/ 602 w 1109"/>
                  <a:gd name="T15" fmla="*/ 481 h 596"/>
                  <a:gd name="T16" fmla="*/ 677 w 1109"/>
                  <a:gd name="T17" fmla="*/ 446 h 596"/>
                  <a:gd name="T18" fmla="*/ 748 w 1109"/>
                  <a:gd name="T19" fmla="*/ 408 h 596"/>
                  <a:gd name="T20" fmla="*/ 813 w 1109"/>
                  <a:gd name="T21" fmla="*/ 368 h 596"/>
                  <a:gd name="T22" fmla="*/ 874 w 1109"/>
                  <a:gd name="T23" fmla="*/ 322 h 596"/>
                  <a:gd name="T24" fmla="*/ 932 w 1109"/>
                  <a:gd name="T25" fmla="*/ 274 h 596"/>
                  <a:gd name="T26" fmla="*/ 982 w 1109"/>
                  <a:gd name="T27" fmla="*/ 223 h 596"/>
                  <a:gd name="T28" fmla="*/ 1026 w 1109"/>
                  <a:gd name="T29" fmla="*/ 169 h 596"/>
                  <a:gd name="T30" fmla="*/ 1064 w 1109"/>
                  <a:gd name="T31" fmla="*/ 114 h 596"/>
                  <a:gd name="T32" fmla="*/ 1095 w 1109"/>
                  <a:gd name="T33" fmla="*/ 57 h 596"/>
                  <a:gd name="T34" fmla="*/ 1108 w 1109"/>
                  <a:gd name="T35" fmla="*/ 0 h 59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109" h="596">
                    <a:moveTo>
                      <a:pt x="0" y="595"/>
                    </a:moveTo>
                    <a:lnTo>
                      <a:pt x="90" y="594"/>
                    </a:lnTo>
                    <a:lnTo>
                      <a:pt x="180" y="586"/>
                    </a:lnTo>
                    <a:lnTo>
                      <a:pt x="268" y="574"/>
                    </a:lnTo>
                    <a:lnTo>
                      <a:pt x="357" y="557"/>
                    </a:lnTo>
                    <a:lnTo>
                      <a:pt x="441" y="536"/>
                    </a:lnTo>
                    <a:lnTo>
                      <a:pt x="523" y="511"/>
                    </a:lnTo>
                    <a:lnTo>
                      <a:pt x="602" y="481"/>
                    </a:lnTo>
                    <a:lnTo>
                      <a:pt x="677" y="446"/>
                    </a:lnTo>
                    <a:lnTo>
                      <a:pt x="748" y="408"/>
                    </a:lnTo>
                    <a:lnTo>
                      <a:pt x="813" y="368"/>
                    </a:lnTo>
                    <a:lnTo>
                      <a:pt x="874" y="322"/>
                    </a:lnTo>
                    <a:lnTo>
                      <a:pt x="932" y="274"/>
                    </a:lnTo>
                    <a:lnTo>
                      <a:pt x="982" y="223"/>
                    </a:lnTo>
                    <a:lnTo>
                      <a:pt x="1026" y="169"/>
                    </a:lnTo>
                    <a:lnTo>
                      <a:pt x="1064" y="114"/>
                    </a:lnTo>
                    <a:lnTo>
                      <a:pt x="1095" y="57"/>
                    </a:lnTo>
                    <a:lnTo>
                      <a:pt x="1108" y="0"/>
                    </a:lnTo>
                  </a:path>
                </a:pathLst>
              </a:custGeom>
              <a:noFill/>
              <a:ln w="76200" cap="rnd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13" name="Freeform 14"/>
              <p:cNvSpPr>
                <a:spLocks/>
              </p:cNvSpPr>
              <p:nvPr/>
            </p:nvSpPr>
            <p:spPr bwMode="auto">
              <a:xfrm>
                <a:off x="1375" y="2189"/>
                <a:ext cx="129" cy="243"/>
              </a:xfrm>
              <a:custGeom>
                <a:avLst/>
                <a:gdLst>
                  <a:gd name="T0" fmla="*/ 115 w 129"/>
                  <a:gd name="T1" fmla="*/ 0 h 243"/>
                  <a:gd name="T2" fmla="*/ 0 w 129"/>
                  <a:gd name="T3" fmla="*/ 211 h 243"/>
                  <a:gd name="T4" fmla="*/ 128 w 129"/>
                  <a:gd name="T5" fmla="*/ 242 h 243"/>
                  <a:gd name="T6" fmla="*/ 115 w 129"/>
                  <a:gd name="T7" fmla="*/ 0 h 2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9" h="243">
                    <a:moveTo>
                      <a:pt x="115" y="0"/>
                    </a:moveTo>
                    <a:lnTo>
                      <a:pt x="0" y="211"/>
                    </a:lnTo>
                    <a:lnTo>
                      <a:pt x="128" y="242"/>
                    </a:lnTo>
                    <a:lnTo>
                      <a:pt x="115" y="0"/>
                    </a:lnTo>
                  </a:path>
                </a:pathLst>
              </a:cu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974" name="Group 15"/>
            <p:cNvGrpSpPr>
              <a:grpSpLocks/>
            </p:cNvGrpSpPr>
            <p:nvPr/>
          </p:nvGrpSpPr>
          <p:grpSpPr bwMode="auto">
            <a:xfrm>
              <a:off x="346" y="2189"/>
              <a:ext cx="1486" cy="1150"/>
              <a:chOff x="346" y="2189"/>
              <a:chExt cx="1486" cy="1150"/>
            </a:xfrm>
          </p:grpSpPr>
          <p:sp>
            <p:nvSpPr>
              <p:cNvPr id="83010" name="Freeform 16"/>
              <p:cNvSpPr>
                <a:spLocks/>
              </p:cNvSpPr>
              <p:nvPr/>
            </p:nvSpPr>
            <p:spPr bwMode="auto">
              <a:xfrm>
                <a:off x="346" y="2379"/>
                <a:ext cx="1432" cy="960"/>
              </a:xfrm>
              <a:custGeom>
                <a:avLst/>
                <a:gdLst>
                  <a:gd name="T0" fmla="*/ 0 w 1432"/>
                  <a:gd name="T1" fmla="*/ 959 h 960"/>
                  <a:gd name="T2" fmla="*/ 103 w 1432"/>
                  <a:gd name="T3" fmla="*/ 957 h 960"/>
                  <a:gd name="T4" fmla="*/ 207 w 1432"/>
                  <a:gd name="T5" fmla="*/ 948 h 960"/>
                  <a:gd name="T6" fmla="*/ 311 w 1432"/>
                  <a:gd name="T7" fmla="*/ 932 h 960"/>
                  <a:gd name="T8" fmla="*/ 410 w 1432"/>
                  <a:gd name="T9" fmla="*/ 913 h 960"/>
                  <a:gd name="T10" fmla="*/ 510 w 1432"/>
                  <a:gd name="T11" fmla="*/ 886 h 960"/>
                  <a:gd name="T12" fmla="*/ 606 w 1432"/>
                  <a:gd name="T13" fmla="*/ 856 h 960"/>
                  <a:gd name="T14" fmla="*/ 698 w 1432"/>
                  <a:gd name="T15" fmla="*/ 819 h 960"/>
                  <a:gd name="T16" fmla="*/ 788 w 1432"/>
                  <a:gd name="T17" fmla="*/ 777 h 960"/>
                  <a:gd name="T18" fmla="*/ 873 w 1432"/>
                  <a:gd name="T19" fmla="*/ 731 h 960"/>
                  <a:gd name="T20" fmla="*/ 953 w 1432"/>
                  <a:gd name="T21" fmla="*/ 680 h 960"/>
                  <a:gd name="T22" fmla="*/ 1030 w 1432"/>
                  <a:gd name="T23" fmla="*/ 622 h 960"/>
                  <a:gd name="T24" fmla="*/ 1101 w 1432"/>
                  <a:gd name="T25" fmla="*/ 563 h 960"/>
                  <a:gd name="T26" fmla="*/ 1166 w 1432"/>
                  <a:gd name="T27" fmla="*/ 500 h 960"/>
                  <a:gd name="T28" fmla="*/ 1225 w 1432"/>
                  <a:gd name="T29" fmla="*/ 433 h 960"/>
                  <a:gd name="T30" fmla="*/ 1279 w 1432"/>
                  <a:gd name="T31" fmla="*/ 362 h 960"/>
                  <a:gd name="T32" fmla="*/ 1325 w 1432"/>
                  <a:gd name="T33" fmla="*/ 287 h 960"/>
                  <a:gd name="T34" fmla="*/ 1365 w 1432"/>
                  <a:gd name="T35" fmla="*/ 213 h 960"/>
                  <a:gd name="T36" fmla="*/ 1398 w 1432"/>
                  <a:gd name="T37" fmla="*/ 135 h 960"/>
                  <a:gd name="T38" fmla="*/ 1423 w 1432"/>
                  <a:gd name="T39" fmla="*/ 56 h 960"/>
                  <a:gd name="T40" fmla="*/ 1431 w 1432"/>
                  <a:gd name="T41" fmla="*/ 0 h 96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432" h="960">
                    <a:moveTo>
                      <a:pt x="0" y="959"/>
                    </a:moveTo>
                    <a:lnTo>
                      <a:pt x="103" y="957"/>
                    </a:lnTo>
                    <a:lnTo>
                      <a:pt x="207" y="948"/>
                    </a:lnTo>
                    <a:lnTo>
                      <a:pt x="311" y="932"/>
                    </a:lnTo>
                    <a:lnTo>
                      <a:pt x="410" y="913"/>
                    </a:lnTo>
                    <a:lnTo>
                      <a:pt x="510" y="886"/>
                    </a:lnTo>
                    <a:lnTo>
                      <a:pt x="606" y="856"/>
                    </a:lnTo>
                    <a:lnTo>
                      <a:pt x="698" y="819"/>
                    </a:lnTo>
                    <a:lnTo>
                      <a:pt x="788" y="777"/>
                    </a:lnTo>
                    <a:lnTo>
                      <a:pt x="873" y="731"/>
                    </a:lnTo>
                    <a:lnTo>
                      <a:pt x="953" y="680"/>
                    </a:lnTo>
                    <a:lnTo>
                      <a:pt x="1030" y="622"/>
                    </a:lnTo>
                    <a:lnTo>
                      <a:pt x="1101" y="563"/>
                    </a:lnTo>
                    <a:lnTo>
                      <a:pt x="1166" y="500"/>
                    </a:lnTo>
                    <a:lnTo>
                      <a:pt x="1225" y="433"/>
                    </a:lnTo>
                    <a:lnTo>
                      <a:pt x="1279" y="362"/>
                    </a:lnTo>
                    <a:lnTo>
                      <a:pt x="1325" y="287"/>
                    </a:lnTo>
                    <a:lnTo>
                      <a:pt x="1365" y="213"/>
                    </a:lnTo>
                    <a:lnTo>
                      <a:pt x="1398" y="135"/>
                    </a:lnTo>
                    <a:lnTo>
                      <a:pt x="1423" y="56"/>
                    </a:lnTo>
                    <a:lnTo>
                      <a:pt x="1431" y="0"/>
                    </a:lnTo>
                  </a:path>
                </a:pathLst>
              </a:custGeom>
              <a:noFill/>
              <a:ln w="76200" cap="rnd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11" name="Freeform 17"/>
              <p:cNvSpPr>
                <a:spLocks/>
              </p:cNvSpPr>
              <p:nvPr/>
            </p:nvSpPr>
            <p:spPr bwMode="auto">
              <a:xfrm>
                <a:off x="1701" y="2189"/>
                <a:ext cx="131" cy="241"/>
              </a:xfrm>
              <a:custGeom>
                <a:avLst/>
                <a:gdLst>
                  <a:gd name="T0" fmla="*/ 96 w 131"/>
                  <a:gd name="T1" fmla="*/ 0 h 241"/>
                  <a:gd name="T2" fmla="*/ 0 w 131"/>
                  <a:gd name="T3" fmla="*/ 221 h 241"/>
                  <a:gd name="T4" fmla="*/ 130 w 131"/>
                  <a:gd name="T5" fmla="*/ 240 h 241"/>
                  <a:gd name="T6" fmla="*/ 96 w 131"/>
                  <a:gd name="T7" fmla="*/ 0 h 24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1" h="241">
                    <a:moveTo>
                      <a:pt x="96" y="0"/>
                    </a:moveTo>
                    <a:lnTo>
                      <a:pt x="0" y="221"/>
                    </a:lnTo>
                    <a:lnTo>
                      <a:pt x="130" y="240"/>
                    </a:lnTo>
                    <a:lnTo>
                      <a:pt x="96" y="0"/>
                    </a:lnTo>
                  </a:path>
                </a:pathLst>
              </a:cu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975" name="Group 18"/>
            <p:cNvGrpSpPr>
              <a:grpSpLocks/>
            </p:cNvGrpSpPr>
            <p:nvPr/>
          </p:nvGrpSpPr>
          <p:grpSpPr bwMode="auto">
            <a:xfrm>
              <a:off x="4148" y="2190"/>
              <a:ext cx="1368" cy="1186"/>
              <a:chOff x="4148" y="2190"/>
              <a:chExt cx="1368" cy="1186"/>
            </a:xfrm>
          </p:grpSpPr>
          <p:sp>
            <p:nvSpPr>
              <p:cNvPr id="83008" name="Freeform 19"/>
              <p:cNvSpPr>
                <a:spLocks/>
              </p:cNvSpPr>
              <p:nvPr/>
            </p:nvSpPr>
            <p:spPr bwMode="auto">
              <a:xfrm>
                <a:off x="4148" y="2190"/>
                <a:ext cx="1217" cy="1140"/>
              </a:xfrm>
              <a:custGeom>
                <a:avLst/>
                <a:gdLst>
                  <a:gd name="T0" fmla="*/ 1216 w 1217"/>
                  <a:gd name="T1" fmla="*/ 1139 h 1140"/>
                  <a:gd name="T2" fmla="*/ 1179 w 1217"/>
                  <a:gd name="T3" fmla="*/ 1137 h 1140"/>
                  <a:gd name="T4" fmla="*/ 1084 w 1217"/>
                  <a:gd name="T5" fmla="*/ 1121 h 1140"/>
                  <a:gd name="T6" fmla="*/ 988 w 1217"/>
                  <a:gd name="T7" fmla="*/ 1102 h 1140"/>
                  <a:gd name="T8" fmla="*/ 896 w 1217"/>
                  <a:gd name="T9" fmla="*/ 1075 h 1140"/>
                  <a:gd name="T10" fmla="*/ 804 w 1217"/>
                  <a:gd name="T11" fmla="*/ 1045 h 1140"/>
                  <a:gd name="T12" fmla="*/ 715 w 1217"/>
                  <a:gd name="T13" fmla="*/ 1008 h 1140"/>
                  <a:gd name="T14" fmla="*/ 631 w 1217"/>
                  <a:gd name="T15" fmla="*/ 966 h 1140"/>
                  <a:gd name="T16" fmla="*/ 550 w 1217"/>
                  <a:gd name="T17" fmla="*/ 920 h 1140"/>
                  <a:gd name="T18" fmla="*/ 476 w 1217"/>
                  <a:gd name="T19" fmla="*/ 869 h 1140"/>
                  <a:gd name="T20" fmla="*/ 403 w 1217"/>
                  <a:gd name="T21" fmla="*/ 811 h 1140"/>
                  <a:gd name="T22" fmla="*/ 336 w 1217"/>
                  <a:gd name="T23" fmla="*/ 752 h 1140"/>
                  <a:gd name="T24" fmla="*/ 274 w 1217"/>
                  <a:gd name="T25" fmla="*/ 689 h 1140"/>
                  <a:gd name="T26" fmla="*/ 219 w 1217"/>
                  <a:gd name="T27" fmla="*/ 622 h 1140"/>
                  <a:gd name="T28" fmla="*/ 169 w 1217"/>
                  <a:gd name="T29" fmla="*/ 551 h 1140"/>
                  <a:gd name="T30" fmla="*/ 125 w 1217"/>
                  <a:gd name="T31" fmla="*/ 476 h 1140"/>
                  <a:gd name="T32" fmla="*/ 86 w 1217"/>
                  <a:gd name="T33" fmla="*/ 402 h 1140"/>
                  <a:gd name="T34" fmla="*/ 56 w 1217"/>
                  <a:gd name="T35" fmla="*/ 324 h 1140"/>
                  <a:gd name="T36" fmla="*/ 31 w 1217"/>
                  <a:gd name="T37" fmla="*/ 245 h 1140"/>
                  <a:gd name="T38" fmla="*/ 13 w 1217"/>
                  <a:gd name="T39" fmla="*/ 165 h 1140"/>
                  <a:gd name="T40" fmla="*/ 4 w 1217"/>
                  <a:gd name="T41" fmla="*/ 83 h 1140"/>
                  <a:gd name="T42" fmla="*/ 0 w 1217"/>
                  <a:gd name="T43" fmla="*/ 0 h 114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217" h="1140">
                    <a:moveTo>
                      <a:pt x="1216" y="1139"/>
                    </a:moveTo>
                    <a:lnTo>
                      <a:pt x="1179" y="1137"/>
                    </a:lnTo>
                    <a:lnTo>
                      <a:pt x="1084" y="1121"/>
                    </a:lnTo>
                    <a:lnTo>
                      <a:pt x="988" y="1102"/>
                    </a:lnTo>
                    <a:lnTo>
                      <a:pt x="896" y="1075"/>
                    </a:lnTo>
                    <a:lnTo>
                      <a:pt x="804" y="1045"/>
                    </a:lnTo>
                    <a:lnTo>
                      <a:pt x="715" y="1008"/>
                    </a:lnTo>
                    <a:lnTo>
                      <a:pt x="631" y="966"/>
                    </a:lnTo>
                    <a:lnTo>
                      <a:pt x="550" y="920"/>
                    </a:lnTo>
                    <a:lnTo>
                      <a:pt x="476" y="869"/>
                    </a:lnTo>
                    <a:lnTo>
                      <a:pt x="403" y="811"/>
                    </a:lnTo>
                    <a:lnTo>
                      <a:pt x="336" y="752"/>
                    </a:lnTo>
                    <a:lnTo>
                      <a:pt x="274" y="689"/>
                    </a:lnTo>
                    <a:lnTo>
                      <a:pt x="219" y="622"/>
                    </a:lnTo>
                    <a:lnTo>
                      <a:pt x="169" y="551"/>
                    </a:lnTo>
                    <a:lnTo>
                      <a:pt x="125" y="476"/>
                    </a:lnTo>
                    <a:lnTo>
                      <a:pt x="86" y="402"/>
                    </a:lnTo>
                    <a:lnTo>
                      <a:pt x="56" y="324"/>
                    </a:lnTo>
                    <a:lnTo>
                      <a:pt x="31" y="245"/>
                    </a:lnTo>
                    <a:lnTo>
                      <a:pt x="13" y="165"/>
                    </a:lnTo>
                    <a:lnTo>
                      <a:pt x="4" y="83"/>
                    </a:lnTo>
                    <a:lnTo>
                      <a:pt x="0" y="0"/>
                    </a:lnTo>
                  </a:path>
                </a:pathLst>
              </a:custGeom>
              <a:noFill/>
              <a:ln w="50800" cap="rnd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09" name="Freeform 20"/>
              <p:cNvSpPr>
                <a:spLocks/>
              </p:cNvSpPr>
              <p:nvPr/>
            </p:nvSpPr>
            <p:spPr bwMode="auto">
              <a:xfrm>
                <a:off x="5329" y="3271"/>
                <a:ext cx="187" cy="105"/>
              </a:xfrm>
              <a:custGeom>
                <a:avLst/>
                <a:gdLst>
                  <a:gd name="T0" fmla="*/ 186 w 187"/>
                  <a:gd name="T1" fmla="*/ 63 h 105"/>
                  <a:gd name="T2" fmla="*/ 6 w 187"/>
                  <a:gd name="T3" fmla="*/ 0 h 105"/>
                  <a:gd name="T4" fmla="*/ 0 w 187"/>
                  <a:gd name="T5" fmla="*/ 104 h 105"/>
                  <a:gd name="T6" fmla="*/ 186 w 187"/>
                  <a:gd name="T7" fmla="*/ 63 h 10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7" h="105">
                    <a:moveTo>
                      <a:pt x="186" y="63"/>
                    </a:moveTo>
                    <a:lnTo>
                      <a:pt x="6" y="0"/>
                    </a:lnTo>
                    <a:lnTo>
                      <a:pt x="0" y="104"/>
                    </a:lnTo>
                    <a:lnTo>
                      <a:pt x="186" y="63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976" name="Group 21"/>
            <p:cNvGrpSpPr>
              <a:grpSpLocks/>
            </p:cNvGrpSpPr>
            <p:nvPr/>
          </p:nvGrpSpPr>
          <p:grpSpPr bwMode="auto">
            <a:xfrm>
              <a:off x="4696" y="2190"/>
              <a:ext cx="820" cy="823"/>
              <a:chOff x="4696" y="2190"/>
              <a:chExt cx="820" cy="823"/>
            </a:xfrm>
          </p:grpSpPr>
          <p:sp>
            <p:nvSpPr>
              <p:cNvPr id="83006" name="Freeform 22"/>
              <p:cNvSpPr>
                <a:spLocks/>
              </p:cNvSpPr>
              <p:nvPr/>
            </p:nvSpPr>
            <p:spPr bwMode="auto">
              <a:xfrm>
                <a:off x="4696" y="2190"/>
                <a:ext cx="677" cy="778"/>
              </a:xfrm>
              <a:custGeom>
                <a:avLst/>
                <a:gdLst>
                  <a:gd name="T0" fmla="*/ 668 w 677"/>
                  <a:gd name="T1" fmla="*/ 776 h 778"/>
                  <a:gd name="T2" fmla="*/ 676 w 677"/>
                  <a:gd name="T3" fmla="*/ 777 h 778"/>
                  <a:gd name="T4" fmla="*/ 601 w 677"/>
                  <a:gd name="T5" fmla="*/ 759 h 778"/>
                  <a:gd name="T6" fmla="*/ 528 w 677"/>
                  <a:gd name="T7" fmla="*/ 736 h 778"/>
                  <a:gd name="T8" fmla="*/ 459 w 677"/>
                  <a:gd name="T9" fmla="*/ 706 h 778"/>
                  <a:gd name="T10" fmla="*/ 392 w 677"/>
                  <a:gd name="T11" fmla="*/ 671 h 778"/>
                  <a:gd name="T12" fmla="*/ 328 w 677"/>
                  <a:gd name="T13" fmla="*/ 629 h 778"/>
                  <a:gd name="T14" fmla="*/ 271 w 677"/>
                  <a:gd name="T15" fmla="*/ 583 h 778"/>
                  <a:gd name="T16" fmla="*/ 215 w 677"/>
                  <a:gd name="T17" fmla="*/ 532 h 778"/>
                  <a:gd name="T18" fmla="*/ 167 w 677"/>
                  <a:gd name="T19" fmla="*/ 476 h 778"/>
                  <a:gd name="T20" fmla="*/ 125 w 677"/>
                  <a:gd name="T21" fmla="*/ 416 h 778"/>
                  <a:gd name="T22" fmla="*/ 87 w 677"/>
                  <a:gd name="T23" fmla="*/ 353 h 778"/>
                  <a:gd name="T24" fmla="*/ 56 w 677"/>
                  <a:gd name="T25" fmla="*/ 286 h 778"/>
                  <a:gd name="T26" fmla="*/ 31 w 677"/>
                  <a:gd name="T27" fmla="*/ 217 h 778"/>
                  <a:gd name="T28" fmla="*/ 14 w 677"/>
                  <a:gd name="T29" fmla="*/ 146 h 778"/>
                  <a:gd name="T30" fmla="*/ 4 w 677"/>
                  <a:gd name="T31" fmla="*/ 73 h 778"/>
                  <a:gd name="T32" fmla="*/ 0 w 677"/>
                  <a:gd name="T33" fmla="*/ 0 h 7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77" h="778">
                    <a:moveTo>
                      <a:pt x="668" y="776"/>
                    </a:moveTo>
                    <a:lnTo>
                      <a:pt x="676" y="777"/>
                    </a:lnTo>
                    <a:lnTo>
                      <a:pt x="601" y="759"/>
                    </a:lnTo>
                    <a:lnTo>
                      <a:pt x="528" y="736"/>
                    </a:lnTo>
                    <a:lnTo>
                      <a:pt x="459" y="706"/>
                    </a:lnTo>
                    <a:lnTo>
                      <a:pt x="392" y="671"/>
                    </a:lnTo>
                    <a:lnTo>
                      <a:pt x="328" y="629"/>
                    </a:lnTo>
                    <a:lnTo>
                      <a:pt x="271" y="583"/>
                    </a:lnTo>
                    <a:lnTo>
                      <a:pt x="215" y="532"/>
                    </a:lnTo>
                    <a:lnTo>
                      <a:pt x="167" y="476"/>
                    </a:lnTo>
                    <a:lnTo>
                      <a:pt x="125" y="416"/>
                    </a:lnTo>
                    <a:lnTo>
                      <a:pt x="87" y="353"/>
                    </a:lnTo>
                    <a:lnTo>
                      <a:pt x="56" y="286"/>
                    </a:lnTo>
                    <a:lnTo>
                      <a:pt x="31" y="217"/>
                    </a:lnTo>
                    <a:lnTo>
                      <a:pt x="14" y="146"/>
                    </a:lnTo>
                    <a:lnTo>
                      <a:pt x="4" y="73"/>
                    </a:lnTo>
                    <a:lnTo>
                      <a:pt x="0" y="0"/>
                    </a:lnTo>
                  </a:path>
                </a:pathLst>
              </a:custGeom>
              <a:noFill/>
              <a:ln w="50800" cap="rnd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07" name="Freeform 23"/>
              <p:cNvSpPr>
                <a:spLocks/>
              </p:cNvSpPr>
              <p:nvPr/>
            </p:nvSpPr>
            <p:spPr bwMode="auto">
              <a:xfrm>
                <a:off x="5327" y="2908"/>
                <a:ext cx="189" cy="105"/>
              </a:xfrm>
              <a:custGeom>
                <a:avLst/>
                <a:gdLst>
                  <a:gd name="T0" fmla="*/ 188 w 189"/>
                  <a:gd name="T1" fmla="*/ 68 h 105"/>
                  <a:gd name="T2" fmla="*/ 10 w 189"/>
                  <a:gd name="T3" fmla="*/ 0 h 105"/>
                  <a:gd name="T4" fmla="*/ 0 w 189"/>
                  <a:gd name="T5" fmla="*/ 104 h 105"/>
                  <a:gd name="T6" fmla="*/ 188 w 189"/>
                  <a:gd name="T7" fmla="*/ 68 h 10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9" h="105">
                    <a:moveTo>
                      <a:pt x="188" y="68"/>
                    </a:moveTo>
                    <a:lnTo>
                      <a:pt x="10" y="0"/>
                    </a:lnTo>
                    <a:lnTo>
                      <a:pt x="0" y="104"/>
                    </a:lnTo>
                    <a:lnTo>
                      <a:pt x="188" y="68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977" name="Group 24"/>
            <p:cNvGrpSpPr>
              <a:grpSpLocks/>
            </p:cNvGrpSpPr>
            <p:nvPr/>
          </p:nvGrpSpPr>
          <p:grpSpPr bwMode="auto">
            <a:xfrm>
              <a:off x="3610" y="2203"/>
              <a:ext cx="411" cy="644"/>
              <a:chOff x="3610" y="2203"/>
              <a:chExt cx="411" cy="644"/>
            </a:xfrm>
          </p:grpSpPr>
          <p:sp>
            <p:nvSpPr>
              <p:cNvPr id="83004" name="Freeform 25"/>
              <p:cNvSpPr>
                <a:spLocks/>
              </p:cNvSpPr>
              <p:nvPr/>
            </p:nvSpPr>
            <p:spPr bwMode="auto">
              <a:xfrm>
                <a:off x="3755" y="2203"/>
                <a:ext cx="266" cy="586"/>
              </a:xfrm>
              <a:custGeom>
                <a:avLst/>
                <a:gdLst>
                  <a:gd name="T0" fmla="*/ 259 w 266"/>
                  <a:gd name="T1" fmla="*/ 0 h 586"/>
                  <a:gd name="T2" fmla="*/ 265 w 266"/>
                  <a:gd name="T3" fmla="*/ 66 h 586"/>
                  <a:gd name="T4" fmla="*/ 265 w 266"/>
                  <a:gd name="T5" fmla="*/ 130 h 586"/>
                  <a:gd name="T6" fmla="*/ 259 w 266"/>
                  <a:gd name="T7" fmla="*/ 194 h 586"/>
                  <a:gd name="T8" fmla="*/ 249 w 266"/>
                  <a:gd name="T9" fmla="*/ 256 h 586"/>
                  <a:gd name="T10" fmla="*/ 231 w 266"/>
                  <a:gd name="T11" fmla="*/ 318 h 586"/>
                  <a:gd name="T12" fmla="*/ 205 w 266"/>
                  <a:gd name="T13" fmla="*/ 374 h 586"/>
                  <a:gd name="T14" fmla="*/ 178 w 266"/>
                  <a:gd name="T15" fmla="*/ 427 h 586"/>
                  <a:gd name="T16" fmla="*/ 142 w 266"/>
                  <a:gd name="T17" fmla="*/ 478 h 586"/>
                  <a:gd name="T18" fmla="*/ 103 w 266"/>
                  <a:gd name="T19" fmla="*/ 521 h 586"/>
                  <a:gd name="T20" fmla="*/ 58 w 266"/>
                  <a:gd name="T21" fmla="*/ 558 h 586"/>
                  <a:gd name="T22" fmla="*/ 0 w 266"/>
                  <a:gd name="T23" fmla="*/ 585 h 58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66" h="586">
                    <a:moveTo>
                      <a:pt x="259" y="0"/>
                    </a:moveTo>
                    <a:lnTo>
                      <a:pt x="265" y="66"/>
                    </a:lnTo>
                    <a:lnTo>
                      <a:pt x="265" y="130"/>
                    </a:lnTo>
                    <a:lnTo>
                      <a:pt x="259" y="194"/>
                    </a:lnTo>
                    <a:lnTo>
                      <a:pt x="249" y="256"/>
                    </a:lnTo>
                    <a:lnTo>
                      <a:pt x="231" y="318"/>
                    </a:lnTo>
                    <a:lnTo>
                      <a:pt x="205" y="374"/>
                    </a:lnTo>
                    <a:lnTo>
                      <a:pt x="178" y="427"/>
                    </a:lnTo>
                    <a:lnTo>
                      <a:pt x="142" y="478"/>
                    </a:lnTo>
                    <a:lnTo>
                      <a:pt x="103" y="521"/>
                    </a:lnTo>
                    <a:lnTo>
                      <a:pt x="58" y="558"/>
                    </a:lnTo>
                    <a:lnTo>
                      <a:pt x="0" y="585"/>
                    </a:lnTo>
                  </a:path>
                </a:pathLst>
              </a:custGeom>
              <a:noFill/>
              <a:ln w="50800" cap="rnd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05" name="Freeform 26"/>
              <p:cNvSpPr>
                <a:spLocks/>
              </p:cNvSpPr>
              <p:nvPr/>
            </p:nvSpPr>
            <p:spPr bwMode="auto">
              <a:xfrm>
                <a:off x="3610" y="2726"/>
                <a:ext cx="189" cy="121"/>
              </a:xfrm>
              <a:custGeom>
                <a:avLst/>
                <a:gdLst>
                  <a:gd name="T0" fmla="*/ 0 w 189"/>
                  <a:gd name="T1" fmla="*/ 120 h 121"/>
                  <a:gd name="T2" fmla="*/ 188 w 189"/>
                  <a:gd name="T3" fmla="*/ 93 h 121"/>
                  <a:gd name="T4" fmla="*/ 143 w 189"/>
                  <a:gd name="T5" fmla="*/ 0 h 121"/>
                  <a:gd name="T6" fmla="*/ 0 w 189"/>
                  <a:gd name="T7" fmla="*/ 120 h 12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9" h="121">
                    <a:moveTo>
                      <a:pt x="0" y="120"/>
                    </a:moveTo>
                    <a:lnTo>
                      <a:pt x="188" y="93"/>
                    </a:lnTo>
                    <a:lnTo>
                      <a:pt x="143" y="0"/>
                    </a:lnTo>
                    <a:lnTo>
                      <a:pt x="0" y="12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978" name="Group 27"/>
            <p:cNvGrpSpPr>
              <a:grpSpLocks/>
            </p:cNvGrpSpPr>
            <p:nvPr/>
          </p:nvGrpSpPr>
          <p:grpSpPr bwMode="auto">
            <a:xfrm>
              <a:off x="1405" y="3606"/>
              <a:ext cx="2902" cy="134"/>
              <a:chOff x="1405" y="3606"/>
              <a:chExt cx="2902" cy="134"/>
            </a:xfrm>
          </p:grpSpPr>
          <p:sp>
            <p:nvSpPr>
              <p:cNvPr id="83002" name="Line 28"/>
              <p:cNvSpPr>
                <a:spLocks noChangeShapeType="1"/>
              </p:cNvSpPr>
              <p:nvPr/>
            </p:nvSpPr>
            <p:spPr bwMode="auto">
              <a:xfrm>
                <a:off x="1405" y="3677"/>
                <a:ext cx="2765" cy="0"/>
              </a:xfrm>
              <a:prstGeom prst="line">
                <a:avLst/>
              </a:prstGeom>
              <a:noFill/>
              <a:ln w="762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03" name="Freeform 29"/>
              <p:cNvSpPr>
                <a:spLocks/>
              </p:cNvSpPr>
              <p:nvPr/>
            </p:nvSpPr>
            <p:spPr bwMode="auto">
              <a:xfrm>
                <a:off x="4085" y="3606"/>
                <a:ext cx="222" cy="134"/>
              </a:xfrm>
              <a:custGeom>
                <a:avLst/>
                <a:gdLst>
                  <a:gd name="T0" fmla="*/ 221 w 222"/>
                  <a:gd name="T1" fmla="*/ 67 h 134"/>
                  <a:gd name="T2" fmla="*/ 0 w 222"/>
                  <a:gd name="T3" fmla="*/ 0 h 134"/>
                  <a:gd name="T4" fmla="*/ 0 w 222"/>
                  <a:gd name="T5" fmla="*/ 133 h 134"/>
                  <a:gd name="T6" fmla="*/ 221 w 222"/>
                  <a:gd name="T7" fmla="*/ 67 h 13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34">
                    <a:moveTo>
                      <a:pt x="221" y="67"/>
                    </a:moveTo>
                    <a:lnTo>
                      <a:pt x="0" y="0"/>
                    </a:lnTo>
                    <a:lnTo>
                      <a:pt x="0" y="133"/>
                    </a:lnTo>
                    <a:lnTo>
                      <a:pt x="221" y="67"/>
                    </a:lnTo>
                  </a:path>
                </a:pathLst>
              </a:custGeom>
              <a:solidFill>
                <a:srgbClr val="0020A0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979" name="Group 30"/>
            <p:cNvGrpSpPr>
              <a:grpSpLocks/>
            </p:cNvGrpSpPr>
            <p:nvPr/>
          </p:nvGrpSpPr>
          <p:grpSpPr bwMode="auto">
            <a:xfrm>
              <a:off x="2554" y="3628"/>
              <a:ext cx="939" cy="105"/>
              <a:chOff x="2554" y="3628"/>
              <a:chExt cx="939" cy="105"/>
            </a:xfrm>
          </p:grpSpPr>
          <p:sp>
            <p:nvSpPr>
              <p:cNvPr id="83000" name="Line 31"/>
              <p:cNvSpPr>
                <a:spLocks noChangeShapeType="1"/>
              </p:cNvSpPr>
              <p:nvPr/>
            </p:nvSpPr>
            <p:spPr bwMode="auto">
              <a:xfrm flipV="1">
                <a:off x="2554" y="3667"/>
                <a:ext cx="834" cy="40"/>
              </a:xfrm>
              <a:prstGeom prst="line">
                <a:avLst/>
              </a:prstGeom>
              <a:noFill/>
              <a:ln w="508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01" name="Freeform 32"/>
              <p:cNvSpPr>
                <a:spLocks/>
              </p:cNvSpPr>
              <p:nvPr/>
            </p:nvSpPr>
            <p:spPr bwMode="auto">
              <a:xfrm>
                <a:off x="3311" y="3628"/>
                <a:ext cx="182" cy="105"/>
              </a:xfrm>
              <a:custGeom>
                <a:avLst/>
                <a:gdLst>
                  <a:gd name="T0" fmla="*/ 181 w 182"/>
                  <a:gd name="T1" fmla="*/ 50 h 105"/>
                  <a:gd name="T2" fmla="*/ 0 w 182"/>
                  <a:gd name="T3" fmla="*/ 0 h 105"/>
                  <a:gd name="T4" fmla="*/ 2 w 182"/>
                  <a:gd name="T5" fmla="*/ 104 h 105"/>
                  <a:gd name="T6" fmla="*/ 181 w 182"/>
                  <a:gd name="T7" fmla="*/ 50 h 10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2" h="105">
                    <a:moveTo>
                      <a:pt x="181" y="50"/>
                    </a:moveTo>
                    <a:lnTo>
                      <a:pt x="0" y="0"/>
                    </a:lnTo>
                    <a:lnTo>
                      <a:pt x="2" y="104"/>
                    </a:lnTo>
                    <a:lnTo>
                      <a:pt x="181" y="50"/>
                    </a:lnTo>
                  </a:path>
                </a:pathLst>
              </a:custGeom>
              <a:solidFill>
                <a:srgbClr val="0020A0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980" name="Group 33"/>
            <p:cNvGrpSpPr>
              <a:grpSpLocks/>
            </p:cNvGrpSpPr>
            <p:nvPr/>
          </p:nvGrpSpPr>
          <p:grpSpPr bwMode="auto">
            <a:xfrm>
              <a:off x="1696" y="3622"/>
              <a:ext cx="958" cy="106"/>
              <a:chOff x="1696" y="3622"/>
              <a:chExt cx="958" cy="106"/>
            </a:xfrm>
          </p:grpSpPr>
          <p:sp>
            <p:nvSpPr>
              <p:cNvPr id="82998" name="Line 34"/>
              <p:cNvSpPr>
                <a:spLocks noChangeShapeType="1"/>
              </p:cNvSpPr>
              <p:nvPr/>
            </p:nvSpPr>
            <p:spPr bwMode="auto">
              <a:xfrm>
                <a:off x="1696" y="3679"/>
                <a:ext cx="853" cy="0"/>
              </a:xfrm>
              <a:prstGeom prst="line">
                <a:avLst/>
              </a:prstGeom>
              <a:noFill/>
              <a:ln w="508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99" name="Freeform 35"/>
              <p:cNvSpPr>
                <a:spLocks/>
              </p:cNvSpPr>
              <p:nvPr/>
            </p:nvSpPr>
            <p:spPr bwMode="auto">
              <a:xfrm>
                <a:off x="2469" y="3622"/>
                <a:ext cx="185" cy="106"/>
              </a:xfrm>
              <a:custGeom>
                <a:avLst/>
                <a:gdLst>
                  <a:gd name="T0" fmla="*/ 184 w 185"/>
                  <a:gd name="T1" fmla="*/ 53 h 106"/>
                  <a:gd name="T2" fmla="*/ 0 w 185"/>
                  <a:gd name="T3" fmla="*/ 0 h 106"/>
                  <a:gd name="T4" fmla="*/ 0 w 185"/>
                  <a:gd name="T5" fmla="*/ 105 h 106"/>
                  <a:gd name="T6" fmla="*/ 184 w 185"/>
                  <a:gd name="T7" fmla="*/ 53 h 10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5" h="106">
                    <a:moveTo>
                      <a:pt x="184" y="53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184" y="53"/>
                    </a:lnTo>
                  </a:path>
                </a:pathLst>
              </a:custGeom>
              <a:solidFill>
                <a:srgbClr val="0020A0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981" name="Group 36"/>
            <p:cNvGrpSpPr>
              <a:grpSpLocks/>
            </p:cNvGrpSpPr>
            <p:nvPr/>
          </p:nvGrpSpPr>
          <p:grpSpPr bwMode="auto">
            <a:xfrm>
              <a:off x="1013" y="1283"/>
              <a:ext cx="1043" cy="577"/>
              <a:chOff x="1013" y="1283"/>
              <a:chExt cx="1043" cy="577"/>
            </a:xfrm>
          </p:grpSpPr>
          <p:sp>
            <p:nvSpPr>
              <p:cNvPr id="82996" name="Rectangle 37"/>
              <p:cNvSpPr>
                <a:spLocks noChangeArrowheads="1"/>
              </p:cNvSpPr>
              <p:nvPr/>
            </p:nvSpPr>
            <p:spPr bwMode="auto">
              <a:xfrm>
                <a:off x="1013" y="1283"/>
                <a:ext cx="1043" cy="3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altLang="zh-TW" sz="2400" dirty="0">
                    <a:solidFill>
                      <a:srgbClr val="0085AD"/>
                    </a:solidFill>
                    <a:ea typeface="PMingLiU" pitchFamily="18" charset="-120"/>
                  </a:rPr>
                  <a:t>Secondary</a:t>
                </a:r>
              </a:p>
            </p:txBody>
          </p:sp>
          <p:sp>
            <p:nvSpPr>
              <p:cNvPr id="82997" name="Rectangle 38"/>
              <p:cNvSpPr>
                <a:spLocks noChangeArrowheads="1"/>
              </p:cNvSpPr>
              <p:nvPr/>
            </p:nvSpPr>
            <p:spPr bwMode="auto">
              <a:xfrm>
                <a:off x="1013" y="1513"/>
                <a:ext cx="709" cy="3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altLang="zh-TW" sz="2400" dirty="0">
                    <a:solidFill>
                      <a:srgbClr val="0085AD"/>
                    </a:solidFill>
                    <a:ea typeface="PMingLiU" pitchFamily="18" charset="-120"/>
                  </a:rPr>
                  <a:t>Supply</a:t>
                </a:r>
              </a:p>
            </p:txBody>
          </p:sp>
        </p:grpSp>
        <p:grpSp>
          <p:nvGrpSpPr>
            <p:cNvPr id="82982" name="Group 39"/>
            <p:cNvGrpSpPr>
              <a:grpSpLocks/>
            </p:cNvGrpSpPr>
            <p:nvPr/>
          </p:nvGrpSpPr>
          <p:grpSpPr bwMode="auto">
            <a:xfrm>
              <a:off x="3844" y="1283"/>
              <a:ext cx="1043" cy="577"/>
              <a:chOff x="3844" y="1283"/>
              <a:chExt cx="1043" cy="577"/>
            </a:xfrm>
          </p:grpSpPr>
          <p:sp>
            <p:nvSpPr>
              <p:cNvPr id="82994" name="Rectangle 40"/>
              <p:cNvSpPr>
                <a:spLocks noChangeArrowheads="1"/>
              </p:cNvSpPr>
              <p:nvPr/>
            </p:nvSpPr>
            <p:spPr bwMode="auto">
              <a:xfrm>
                <a:off x="3844" y="1283"/>
                <a:ext cx="1043" cy="3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altLang="zh-TW" sz="2400" dirty="0">
                    <a:solidFill>
                      <a:srgbClr val="0085AD"/>
                    </a:solidFill>
                    <a:ea typeface="PMingLiU" pitchFamily="18" charset="-120"/>
                  </a:rPr>
                  <a:t>Secondary</a:t>
                </a:r>
              </a:p>
            </p:txBody>
          </p:sp>
          <p:sp>
            <p:nvSpPr>
              <p:cNvPr id="82995" name="Rectangle 41"/>
              <p:cNvSpPr>
                <a:spLocks noChangeArrowheads="1"/>
              </p:cNvSpPr>
              <p:nvPr/>
            </p:nvSpPr>
            <p:spPr bwMode="auto">
              <a:xfrm>
                <a:off x="3844" y="1513"/>
                <a:ext cx="698" cy="3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altLang="zh-TW" sz="2400" dirty="0">
                    <a:solidFill>
                      <a:srgbClr val="0085AD"/>
                    </a:solidFill>
                    <a:ea typeface="PMingLiU" pitchFamily="18" charset="-120"/>
                  </a:rPr>
                  <a:t>Return</a:t>
                </a:r>
              </a:p>
            </p:txBody>
          </p:sp>
        </p:grpSp>
        <p:grpSp>
          <p:nvGrpSpPr>
            <p:cNvPr id="82983" name="Group 42"/>
            <p:cNvGrpSpPr>
              <a:grpSpLocks/>
            </p:cNvGrpSpPr>
            <p:nvPr/>
          </p:nvGrpSpPr>
          <p:grpSpPr bwMode="auto">
            <a:xfrm>
              <a:off x="149" y="2243"/>
              <a:ext cx="784" cy="576"/>
              <a:chOff x="149" y="2243"/>
              <a:chExt cx="784" cy="576"/>
            </a:xfrm>
          </p:grpSpPr>
          <p:sp>
            <p:nvSpPr>
              <p:cNvPr id="82992" name="Rectangle 43"/>
              <p:cNvSpPr>
                <a:spLocks noChangeArrowheads="1"/>
              </p:cNvSpPr>
              <p:nvPr/>
            </p:nvSpPr>
            <p:spPr bwMode="auto">
              <a:xfrm>
                <a:off x="149" y="2243"/>
                <a:ext cx="784" cy="3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altLang="zh-TW" sz="2400">
                    <a:solidFill>
                      <a:srgbClr val="0085AD"/>
                    </a:solidFill>
                    <a:ea typeface="PMingLiU" pitchFamily="18" charset="-120"/>
                  </a:rPr>
                  <a:t>Primary</a:t>
                </a:r>
              </a:p>
            </p:txBody>
          </p:sp>
          <p:sp>
            <p:nvSpPr>
              <p:cNvPr id="82993" name="Rectangle 44"/>
              <p:cNvSpPr>
                <a:spLocks noChangeArrowheads="1"/>
              </p:cNvSpPr>
              <p:nvPr/>
            </p:nvSpPr>
            <p:spPr bwMode="auto">
              <a:xfrm>
                <a:off x="149" y="2472"/>
                <a:ext cx="709" cy="3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altLang="zh-TW" sz="2400">
                    <a:solidFill>
                      <a:srgbClr val="0085AD"/>
                    </a:solidFill>
                    <a:ea typeface="PMingLiU" pitchFamily="18" charset="-120"/>
                  </a:rPr>
                  <a:t>Supply</a:t>
                </a:r>
              </a:p>
            </p:txBody>
          </p:sp>
        </p:grpSp>
        <p:grpSp>
          <p:nvGrpSpPr>
            <p:cNvPr id="82984" name="Group 45"/>
            <p:cNvGrpSpPr>
              <a:grpSpLocks/>
            </p:cNvGrpSpPr>
            <p:nvPr/>
          </p:nvGrpSpPr>
          <p:grpSpPr bwMode="auto">
            <a:xfrm>
              <a:off x="4564" y="3346"/>
              <a:ext cx="784" cy="577"/>
              <a:chOff x="4564" y="3346"/>
              <a:chExt cx="784" cy="577"/>
            </a:xfrm>
          </p:grpSpPr>
          <p:sp>
            <p:nvSpPr>
              <p:cNvPr id="82990" name="Rectangle 46"/>
              <p:cNvSpPr>
                <a:spLocks noChangeArrowheads="1"/>
              </p:cNvSpPr>
              <p:nvPr/>
            </p:nvSpPr>
            <p:spPr bwMode="auto">
              <a:xfrm>
                <a:off x="4564" y="3346"/>
                <a:ext cx="784" cy="3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altLang="zh-TW" sz="2400" dirty="0">
                    <a:solidFill>
                      <a:srgbClr val="0085AD"/>
                    </a:solidFill>
                    <a:ea typeface="PMingLiU" pitchFamily="18" charset="-120"/>
                  </a:rPr>
                  <a:t>Primary</a:t>
                </a:r>
              </a:p>
            </p:txBody>
          </p:sp>
          <p:sp>
            <p:nvSpPr>
              <p:cNvPr id="82991" name="Rectangle 47"/>
              <p:cNvSpPr>
                <a:spLocks noChangeArrowheads="1"/>
              </p:cNvSpPr>
              <p:nvPr/>
            </p:nvSpPr>
            <p:spPr bwMode="auto">
              <a:xfrm>
                <a:off x="4564" y="3576"/>
                <a:ext cx="698" cy="3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altLang="zh-TW" sz="2400">
                    <a:solidFill>
                      <a:srgbClr val="0085AD"/>
                    </a:solidFill>
                    <a:ea typeface="PMingLiU" pitchFamily="18" charset="-120"/>
                  </a:rPr>
                  <a:t>Return</a:t>
                </a:r>
              </a:p>
            </p:txBody>
          </p:sp>
        </p:grpSp>
        <p:sp>
          <p:nvSpPr>
            <p:cNvPr id="82988" name="Rectangle 49"/>
            <p:cNvSpPr>
              <a:spLocks noChangeArrowheads="1"/>
            </p:cNvSpPr>
            <p:nvPr/>
          </p:nvSpPr>
          <p:spPr bwMode="auto">
            <a:xfrm>
              <a:off x="2262" y="3086"/>
              <a:ext cx="1345" cy="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altLang="zh-TW" sz="2400" dirty="0">
                  <a:solidFill>
                    <a:srgbClr val="0085AD"/>
                  </a:solidFill>
                  <a:ea typeface="PMingLiU" pitchFamily="18" charset="-120"/>
                </a:rPr>
                <a:t>Common </a:t>
              </a:r>
              <a:r>
                <a:rPr lang="en-US" altLang="zh-TW" sz="2400" dirty="0" smtClean="0">
                  <a:solidFill>
                    <a:srgbClr val="0085AD"/>
                  </a:solidFill>
                  <a:ea typeface="PMingLiU" pitchFamily="18" charset="-120"/>
                </a:rPr>
                <a:t>Pipe</a:t>
              </a:r>
              <a:endParaRPr lang="en-US" altLang="zh-TW" sz="2400" dirty="0">
                <a:solidFill>
                  <a:srgbClr val="0085AD"/>
                </a:solidFill>
                <a:ea typeface="PMingLiU" pitchFamily="18" charset="-120"/>
              </a:endParaRPr>
            </a:p>
          </p:txBody>
        </p:sp>
        <p:sp>
          <p:nvSpPr>
            <p:cNvPr id="82986" name="Arc 51"/>
            <p:cNvSpPr>
              <a:spLocks/>
            </p:cNvSpPr>
            <p:nvPr/>
          </p:nvSpPr>
          <p:spPr bwMode="auto">
            <a:xfrm rot="10740000">
              <a:off x="3634" y="2957"/>
              <a:ext cx="545" cy="5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50800" cap="rnd">
              <a:solidFill>
                <a:schemeClr val="hlink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87" name="Arc 52"/>
            <p:cNvSpPr>
              <a:spLocks/>
            </p:cNvSpPr>
            <p:nvPr/>
          </p:nvSpPr>
          <p:spPr bwMode="auto">
            <a:xfrm rot="10020000">
              <a:off x="3996" y="2909"/>
              <a:ext cx="344" cy="5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50800" cap="rnd">
              <a:solidFill>
                <a:schemeClr val="hlink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949" name="Text Box 53"/>
          <p:cNvSpPr txBox="1">
            <a:spLocks noChangeArrowheads="1"/>
          </p:cNvSpPr>
          <p:nvPr/>
        </p:nvSpPr>
        <p:spPr bwMode="auto">
          <a:xfrm>
            <a:off x="1431925" y="2286000"/>
            <a:ext cx="1676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</a:pPr>
            <a:endParaRPr lang="zh-TW" altLang="en-US" sz="2400">
              <a:ea typeface="ヒラギノ角ゴ Pro W3" pitchFamily="-112" charset="-128"/>
            </a:endParaRPr>
          </a:p>
        </p:txBody>
      </p:sp>
      <p:sp>
        <p:nvSpPr>
          <p:cNvPr id="82950" name="Text Box 54"/>
          <p:cNvSpPr txBox="1">
            <a:spLocks noChangeArrowheads="1"/>
          </p:cNvSpPr>
          <p:nvPr/>
        </p:nvSpPr>
        <p:spPr bwMode="auto">
          <a:xfrm>
            <a:off x="1429544" y="2254980"/>
            <a:ext cx="1828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240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二次</a:t>
            </a:r>
            <a:r>
              <a:rPr lang="zh-CN" altLang="en-US" sz="240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侧</a:t>
            </a:r>
            <a:r>
              <a:rPr lang="zh-TW" altLang="en-US" sz="240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給水</a:t>
            </a:r>
          </a:p>
        </p:txBody>
      </p:sp>
      <p:sp>
        <p:nvSpPr>
          <p:cNvPr id="82951" name="Text Box 55"/>
          <p:cNvSpPr txBox="1">
            <a:spLocks noChangeArrowheads="1"/>
          </p:cNvSpPr>
          <p:nvPr/>
        </p:nvSpPr>
        <p:spPr bwMode="auto">
          <a:xfrm>
            <a:off x="6003925" y="2286000"/>
            <a:ext cx="1828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240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二次</a:t>
            </a:r>
            <a:r>
              <a:rPr lang="zh-CN" altLang="en-US" sz="240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侧</a:t>
            </a:r>
            <a:r>
              <a:rPr lang="zh-TW" altLang="en-US" sz="240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回水</a:t>
            </a:r>
          </a:p>
        </p:txBody>
      </p:sp>
      <p:sp>
        <p:nvSpPr>
          <p:cNvPr id="82952" name="Text Box 56"/>
          <p:cNvSpPr txBox="1">
            <a:spLocks noChangeArrowheads="1"/>
          </p:cNvSpPr>
          <p:nvPr/>
        </p:nvSpPr>
        <p:spPr bwMode="auto">
          <a:xfrm>
            <a:off x="60325" y="4381500"/>
            <a:ext cx="1828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240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一次</a:t>
            </a:r>
            <a:r>
              <a:rPr lang="zh-CN" altLang="en-US" sz="240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侧</a:t>
            </a:r>
            <a:r>
              <a:rPr lang="zh-TW" altLang="en-US" sz="240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給水</a:t>
            </a:r>
          </a:p>
        </p:txBody>
      </p:sp>
      <p:sp>
        <p:nvSpPr>
          <p:cNvPr id="82953" name="Text Box 57"/>
          <p:cNvSpPr txBox="1">
            <a:spLocks noChangeArrowheads="1"/>
          </p:cNvSpPr>
          <p:nvPr/>
        </p:nvSpPr>
        <p:spPr bwMode="auto">
          <a:xfrm>
            <a:off x="6918325" y="3810000"/>
            <a:ext cx="1828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240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一次</a:t>
            </a:r>
            <a:r>
              <a:rPr lang="zh-CN" altLang="en-US" sz="240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侧</a:t>
            </a:r>
            <a:r>
              <a:rPr lang="zh-TW" altLang="en-US" sz="240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回水</a:t>
            </a:r>
          </a:p>
        </p:txBody>
      </p:sp>
      <p:sp>
        <p:nvSpPr>
          <p:cNvPr id="82954" name="Text Box 58"/>
          <p:cNvSpPr txBox="1">
            <a:spLocks noChangeArrowheads="1"/>
          </p:cNvSpPr>
          <p:nvPr/>
        </p:nvSpPr>
        <p:spPr bwMode="auto">
          <a:xfrm>
            <a:off x="3841574" y="3610467"/>
            <a:ext cx="1828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2400" dirty="0">
                <a:solidFill>
                  <a:srgbClr val="0085A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共有管路</a:t>
            </a:r>
          </a:p>
        </p:txBody>
      </p:sp>
      <p:sp>
        <p:nvSpPr>
          <p:cNvPr id="82955" name="Line 59"/>
          <p:cNvSpPr>
            <a:spLocks noChangeShapeType="1"/>
          </p:cNvSpPr>
          <p:nvPr/>
        </p:nvSpPr>
        <p:spPr bwMode="auto">
          <a:xfrm>
            <a:off x="2206625" y="1109928"/>
            <a:ext cx="0" cy="4669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6" name="Line 60"/>
          <p:cNvSpPr>
            <a:spLocks noChangeShapeType="1"/>
          </p:cNvSpPr>
          <p:nvPr/>
        </p:nvSpPr>
        <p:spPr bwMode="auto">
          <a:xfrm>
            <a:off x="6826250" y="1109928"/>
            <a:ext cx="12700" cy="5172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7" name="Line 61"/>
          <p:cNvSpPr>
            <a:spLocks noChangeShapeType="1"/>
          </p:cNvSpPr>
          <p:nvPr/>
        </p:nvSpPr>
        <p:spPr bwMode="auto">
          <a:xfrm>
            <a:off x="2206626" y="1353344"/>
            <a:ext cx="4632325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8" name="Line 62"/>
          <p:cNvSpPr>
            <a:spLocks noChangeShapeType="1"/>
          </p:cNvSpPr>
          <p:nvPr/>
        </p:nvSpPr>
        <p:spPr bwMode="auto">
          <a:xfrm flipH="1">
            <a:off x="2206625" y="1353344"/>
            <a:ext cx="73025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9" name="Text Box 63"/>
          <p:cNvSpPr txBox="1">
            <a:spLocks noChangeArrowheads="1"/>
          </p:cNvSpPr>
          <p:nvPr/>
        </p:nvSpPr>
        <p:spPr bwMode="auto">
          <a:xfrm>
            <a:off x="4129089" y="903553"/>
            <a:ext cx="7207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dirty="0">
                <a:solidFill>
                  <a:srgbClr val="FD2D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长度</a:t>
            </a:r>
          </a:p>
        </p:txBody>
      </p:sp>
      <p:sp>
        <p:nvSpPr>
          <p:cNvPr id="82960" name="Text Box 64"/>
          <p:cNvSpPr txBox="1">
            <a:spLocks noChangeArrowheads="1"/>
          </p:cNvSpPr>
          <p:nvPr/>
        </p:nvSpPr>
        <p:spPr bwMode="auto">
          <a:xfrm>
            <a:off x="4171951" y="2950105"/>
            <a:ext cx="7207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eaLnBrk="0" hangingPunct="0">
              <a:spcBef>
                <a:spcPct val="50000"/>
              </a:spcBef>
              <a:defRPr>
                <a:solidFill>
                  <a:srgbClr val="FD2D17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>
                <a:ea typeface="宋体" pitchFamily="2" charset="-122"/>
              </a:defRPr>
            </a:lvl2pPr>
            <a:lvl3pPr marL="1143000" indent="-228600" eaLnBrk="0" hangingPunct="0">
              <a:defRPr>
                <a:ea typeface="宋体" pitchFamily="2" charset="-122"/>
              </a:defRPr>
            </a:lvl3pPr>
            <a:lvl4pPr marL="1600200" indent="-228600" eaLnBrk="0" hangingPunct="0">
              <a:defRPr>
                <a:ea typeface="宋体" pitchFamily="2" charset="-122"/>
              </a:defRPr>
            </a:lvl4pPr>
            <a:lvl5pPr marL="2057400" indent="-228600" eaLnBrk="0" hangingPunct="0">
              <a:defRPr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pitchFamily="2" charset="-122"/>
              </a:defRPr>
            </a:lvl9pPr>
          </a:lstStyle>
          <a:p>
            <a:r>
              <a:rPr lang="zh-CN" altLang="en-US" dirty="0"/>
              <a:t>阻力</a:t>
            </a:r>
          </a:p>
        </p:txBody>
      </p:sp>
      <p:sp>
        <p:nvSpPr>
          <p:cNvPr id="82961" name="Line 65"/>
          <p:cNvSpPr>
            <a:spLocks noChangeShapeType="1"/>
          </p:cNvSpPr>
          <p:nvPr/>
        </p:nvSpPr>
        <p:spPr bwMode="auto">
          <a:xfrm flipH="1">
            <a:off x="7956551" y="1840177"/>
            <a:ext cx="11113" cy="57017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62" name="Text Box 66"/>
          <p:cNvSpPr txBox="1">
            <a:spLocks noChangeArrowheads="1"/>
          </p:cNvSpPr>
          <p:nvPr/>
        </p:nvSpPr>
        <p:spPr bwMode="auto">
          <a:xfrm>
            <a:off x="8172451" y="1883834"/>
            <a:ext cx="7207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eaLnBrk="0" hangingPunct="0">
              <a:spcBef>
                <a:spcPct val="50000"/>
              </a:spcBef>
              <a:defRPr>
                <a:solidFill>
                  <a:srgbClr val="FD2D17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>
                <a:ea typeface="宋体" pitchFamily="2" charset="-122"/>
              </a:defRPr>
            </a:lvl2pPr>
            <a:lvl3pPr marL="1143000" indent="-228600" eaLnBrk="0" hangingPunct="0">
              <a:defRPr>
                <a:ea typeface="宋体" pitchFamily="2" charset="-122"/>
              </a:defRPr>
            </a:lvl3pPr>
            <a:lvl4pPr marL="1600200" indent="-228600" eaLnBrk="0" hangingPunct="0">
              <a:defRPr>
                <a:ea typeface="宋体" pitchFamily="2" charset="-122"/>
              </a:defRPr>
            </a:lvl4pPr>
            <a:lvl5pPr marL="2057400" indent="-228600" eaLnBrk="0" hangingPunct="0">
              <a:defRPr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pitchFamily="2" charset="-122"/>
              </a:defRPr>
            </a:lvl9pPr>
          </a:lstStyle>
          <a:p>
            <a:r>
              <a:rPr lang="zh-CN" altLang="en-US" dirty="0"/>
              <a:t>流速</a:t>
            </a:r>
          </a:p>
        </p:txBody>
      </p:sp>
      <p:sp>
        <p:nvSpPr>
          <p:cNvPr id="82963" name="Line 67"/>
          <p:cNvSpPr>
            <a:spLocks noChangeShapeType="1"/>
          </p:cNvSpPr>
          <p:nvPr/>
        </p:nvSpPr>
        <p:spPr bwMode="auto">
          <a:xfrm>
            <a:off x="4900614" y="3131344"/>
            <a:ext cx="280987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64" name="Line 68"/>
          <p:cNvSpPr>
            <a:spLocks noChangeShapeType="1"/>
          </p:cNvSpPr>
          <p:nvPr/>
        </p:nvSpPr>
        <p:spPr bwMode="auto">
          <a:xfrm flipH="1">
            <a:off x="3779838" y="3131344"/>
            <a:ext cx="315912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65" name="Oval 69"/>
          <p:cNvSpPr>
            <a:spLocks noChangeArrowheads="1"/>
          </p:cNvSpPr>
          <p:nvPr/>
        </p:nvSpPr>
        <p:spPr bwMode="auto">
          <a:xfrm>
            <a:off x="4054476" y="817563"/>
            <a:ext cx="828675" cy="517261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6" name="Oval 70"/>
          <p:cNvSpPr>
            <a:spLocks noChangeArrowheads="1"/>
          </p:cNvSpPr>
          <p:nvPr/>
        </p:nvSpPr>
        <p:spPr bwMode="auto">
          <a:xfrm>
            <a:off x="4090989" y="2842948"/>
            <a:ext cx="828675" cy="51726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/>
          </p:cNvSpPr>
          <p:nvPr>
            <p:ph type="body" idx="1"/>
          </p:nvPr>
        </p:nvSpPr>
        <p:spPr>
          <a:xfrm>
            <a:off x="323850" y="997365"/>
            <a:ext cx="8229600" cy="4499919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0085AD"/>
              </a:buClr>
              <a:buFont typeface="Wingdings" panose="05000000000000000000" pitchFamily="2" charset="2"/>
              <a:buChar char="q"/>
              <a:defRPr/>
            </a:pP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选用最大一台冷冻机</a:t>
            </a:r>
            <a:r>
              <a:rPr lang="zh-TW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的流量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计算公共管直径</a:t>
            </a:r>
            <a:endParaRPr lang="zh-TW" altLang="en-US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0085AD"/>
              </a:buClr>
              <a:buFont typeface="Wingdings" panose="05000000000000000000" pitchFamily="2" charset="2"/>
              <a:buChar char="q"/>
              <a:defRPr/>
            </a:pPr>
            <a:r>
              <a:rPr lang="zh-TW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共有管路的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损耗</a:t>
            </a:r>
            <a:r>
              <a:rPr lang="zh-TW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小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于</a:t>
            </a:r>
            <a:r>
              <a:rPr lang="zh-TW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1½ 尺 </a:t>
            </a:r>
            <a:r>
              <a:rPr lang="en-US" altLang="zh-TW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约 </a:t>
            </a:r>
            <a:r>
              <a:rPr lang="en-US" altLang="zh-TW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0.5 </a:t>
            </a:r>
            <a:r>
              <a:rPr lang="zh-TW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米</a:t>
            </a:r>
            <a:r>
              <a:rPr lang="en-US" altLang="zh-TW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Clr>
                <a:srgbClr val="0085AD"/>
              </a:buClr>
              <a:buNone/>
              <a:defRPr/>
            </a:pPr>
            <a:r>
              <a:rPr lang="en-US" altLang="zh-TW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TW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通常使用</a:t>
            </a:r>
            <a:r>
              <a:rPr lang="en-US" altLang="zh-TW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distribution</a:t>
            </a:r>
            <a:r>
              <a:rPr lang="zh-TW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管路的尺寸</a:t>
            </a:r>
          </a:p>
          <a:p>
            <a:pPr>
              <a:lnSpc>
                <a:spcPct val="150000"/>
              </a:lnSpc>
              <a:buClr>
                <a:srgbClr val="0085AD"/>
              </a:buClr>
              <a:buFont typeface="Wingdings" panose="05000000000000000000" pitchFamily="2" charset="2"/>
              <a:buChar char="q"/>
              <a:defRPr/>
            </a:pPr>
            <a:r>
              <a:rPr lang="en-US" altLang="zh-TW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T</a:t>
            </a:r>
            <a:r>
              <a:rPr lang="zh-TW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形管之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间</a:t>
            </a:r>
            <a:r>
              <a:rPr lang="zh-TW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有三倍一次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侧管径</a:t>
            </a:r>
            <a:r>
              <a:rPr lang="zh-TW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距离</a:t>
            </a:r>
            <a:endParaRPr lang="zh-TW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indent="0">
              <a:lnSpc>
                <a:spcPct val="150000"/>
              </a:lnSpc>
              <a:buClr>
                <a:srgbClr val="0085AD"/>
              </a:buClr>
              <a:buNone/>
              <a:defRPr/>
            </a:pPr>
            <a:r>
              <a:rPr lang="zh-CN" altLang="en-US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 smtClean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过</a:t>
            </a:r>
            <a:r>
              <a:rPr lang="zh-CN" altLang="en-US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长会增加公共管的阻力</a:t>
            </a:r>
            <a:endParaRPr lang="zh-TW" altLang="en-US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0085AD"/>
              </a:buClr>
              <a:buFont typeface="Wingdings" panose="05000000000000000000" pitchFamily="2" charset="2"/>
              <a:buChar char="q"/>
              <a:defRPr/>
            </a:pP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减小二次回水</a:t>
            </a:r>
            <a:r>
              <a:rPr lang="zh-TW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流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速</a:t>
            </a:r>
            <a:endParaRPr lang="zh-TW" altLang="en-US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0085AD"/>
              </a:buClr>
              <a:buFont typeface="Wingdings" panose="05000000000000000000" pitchFamily="2" charset="2"/>
              <a:buChar char="q"/>
              <a:defRPr/>
            </a:pPr>
            <a:endParaRPr lang="zh-CN" altLang="en-US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996" name="Rectangle 3"/>
          <p:cNvSpPr>
            <a:spLocks noChangeArrowheads="1"/>
          </p:cNvSpPr>
          <p:nvPr/>
        </p:nvSpPr>
        <p:spPr bwMode="auto">
          <a:xfrm>
            <a:off x="8675689" y="66146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ea typeface="黑体" pitchFamily="2" charset="-122"/>
              </a:rPr>
              <a:t>L</a:t>
            </a:r>
            <a:endParaRPr lang="en-US" sz="1600" dirty="0"/>
          </a:p>
        </p:txBody>
      </p:sp>
      <p:sp>
        <p:nvSpPr>
          <p:cNvPr id="8" name="Rectangle 2">
            <a:hlinkClick r:id="rId2" action="ppaction://hlinkpres?slideindex=1&amp;slidetitle="/>
          </p:cNvPr>
          <p:cNvSpPr txBox="1">
            <a:spLocks/>
          </p:cNvSpPr>
          <p:nvPr/>
        </p:nvSpPr>
        <p:spPr bwMode="auto">
          <a:xfrm>
            <a:off x="323850" y="96574"/>
            <a:ext cx="822960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eaLnBrk="0" hangingPunct="0">
              <a:defRPr sz="4000" b="1" kern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defTabSz="457200" eaLnBrk="0" hangingPunct="0"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defTabSz="457200" eaLnBrk="0" hangingPunct="0"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defTabSz="457200" eaLnBrk="0" hangingPunct="0"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defTabSz="457200" eaLnBrk="0" hangingPunct="0"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defTabSz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defTabSz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defTabSz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defTabSz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zh-CN" altLang="en-US" dirty="0"/>
              <a:t>公共管的设计标准</a:t>
            </a:r>
          </a:p>
        </p:txBody>
      </p:sp>
    </p:spTree>
    <p:extLst>
      <p:ext uri="{BB962C8B-B14F-4D97-AF65-F5344CB8AC3E}">
        <p14:creationId xmlns:p14="http://schemas.microsoft.com/office/powerpoint/2010/main" val="143973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/>
          </p:cNvSpPr>
          <p:nvPr>
            <p:ph type="title"/>
          </p:nvPr>
        </p:nvSpPr>
        <p:spPr>
          <a:xfrm>
            <a:off x="400050" y="202219"/>
            <a:ext cx="8229600" cy="79639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/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型管分流定律</a:t>
            </a:r>
          </a:p>
        </p:txBody>
      </p:sp>
      <p:sp>
        <p:nvSpPr>
          <p:cNvPr id="86019" name="Rectangle 4"/>
          <p:cNvSpPr>
            <a:spLocks noChangeArrowheads="1"/>
          </p:cNvSpPr>
          <p:nvPr/>
        </p:nvSpPr>
        <p:spPr bwMode="auto">
          <a:xfrm>
            <a:off x="7164388" y="3938323"/>
            <a:ext cx="126957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CN" sz="2700" dirty="0">
                <a:solidFill>
                  <a:srgbClr val="0085AD"/>
                </a:solidFill>
              </a:rPr>
              <a:t>50 GPM</a:t>
            </a:r>
          </a:p>
        </p:txBody>
      </p:sp>
      <p:sp>
        <p:nvSpPr>
          <p:cNvPr id="86020" name="Rectangle 5"/>
          <p:cNvSpPr>
            <a:spLocks noChangeArrowheads="1"/>
          </p:cNvSpPr>
          <p:nvPr/>
        </p:nvSpPr>
        <p:spPr bwMode="auto">
          <a:xfrm>
            <a:off x="323850" y="3938323"/>
            <a:ext cx="146193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CN" sz="2700" dirty="0">
                <a:solidFill>
                  <a:srgbClr val="0085AD"/>
                </a:solidFill>
              </a:rPr>
              <a:t>100 GPM</a:t>
            </a:r>
            <a:endParaRPr lang="en-US" altLang="zh-CN" sz="2400" dirty="0">
              <a:solidFill>
                <a:srgbClr val="0085AD"/>
              </a:solidFill>
            </a:endParaRPr>
          </a:p>
        </p:txBody>
      </p:sp>
      <p:sp>
        <p:nvSpPr>
          <p:cNvPr id="86021" name="Rectangle 6"/>
          <p:cNvSpPr>
            <a:spLocks noChangeArrowheads="1"/>
          </p:cNvSpPr>
          <p:nvPr/>
        </p:nvSpPr>
        <p:spPr bwMode="auto">
          <a:xfrm>
            <a:off x="4792663" y="1754187"/>
            <a:ext cx="12695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CN" sz="2700" dirty="0">
                <a:solidFill>
                  <a:srgbClr val="0085AD"/>
                </a:solidFill>
              </a:rPr>
              <a:t>50 GPM</a:t>
            </a:r>
          </a:p>
          <a:p>
            <a:pPr eaLnBrk="0" hangingPunct="0"/>
            <a:endParaRPr lang="en-US" altLang="zh-CN" sz="2700" dirty="0">
              <a:solidFill>
                <a:srgbClr val="0085AD"/>
              </a:solidFill>
            </a:endParaRPr>
          </a:p>
        </p:txBody>
      </p:sp>
      <p:grpSp>
        <p:nvGrpSpPr>
          <p:cNvPr id="86022" name="Group 7"/>
          <p:cNvGrpSpPr>
            <a:grpSpLocks/>
          </p:cNvGrpSpPr>
          <p:nvPr/>
        </p:nvGrpSpPr>
        <p:grpSpPr bwMode="auto">
          <a:xfrm>
            <a:off x="628650" y="4393407"/>
            <a:ext cx="1143000" cy="254000"/>
            <a:chOff x="271" y="3725"/>
            <a:chExt cx="713" cy="95"/>
          </a:xfrm>
        </p:grpSpPr>
        <p:sp>
          <p:nvSpPr>
            <p:cNvPr id="86039" name="Line 8"/>
            <p:cNvSpPr>
              <a:spLocks noChangeShapeType="1"/>
            </p:cNvSpPr>
            <p:nvPr/>
          </p:nvSpPr>
          <p:spPr bwMode="auto">
            <a:xfrm>
              <a:off x="271" y="3773"/>
              <a:ext cx="632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40" name="Freeform 9"/>
            <p:cNvSpPr>
              <a:spLocks/>
            </p:cNvSpPr>
            <p:nvPr/>
          </p:nvSpPr>
          <p:spPr bwMode="auto">
            <a:xfrm>
              <a:off x="822" y="3725"/>
              <a:ext cx="162" cy="95"/>
            </a:xfrm>
            <a:custGeom>
              <a:avLst/>
              <a:gdLst>
                <a:gd name="T0" fmla="*/ 162 w 162"/>
                <a:gd name="T1" fmla="*/ 48 h 95"/>
                <a:gd name="T2" fmla="*/ 0 w 162"/>
                <a:gd name="T3" fmla="*/ 0 h 95"/>
                <a:gd name="T4" fmla="*/ 0 w 162"/>
                <a:gd name="T5" fmla="*/ 95 h 95"/>
                <a:gd name="T6" fmla="*/ 162 w 162"/>
                <a:gd name="T7" fmla="*/ 48 h 9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2" h="95">
                  <a:moveTo>
                    <a:pt x="162" y="48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162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6023" name="Group 10"/>
          <p:cNvGrpSpPr>
            <a:grpSpLocks/>
          </p:cNvGrpSpPr>
          <p:nvPr/>
        </p:nvGrpSpPr>
        <p:grpSpPr bwMode="auto">
          <a:xfrm>
            <a:off x="7092950" y="4418542"/>
            <a:ext cx="1131888" cy="190500"/>
            <a:chOff x="4817" y="3725"/>
            <a:chExt cx="713" cy="95"/>
          </a:xfrm>
        </p:grpSpPr>
        <p:sp>
          <p:nvSpPr>
            <p:cNvPr id="86037" name="Line 11"/>
            <p:cNvSpPr>
              <a:spLocks noChangeShapeType="1"/>
            </p:cNvSpPr>
            <p:nvPr/>
          </p:nvSpPr>
          <p:spPr bwMode="auto">
            <a:xfrm>
              <a:off x="4817" y="3773"/>
              <a:ext cx="632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38" name="Freeform 12"/>
            <p:cNvSpPr>
              <a:spLocks/>
            </p:cNvSpPr>
            <p:nvPr/>
          </p:nvSpPr>
          <p:spPr bwMode="auto">
            <a:xfrm>
              <a:off x="5368" y="3725"/>
              <a:ext cx="162" cy="95"/>
            </a:xfrm>
            <a:custGeom>
              <a:avLst/>
              <a:gdLst>
                <a:gd name="T0" fmla="*/ 162 w 162"/>
                <a:gd name="T1" fmla="*/ 48 h 95"/>
                <a:gd name="T2" fmla="*/ 0 w 162"/>
                <a:gd name="T3" fmla="*/ 0 h 95"/>
                <a:gd name="T4" fmla="*/ 0 w 162"/>
                <a:gd name="T5" fmla="*/ 95 h 95"/>
                <a:gd name="T6" fmla="*/ 162 w 162"/>
                <a:gd name="T7" fmla="*/ 48 h 9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2" h="95">
                  <a:moveTo>
                    <a:pt x="162" y="48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162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6024" name="Group 13"/>
          <p:cNvGrpSpPr>
            <a:grpSpLocks/>
          </p:cNvGrpSpPr>
          <p:nvPr/>
        </p:nvGrpSpPr>
        <p:grpSpPr bwMode="auto">
          <a:xfrm>
            <a:off x="4427539" y="1418167"/>
            <a:ext cx="149225" cy="957792"/>
            <a:chOff x="2685" y="1120"/>
            <a:chExt cx="94" cy="724"/>
          </a:xfrm>
        </p:grpSpPr>
        <p:sp>
          <p:nvSpPr>
            <p:cNvPr id="86035" name="Line 14"/>
            <p:cNvSpPr>
              <a:spLocks noChangeShapeType="1"/>
            </p:cNvSpPr>
            <p:nvPr/>
          </p:nvSpPr>
          <p:spPr bwMode="auto">
            <a:xfrm flipV="1">
              <a:off x="2732" y="1203"/>
              <a:ext cx="1" cy="64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36" name="Freeform 15"/>
            <p:cNvSpPr>
              <a:spLocks/>
            </p:cNvSpPr>
            <p:nvPr/>
          </p:nvSpPr>
          <p:spPr bwMode="auto">
            <a:xfrm>
              <a:off x="2685" y="1120"/>
              <a:ext cx="94" cy="162"/>
            </a:xfrm>
            <a:custGeom>
              <a:avLst/>
              <a:gdLst>
                <a:gd name="T0" fmla="*/ 47 w 94"/>
                <a:gd name="T1" fmla="*/ 0 h 162"/>
                <a:gd name="T2" fmla="*/ 0 w 94"/>
                <a:gd name="T3" fmla="*/ 162 h 162"/>
                <a:gd name="T4" fmla="*/ 94 w 94"/>
                <a:gd name="T5" fmla="*/ 162 h 162"/>
                <a:gd name="T6" fmla="*/ 47 w 94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4" h="162">
                  <a:moveTo>
                    <a:pt x="47" y="0"/>
                  </a:moveTo>
                  <a:lnTo>
                    <a:pt x="0" y="162"/>
                  </a:lnTo>
                  <a:lnTo>
                    <a:pt x="94" y="162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6025" name="Group 16"/>
          <p:cNvGrpSpPr>
            <a:grpSpLocks/>
          </p:cNvGrpSpPr>
          <p:nvPr/>
        </p:nvGrpSpPr>
        <p:grpSpPr bwMode="auto">
          <a:xfrm>
            <a:off x="2076450" y="2488407"/>
            <a:ext cx="4876800" cy="2349500"/>
            <a:chOff x="1200" y="2208"/>
            <a:chExt cx="3072" cy="1776"/>
          </a:xfrm>
        </p:grpSpPr>
        <p:sp>
          <p:nvSpPr>
            <p:cNvPr id="86026" name="Rectangle 17"/>
            <p:cNvSpPr>
              <a:spLocks noChangeArrowheads="1"/>
            </p:cNvSpPr>
            <p:nvPr/>
          </p:nvSpPr>
          <p:spPr bwMode="auto">
            <a:xfrm rot="-5400000">
              <a:off x="2592" y="3216"/>
              <a:ext cx="288" cy="3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27" name="Rectangle 18"/>
            <p:cNvSpPr>
              <a:spLocks noChangeArrowheads="1"/>
            </p:cNvSpPr>
            <p:nvPr/>
          </p:nvSpPr>
          <p:spPr bwMode="auto">
            <a:xfrm>
              <a:off x="2160" y="3504"/>
              <a:ext cx="96" cy="48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28" name="Rectangle 19"/>
            <p:cNvSpPr>
              <a:spLocks noChangeArrowheads="1"/>
            </p:cNvSpPr>
            <p:nvPr/>
          </p:nvSpPr>
          <p:spPr bwMode="auto">
            <a:xfrm>
              <a:off x="3216" y="3504"/>
              <a:ext cx="96" cy="48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29" name="Rectangle 20"/>
            <p:cNvSpPr>
              <a:spLocks noChangeArrowheads="1"/>
            </p:cNvSpPr>
            <p:nvPr/>
          </p:nvSpPr>
          <p:spPr bwMode="auto">
            <a:xfrm>
              <a:off x="2256" y="3552"/>
              <a:ext cx="960" cy="3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30" name="Rectangle 21"/>
            <p:cNvSpPr>
              <a:spLocks noChangeArrowheads="1"/>
            </p:cNvSpPr>
            <p:nvPr/>
          </p:nvSpPr>
          <p:spPr bwMode="auto">
            <a:xfrm rot="5400000">
              <a:off x="2688" y="2976"/>
              <a:ext cx="96" cy="48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31" name="Rectangle 22"/>
            <p:cNvSpPr>
              <a:spLocks noChangeArrowheads="1"/>
            </p:cNvSpPr>
            <p:nvPr/>
          </p:nvSpPr>
          <p:spPr bwMode="auto">
            <a:xfrm>
              <a:off x="1200" y="3552"/>
              <a:ext cx="960" cy="3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32" name="Rectangle 23"/>
            <p:cNvSpPr>
              <a:spLocks noChangeArrowheads="1"/>
            </p:cNvSpPr>
            <p:nvPr/>
          </p:nvSpPr>
          <p:spPr bwMode="auto">
            <a:xfrm>
              <a:off x="3312" y="3552"/>
              <a:ext cx="960" cy="3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33" name="Rectangle 24"/>
            <p:cNvSpPr>
              <a:spLocks noChangeArrowheads="1"/>
            </p:cNvSpPr>
            <p:nvPr/>
          </p:nvSpPr>
          <p:spPr bwMode="auto">
            <a:xfrm rot="-5400000">
              <a:off x="2256" y="2496"/>
              <a:ext cx="960" cy="3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34" name="Line 25"/>
            <p:cNvSpPr>
              <a:spLocks noChangeShapeType="1"/>
            </p:cNvSpPr>
            <p:nvPr/>
          </p:nvSpPr>
          <p:spPr bwMode="auto">
            <a:xfrm>
              <a:off x="2592" y="3552"/>
              <a:ext cx="28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092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/>
          </p:cNvSpPr>
          <p:nvPr>
            <p:ph type="title"/>
          </p:nvPr>
        </p:nvSpPr>
        <p:spPr>
          <a:xfrm>
            <a:off x="601663" y="141779"/>
            <a:ext cx="8229600" cy="79639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/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型管汇流定律</a:t>
            </a:r>
          </a:p>
        </p:txBody>
      </p:sp>
      <p:sp>
        <p:nvSpPr>
          <p:cNvPr id="87043" name="Rectangle 4"/>
          <p:cNvSpPr>
            <a:spLocks noChangeArrowheads="1"/>
          </p:cNvSpPr>
          <p:nvPr/>
        </p:nvSpPr>
        <p:spPr bwMode="auto">
          <a:xfrm>
            <a:off x="7235826" y="3996532"/>
            <a:ext cx="131766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CN" sz="2700" dirty="0">
                <a:solidFill>
                  <a:srgbClr val="0085AD"/>
                </a:solidFill>
              </a:rPr>
              <a:t>40 GPM</a:t>
            </a:r>
          </a:p>
        </p:txBody>
      </p:sp>
      <p:sp>
        <p:nvSpPr>
          <p:cNvPr id="87044" name="Rectangle 5"/>
          <p:cNvSpPr>
            <a:spLocks noChangeArrowheads="1"/>
          </p:cNvSpPr>
          <p:nvPr/>
        </p:nvSpPr>
        <p:spPr bwMode="auto">
          <a:xfrm>
            <a:off x="468314" y="4057386"/>
            <a:ext cx="131766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CN" sz="2700" dirty="0">
                <a:solidFill>
                  <a:srgbClr val="0085AD"/>
                </a:solidFill>
              </a:rPr>
              <a:t>60 GPM</a:t>
            </a:r>
          </a:p>
        </p:txBody>
      </p:sp>
      <p:sp>
        <p:nvSpPr>
          <p:cNvPr id="87045" name="Rectangle 6"/>
          <p:cNvSpPr>
            <a:spLocks noChangeArrowheads="1"/>
          </p:cNvSpPr>
          <p:nvPr/>
        </p:nvSpPr>
        <p:spPr bwMode="auto">
          <a:xfrm>
            <a:off x="4716463" y="1717146"/>
            <a:ext cx="151804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CN" sz="2700" dirty="0">
                <a:solidFill>
                  <a:srgbClr val="0085AD"/>
                </a:solidFill>
              </a:rPr>
              <a:t>100 GPM</a:t>
            </a:r>
          </a:p>
        </p:txBody>
      </p:sp>
      <p:grpSp>
        <p:nvGrpSpPr>
          <p:cNvPr id="87046" name="Group 7"/>
          <p:cNvGrpSpPr>
            <a:grpSpLocks/>
          </p:cNvGrpSpPr>
          <p:nvPr/>
        </p:nvGrpSpPr>
        <p:grpSpPr bwMode="auto">
          <a:xfrm>
            <a:off x="755650" y="4536282"/>
            <a:ext cx="1162050" cy="129646"/>
            <a:chOff x="168" y="3907"/>
            <a:chExt cx="732" cy="98"/>
          </a:xfrm>
        </p:grpSpPr>
        <p:sp>
          <p:nvSpPr>
            <p:cNvPr id="87063" name="Line 8"/>
            <p:cNvSpPr>
              <a:spLocks noChangeShapeType="1"/>
            </p:cNvSpPr>
            <p:nvPr/>
          </p:nvSpPr>
          <p:spPr bwMode="auto">
            <a:xfrm>
              <a:off x="168" y="3957"/>
              <a:ext cx="649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64" name="Freeform 9"/>
            <p:cNvSpPr>
              <a:spLocks/>
            </p:cNvSpPr>
            <p:nvPr/>
          </p:nvSpPr>
          <p:spPr bwMode="auto">
            <a:xfrm>
              <a:off x="733" y="3907"/>
              <a:ext cx="167" cy="98"/>
            </a:xfrm>
            <a:custGeom>
              <a:avLst/>
              <a:gdLst>
                <a:gd name="T0" fmla="*/ 167 w 167"/>
                <a:gd name="T1" fmla="*/ 50 h 98"/>
                <a:gd name="T2" fmla="*/ 0 w 167"/>
                <a:gd name="T3" fmla="*/ 0 h 98"/>
                <a:gd name="T4" fmla="*/ 0 w 167"/>
                <a:gd name="T5" fmla="*/ 98 h 98"/>
                <a:gd name="T6" fmla="*/ 167 w 167"/>
                <a:gd name="T7" fmla="*/ 50 h 9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7" h="98">
                  <a:moveTo>
                    <a:pt x="167" y="50"/>
                  </a:moveTo>
                  <a:lnTo>
                    <a:pt x="0" y="0"/>
                  </a:lnTo>
                  <a:lnTo>
                    <a:pt x="0" y="98"/>
                  </a:lnTo>
                  <a:lnTo>
                    <a:pt x="167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7047" name="Group 10"/>
          <p:cNvGrpSpPr>
            <a:grpSpLocks/>
          </p:cNvGrpSpPr>
          <p:nvPr/>
        </p:nvGrpSpPr>
        <p:grpSpPr bwMode="auto">
          <a:xfrm>
            <a:off x="7235825" y="4536282"/>
            <a:ext cx="1176338" cy="129646"/>
            <a:chOff x="4839" y="3907"/>
            <a:chExt cx="741" cy="98"/>
          </a:xfrm>
        </p:grpSpPr>
        <p:sp>
          <p:nvSpPr>
            <p:cNvPr id="87061" name="Line 11"/>
            <p:cNvSpPr>
              <a:spLocks noChangeShapeType="1"/>
            </p:cNvSpPr>
            <p:nvPr/>
          </p:nvSpPr>
          <p:spPr bwMode="auto">
            <a:xfrm flipH="1">
              <a:off x="4920" y="3957"/>
              <a:ext cx="66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62" name="Freeform 12"/>
            <p:cNvSpPr>
              <a:spLocks/>
            </p:cNvSpPr>
            <p:nvPr/>
          </p:nvSpPr>
          <p:spPr bwMode="auto">
            <a:xfrm>
              <a:off x="4839" y="3907"/>
              <a:ext cx="165" cy="98"/>
            </a:xfrm>
            <a:custGeom>
              <a:avLst/>
              <a:gdLst>
                <a:gd name="T0" fmla="*/ 0 w 165"/>
                <a:gd name="T1" fmla="*/ 50 h 98"/>
                <a:gd name="T2" fmla="*/ 165 w 165"/>
                <a:gd name="T3" fmla="*/ 98 h 98"/>
                <a:gd name="T4" fmla="*/ 165 w 165"/>
                <a:gd name="T5" fmla="*/ 0 h 98"/>
                <a:gd name="T6" fmla="*/ 0 w 165"/>
                <a:gd name="T7" fmla="*/ 50 h 9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5" h="98">
                  <a:moveTo>
                    <a:pt x="0" y="50"/>
                  </a:moveTo>
                  <a:lnTo>
                    <a:pt x="165" y="98"/>
                  </a:lnTo>
                  <a:lnTo>
                    <a:pt x="165" y="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7048" name="Group 13"/>
          <p:cNvGrpSpPr>
            <a:grpSpLocks/>
          </p:cNvGrpSpPr>
          <p:nvPr/>
        </p:nvGrpSpPr>
        <p:grpSpPr bwMode="auto">
          <a:xfrm>
            <a:off x="4427538" y="1355990"/>
            <a:ext cx="304800" cy="952500"/>
            <a:chOff x="2647" y="1233"/>
            <a:chExt cx="97" cy="743"/>
          </a:xfrm>
        </p:grpSpPr>
        <p:sp>
          <p:nvSpPr>
            <p:cNvPr id="87059" name="Line 14"/>
            <p:cNvSpPr>
              <a:spLocks noChangeShapeType="1"/>
            </p:cNvSpPr>
            <p:nvPr/>
          </p:nvSpPr>
          <p:spPr bwMode="auto">
            <a:xfrm flipV="1">
              <a:off x="2695" y="1317"/>
              <a:ext cx="1" cy="659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60" name="Freeform 15"/>
            <p:cNvSpPr>
              <a:spLocks/>
            </p:cNvSpPr>
            <p:nvPr/>
          </p:nvSpPr>
          <p:spPr bwMode="auto">
            <a:xfrm>
              <a:off x="2647" y="1233"/>
              <a:ext cx="97" cy="166"/>
            </a:xfrm>
            <a:custGeom>
              <a:avLst/>
              <a:gdLst>
                <a:gd name="T0" fmla="*/ 48 w 97"/>
                <a:gd name="T1" fmla="*/ 0 h 166"/>
                <a:gd name="T2" fmla="*/ 0 w 97"/>
                <a:gd name="T3" fmla="*/ 166 h 166"/>
                <a:gd name="T4" fmla="*/ 97 w 97"/>
                <a:gd name="T5" fmla="*/ 166 h 166"/>
                <a:gd name="T6" fmla="*/ 48 w 97"/>
                <a:gd name="T7" fmla="*/ 0 h 16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" h="166">
                  <a:moveTo>
                    <a:pt x="48" y="0"/>
                  </a:moveTo>
                  <a:lnTo>
                    <a:pt x="0" y="166"/>
                  </a:lnTo>
                  <a:lnTo>
                    <a:pt x="97" y="16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7049" name="Group 16"/>
          <p:cNvGrpSpPr>
            <a:grpSpLocks/>
          </p:cNvGrpSpPr>
          <p:nvPr/>
        </p:nvGrpSpPr>
        <p:grpSpPr bwMode="auto">
          <a:xfrm>
            <a:off x="2100263" y="2547938"/>
            <a:ext cx="4876800" cy="2349500"/>
            <a:chOff x="1200" y="2208"/>
            <a:chExt cx="3072" cy="1776"/>
          </a:xfrm>
        </p:grpSpPr>
        <p:sp>
          <p:nvSpPr>
            <p:cNvPr id="87050" name="Rectangle 17"/>
            <p:cNvSpPr>
              <a:spLocks noChangeArrowheads="1"/>
            </p:cNvSpPr>
            <p:nvPr/>
          </p:nvSpPr>
          <p:spPr bwMode="auto">
            <a:xfrm rot="-5400000">
              <a:off x="2592" y="3216"/>
              <a:ext cx="288" cy="3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51" name="Rectangle 18"/>
            <p:cNvSpPr>
              <a:spLocks noChangeArrowheads="1"/>
            </p:cNvSpPr>
            <p:nvPr/>
          </p:nvSpPr>
          <p:spPr bwMode="auto">
            <a:xfrm>
              <a:off x="2160" y="3504"/>
              <a:ext cx="96" cy="48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52" name="Rectangle 19"/>
            <p:cNvSpPr>
              <a:spLocks noChangeArrowheads="1"/>
            </p:cNvSpPr>
            <p:nvPr/>
          </p:nvSpPr>
          <p:spPr bwMode="auto">
            <a:xfrm>
              <a:off x="3216" y="3504"/>
              <a:ext cx="96" cy="48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53" name="Rectangle 20"/>
            <p:cNvSpPr>
              <a:spLocks noChangeArrowheads="1"/>
            </p:cNvSpPr>
            <p:nvPr/>
          </p:nvSpPr>
          <p:spPr bwMode="auto">
            <a:xfrm>
              <a:off x="2256" y="3552"/>
              <a:ext cx="960" cy="3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54" name="Rectangle 21"/>
            <p:cNvSpPr>
              <a:spLocks noChangeArrowheads="1"/>
            </p:cNvSpPr>
            <p:nvPr/>
          </p:nvSpPr>
          <p:spPr bwMode="auto">
            <a:xfrm rot="5400000">
              <a:off x="2688" y="2976"/>
              <a:ext cx="96" cy="48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55" name="Rectangle 22"/>
            <p:cNvSpPr>
              <a:spLocks noChangeArrowheads="1"/>
            </p:cNvSpPr>
            <p:nvPr/>
          </p:nvSpPr>
          <p:spPr bwMode="auto">
            <a:xfrm>
              <a:off x="1200" y="3552"/>
              <a:ext cx="960" cy="3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56" name="Rectangle 23"/>
            <p:cNvSpPr>
              <a:spLocks noChangeArrowheads="1"/>
            </p:cNvSpPr>
            <p:nvPr/>
          </p:nvSpPr>
          <p:spPr bwMode="auto">
            <a:xfrm>
              <a:off x="3312" y="3552"/>
              <a:ext cx="960" cy="3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57" name="Rectangle 24"/>
            <p:cNvSpPr>
              <a:spLocks noChangeArrowheads="1"/>
            </p:cNvSpPr>
            <p:nvPr/>
          </p:nvSpPr>
          <p:spPr bwMode="auto">
            <a:xfrm rot="-5400000">
              <a:off x="2256" y="2496"/>
              <a:ext cx="960" cy="3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58" name="Line 25"/>
            <p:cNvSpPr>
              <a:spLocks noChangeShapeType="1"/>
            </p:cNvSpPr>
            <p:nvPr/>
          </p:nvSpPr>
          <p:spPr bwMode="auto">
            <a:xfrm>
              <a:off x="2592" y="3552"/>
              <a:ext cx="28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348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/>
          </p:cNvSpPr>
          <p:nvPr>
            <p:ph type="title"/>
          </p:nvPr>
        </p:nvSpPr>
        <p:spPr>
          <a:xfrm>
            <a:off x="315913" y="120764"/>
            <a:ext cx="8229600" cy="72760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二次侧流量为零</a:t>
            </a:r>
          </a:p>
        </p:txBody>
      </p:sp>
      <p:sp>
        <p:nvSpPr>
          <p:cNvPr id="88067" name="Rectangle 4"/>
          <p:cNvSpPr>
            <a:spLocks noChangeArrowheads="1"/>
          </p:cNvSpPr>
          <p:nvPr/>
        </p:nvSpPr>
        <p:spPr bwMode="auto">
          <a:xfrm>
            <a:off x="3465513" y="4380178"/>
            <a:ext cx="236443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2000" dirty="0">
                <a:solidFill>
                  <a:schemeClr val="bg2"/>
                </a:solidFill>
              </a:rPr>
              <a:t>100 GPM @ 45°F</a:t>
            </a:r>
          </a:p>
        </p:txBody>
      </p:sp>
      <p:sp>
        <p:nvSpPr>
          <p:cNvPr id="88068" name="Line 5"/>
          <p:cNvSpPr>
            <a:spLocks noChangeShapeType="1"/>
          </p:cNvSpPr>
          <p:nvPr/>
        </p:nvSpPr>
        <p:spPr bwMode="auto">
          <a:xfrm flipV="1">
            <a:off x="4978400" y="2887928"/>
            <a:ext cx="0" cy="1045104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9" name="Line 6"/>
          <p:cNvSpPr>
            <a:spLocks noChangeShapeType="1"/>
          </p:cNvSpPr>
          <p:nvPr/>
        </p:nvSpPr>
        <p:spPr bwMode="auto">
          <a:xfrm>
            <a:off x="5021263" y="3877469"/>
            <a:ext cx="3689350" cy="0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0" name="Line 7"/>
          <p:cNvSpPr>
            <a:spLocks noChangeShapeType="1"/>
          </p:cNvSpPr>
          <p:nvPr/>
        </p:nvSpPr>
        <p:spPr bwMode="auto">
          <a:xfrm flipV="1">
            <a:off x="4249738" y="2887928"/>
            <a:ext cx="0" cy="1045104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1" name="Line 8"/>
          <p:cNvSpPr>
            <a:spLocks noChangeShapeType="1"/>
          </p:cNvSpPr>
          <p:nvPr/>
        </p:nvSpPr>
        <p:spPr bwMode="auto">
          <a:xfrm>
            <a:off x="865189" y="3877469"/>
            <a:ext cx="3398837" cy="0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2" name="Line 9"/>
          <p:cNvSpPr>
            <a:spLocks noChangeShapeType="1"/>
          </p:cNvSpPr>
          <p:nvPr/>
        </p:nvSpPr>
        <p:spPr bwMode="auto">
          <a:xfrm flipH="1">
            <a:off x="838201" y="2909094"/>
            <a:ext cx="3470275" cy="0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3" name="Line 10"/>
          <p:cNvSpPr>
            <a:spLocks noChangeShapeType="1"/>
          </p:cNvSpPr>
          <p:nvPr/>
        </p:nvSpPr>
        <p:spPr bwMode="auto">
          <a:xfrm flipH="1">
            <a:off x="4924425" y="2909094"/>
            <a:ext cx="3468688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4" name="Line 11"/>
          <p:cNvSpPr>
            <a:spLocks noChangeShapeType="1"/>
          </p:cNvSpPr>
          <p:nvPr/>
        </p:nvSpPr>
        <p:spPr bwMode="auto">
          <a:xfrm flipV="1">
            <a:off x="900113" y="1407584"/>
            <a:ext cx="0" cy="1538553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5" name="Line 12"/>
          <p:cNvSpPr>
            <a:spLocks noChangeShapeType="1"/>
          </p:cNvSpPr>
          <p:nvPr/>
        </p:nvSpPr>
        <p:spPr bwMode="auto">
          <a:xfrm flipV="1">
            <a:off x="8366125" y="1391709"/>
            <a:ext cx="0" cy="1538553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6" name="Line 13"/>
          <p:cNvSpPr>
            <a:spLocks noChangeShapeType="1"/>
          </p:cNvSpPr>
          <p:nvPr/>
        </p:nvSpPr>
        <p:spPr bwMode="auto">
          <a:xfrm>
            <a:off x="903288" y="1451240"/>
            <a:ext cx="1060450" cy="0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7" name="Line 14"/>
          <p:cNvSpPr>
            <a:spLocks noChangeShapeType="1"/>
          </p:cNvSpPr>
          <p:nvPr/>
        </p:nvSpPr>
        <p:spPr bwMode="auto">
          <a:xfrm>
            <a:off x="7188201" y="1428750"/>
            <a:ext cx="1154113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8078" name="Group 15"/>
          <p:cNvGrpSpPr>
            <a:grpSpLocks/>
          </p:cNvGrpSpPr>
          <p:nvPr/>
        </p:nvGrpSpPr>
        <p:grpSpPr bwMode="auto">
          <a:xfrm>
            <a:off x="1843088" y="1042459"/>
            <a:ext cx="5643562" cy="829469"/>
            <a:chOff x="1152" y="1176"/>
            <a:chExt cx="3555" cy="627"/>
          </a:xfrm>
        </p:grpSpPr>
        <p:sp>
          <p:nvSpPr>
            <p:cNvPr id="88115" name="Rectangle 16"/>
            <p:cNvSpPr>
              <a:spLocks noChangeArrowheads="1"/>
            </p:cNvSpPr>
            <p:nvPr/>
          </p:nvSpPr>
          <p:spPr bwMode="auto">
            <a:xfrm>
              <a:off x="1152" y="1176"/>
              <a:ext cx="3551" cy="616"/>
            </a:xfrm>
            <a:prstGeom prst="rect">
              <a:avLst/>
            </a:prstGeom>
            <a:solidFill>
              <a:srgbClr val="F0A0D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8116" name="Group 17"/>
            <p:cNvGrpSpPr>
              <a:grpSpLocks/>
            </p:cNvGrpSpPr>
            <p:nvPr/>
          </p:nvGrpSpPr>
          <p:grpSpPr bwMode="auto">
            <a:xfrm>
              <a:off x="1206" y="1176"/>
              <a:ext cx="1051" cy="627"/>
              <a:chOff x="1206" y="1176"/>
              <a:chExt cx="1051" cy="627"/>
            </a:xfrm>
          </p:grpSpPr>
          <p:grpSp>
            <p:nvGrpSpPr>
              <p:cNvPr id="88172" name="Group 18"/>
              <p:cNvGrpSpPr>
                <a:grpSpLocks/>
              </p:cNvGrpSpPr>
              <p:nvPr/>
            </p:nvGrpSpPr>
            <p:grpSpPr bwMode="auto">
              <a:xfrm>
                <a:off x="1206" y="1176"/>
                <a:ext cx="233" cy="627"/>
                <a:chOff x="1206" y="1176"/>
                <a:chExt cx="233" cy="627"/>
              </a:xfrm>
            </p:grpSpPr>
            <p:sp>
              <p:nvSpPr>
                <p:cNvPr id="88191" name="Line 19"/>
                <p:cNvSpPr>
                  <a:spLocks noChangeShapeType="1"/>
                </p:cNvSpPr>
                <p:nvPr/>
              </p:nvSpPr>
              <p:spPr bwMode="auto">
                <a:xfrm>
                  <a:off x="1206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92" name="Line 20"/>
                <p:cNvSpPr>
                  <a:spLocks noChangeShapeType="1"/>
                </p:cNvSpPr>
                <p:nvPr/>
              </p:nvSpPr>
              <p:spPr bwMode="auto">
                <a:xfrm>
                  <a:off x="1264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93" name="Line 21"/>
                <p:cNvSpPr>
                  <a:spLocks noChangeShapeType="1"/>
                </p:cNvSpPr>
                <p:nvPr/>
              </p:nvSpPr>
              <p:spPr bwMode="auto">
                <a:xfrm>
                  <a:off x="1323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94" name="Line 22"/>
                <p:cNvSpPr>
                  <a:spLocks noChangeShapeType="1"/>
                </p:cNvSpPr>
                <p:nvPr/>
              </p:nvSpPr>
              <p:spPr bwMode="auto">
                <a:xfrm>
                  <a:off x="1381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95" name="Line 23"/>
                <p:cNvSpPr>
                  <a:spLocks noChangeShapeType="1"/>
                </p:cNvSpPr>
                <p:nvPr/>
              </p:nvSpPr>
              <p:spPr bwMode="auto">
                <a:xfrm>
                  <a:off x="1439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73" name="Group 24"/>
              <p:cNvGrpSpPr>
                <a:grpSpLocks/>
              </p:cNvGrpSpPr>
              <p:nvPr/>
            </p:nvGrpSpPr>
            <p:grpSpPr bwMode="auto">
              <a:xfrm>
                <a:off x="1498" y="1176"/>
                <a:ext cx="233" cy="627"/>
                <a:chOff x="1498" y="1176"/>
                <a:chExt cx="233" cy="627"/>
              </a:xfrm>
            </p:grpSpPr>
            <p:sp>
              <p:nvSpPr>
                <p:cNvPr id="88186" name="Line 25"/>
                <p:cNvSpPr>
                  <a:spLocks noChangeShapeType="1"/>
                </p:cNvSpPr>
                <p:nvPr/>
              </p:nvSpPr>
              <p:spPr bwMode="auto">
                <a:xfrm>
                  <a:off x="1498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87" name="Line 26"/>
                <p:cNvSpPr>
                  <a:spLocks noChangeShapeType="1"/>
                </p:cNvSpPr>
                <p:nvPr/>
              </p:nvSpPr>
              <p:spPr bwMode="auto">
                <a:xfrm>
                  <a:off x="1556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88" name="Line 27"/>
                <p:cNvSpPr>
                  <a:spLocks noChangeShapeType="1"/>
                </p:cNvSpPr>
                <p:nvPr/>
              </p:nvSpPr>
              <p:spPr bwMode="auto">
                <a:xfrm>
                  <a:off x="1615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89" name="Line 28"/>
                <p:cNvSpPr>
                  <a:spLocks noChangeShapeType="1"/>
                </p:cNvSpPr>
                <p:nvPr/>
              </p:nvSpPr>
              <p:spPr bwMode="auto">
                <a:xfrm>
                  <a:off x="1673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90" name="Line 29"/>
                <p:cNvSpPr>
                  <a:spLocks noChangeShapeType="1"/>
                </p:cNvSpPr>
                <p:nvPr/>
              </p:nvSpPr>
              <p:spPr bwMode="auto">
                <a:xfrm>
                  <a:off x="1731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74" name="Group 30"/>
              <p:cNvGrpSpPr>
                <a:grpSpLocks/>
              </p:cNvGrpSpPr>
              <p:nvPr/>
            </p:nvGrpSpPr>
            <p:grpSpPr bwMode="auto">
              <a:xfrm>
                <a:off x="2023" y="1176"/>
                <a:ext cx="234" cy="627"/>
                <a:chOff x="2023" y="1176"/>
                <a:chExt cx="234" cy="627"/>
              </a:xfrm>
            </p:grpSpPr>
            <p:sp>
              <p:nvSpPr>
                <p:cNvPr id="88181" name="Line 31"/>
                <p:cNvSpPr>
                  <a:spLocks noChangeShapeType="1"/>
                </p:cNvSpPr>
                <p:nvPr/>
              </p:nvSpPr>
              <p:spPr bwMode="auto">
                <a:xfrm>
                  <a:off x="2023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82" name="Line 32"/>
                <p:cNvSpPr>
                  <a:spLocks noChangeShapeType="1"/>
                </p:cNvSpPr>
                <p:nvPr/>
              </p:nvSpPr>
              <p:spPr bwMode="auto">
                <a:xfrm>
                  <a:off x="2082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83" name="Line 33"/>
                <p:cNvSpPr>
                  <a:spLocks noChangeShapeType="1"/>
                </p:cNvSpPr>
                <p:nvPr/>
              </p:nvSpPr>
              <p:spPr bwMode="auto">
                <a:xfrm>
                  <a:off x="2140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84" name="Line 34"/>
                <p:cNvSpPr>
                  <a:spLocks noChangeShapeType="1"/>
                </p:cNvSpPr>
                <p:nvPr/>
              </p:nvSpPr>
              <p:spPr bwMode="auto">
                <a:xfrm>
                  <a:off x="2198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85" name="Line 35"/>
                <p:cNvSpPr>
                  <a:spLocks noChangeShapeType="1"/>
                </p:cNvSpPr>
                <p:nvPr/>
              </p:nvSpPr>
              <p:spPr bwMode="auto">
                <a:xfrm>
                  <a:off x="2257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75" name="Group 36"/>
              <p:cNvGrpSpPr>
                <a:grpSpLocks/>
              </p:cNvGrpSpPr>
              <p:nvPr/>
            </p:nvGrpSpPr>
            <p:grpSpPr bwMode="auto">
              <a:xfrm>
                <a:off x="1790" y="1176"/>
                <a:ext cx="233" cy="627"/>
                <a:chOff x="1790" y="1176"/>
                <a:chExt cx="233" cy="627"/>
              </a:xfrm>
            </p:grpSpPr>
            <p:sp>
              <p:nvSpPr>
                <p:cNvPr id="88176" name="Line 37"/>
                <p:cNvSpPr>
                  <a:spLocks noChangeShapeType="1"/>
                </p:cNvSpPr>
                <p:nvPr/>
              </p:nvSpPr>
              <p:spPr bwMode="auto">
                <a:xfrm>
                  <a:off x="1790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77" name="Line 38"/>
                <p:cNvSpPr>
                  <a:spLocks noChangeShapeType="1"/>
                </p:cNvSpPr>
                <p:nvPr/>
              </p:nvSpPr>
              <p:spPr bwMode="auto">
                <a:xfrm>
                  <a:off x="1848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78" name="Line 39"/>
                <p:cNvSpPr>
                  <a:spLocks noChangeShapeType="1"/>
                </p:cNvSpPr>
                <p:nvPr/>
              </p:nvSpPr>
              <p:spPr bwMode="auto">
                <a:xfrm>
                  <a:off x="1906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79" name="Line 40"/>
                <p:cNvSpPr>
                  <a:spLocks noChangeShapeType="1"/>
                </p:cNvSpPr>
                <p:nvPr/>
              </p:nvSpPr>
              <p:spPr bwMode="auto">
                <a:xfrm>
                  <a:off x="1965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80" name="Line 41"/>
                <p:cNvSpPr>
                  <a:spLocks noChangeShapeType="1"/>
                </p:cNvSpPr>
                <p:nvPr/>
              </p:nvSpPr>
              <p:spPr bwMode="auto">
                <a:xfrm>
                  <a:off x="2023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8117" name="Group 42"/>
            <p:cNvGrpSpPr>
              <a:grpSpLocks/>
            </p:cNvGrpSpPr>
            <p:nvPr/>
          </p:nvGrpSpPr>
          <p:grpSpPr bwMode="auto">
            <a:xfrm>
              <a:off x="2315" y="1176"/>
              <a:ext cx="234" cy="627"/>
              <a:chOff x="2315" y="1176"/>
              <a:chExt cx="234" cy="627"/>
            </a:xfrm>
          </p:grpSpPr>
          <p:sp>
            <p:nvSpPr>
              <p:cNvPr id="88167" name="Line 43"/>
              <p:cNvSpPr>
                <a:spLocks noChangeShapeType="1"/>
              </p:cNvSpPr>
              <p:nvPr/>
            </p:nvSpPr>
            <p:spPr bwMode="auto">
              <a:xfrm>
                <a:off x="2315" y="1176"/>
                <a:ext cx="0" cy="6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68" name="Line 44"/>
              <p:cNvSpPr>
                <a:spLocks noChangeShapeType="1"/>
              </p:cNvSpPr>
              <p:nvPr/>
            </p:nvSpPr>
            <p:spPr bwMode="auto">
              <a:xfrm>
                <a:off x="2374" y="1176"/>
                <a:ext cx="0" cy="6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69" name="Line 45"/>
              <p:cNvSpPr>
                <a:spLocks noChangeShapeType="1"/>
              </p:cNvSpPr>
              <p:nvPr/>
            </p:nvSpPr>
            <p:spPr bwMode="auto">
              <a:xfrm>
                <a:off x="2432" y="1176"/>
                <a:ext cx="0" cy="6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70" name="Line 46"/>
              <p:cNvSpPr>
                <a:spLocks noChangeShapeType="1"/>
              </p:cNvSpPr>
              <p:nvPr/>
            </p:nvSpPr>
            <p:spPr bwMode="auto">
              <a:xfrm>
                <a:off x="2490" y="1176"/>
                <a:ext cx="0" cy="6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71" name="Line 47"/>
              <p:cNvSpPr>
                <a:spLocks noChangeShapeType="1"/>
              </p:cNvSpPr>
              <p:nvPr/>
            </p:nvSpPr>
            <p:spPr bwMode="auto">
              <a:xfrm>
                <a:off x="2549" y="1176"/>
                <a:ext cx="0" cy="6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8118" name="Group 48"/>
            <p:cNvGrpSpPr>
              <a:grpSpLocks/>
            </p:cNvGrpSpPr>
            <p:nvPr/>
          </p:nvGrpSpPr>
          <p:grpSpPr bwMode="auto">
            <a:xfrm>
              <a:off x="2607" y="1176"/>
              <a:ext cx="234" cy="627"/>
              <a:chOff x="2607" y="1176"/>
              <a:chExt cx="234" cy="627"/>
            </a:xfrm>
          </p:grpSpPr>
          <p:sp>
            <p:nvSpPr>
              <p:cNvPr id="88162" name="Line 49"/>
              <p:cNvSpPr>
                <a:spLocks noChangeShapeType="1"/>
              </p:cNvSpPr>
              <p:nvPr/>
            </p:nvSpPr>
            <p:spPr bwMode="auto">
              <a:xfrm>
                <a:off x="2607" y="1176"/>
                <a:ext cx="0" cy="6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63" name="Line 50"/>
              <p:cNvSpPr>
                <a:spLocks noChangeShapeType="1"/>
              </p:cNvSpPr>
              <p:nvPr/>
            </p:nvSpPr>
            <p:spPr bwMode="auto">
              <a:xfrm>
                <a:off x="2665" y="1176"/>
                <a:ext cx="0" cy="6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64" name="Line 51"/>
              <p:cNvSpPr>
                <a:spLocks noChangeShapeType="1"/>
              </p:cNvSpPr>
              <p:nvPr/>
            </p:nvSpPr>
            <p:spPr bwMode="auto">
              <a:xfrm>
                <a:off x="2724" y="1176"/>
                <a:ext cx="0" cy="6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65" name="Line 52"/>
              <p:cNvSpPr>
                <a:spLocks noChangeShapeType="1"/>
              </p:cNvSpPr>
              <p:nvPr/>
            </p:nvSpPr>
            <p:spPr bwMode="auto">
              <a:xfrm>
                <a:off x="2782" y="1176"/>
                <a:ext cx="0" cy="6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66" name="Line 53"/>
              <p:cNvSpPr>
                <a:spLocks noChangeShapeType="1"/>
              </p:cNvSpPr>
              <p:nvPr/>
            </p:nvSpPr>
            <p:spPr bwMode="auto">
              <a:xfrm>
                <a:off x="2841" y="1176"/>
                <a:ext cx="0" cy="6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8119" name="Group 54"/>
            <p:cNvGrpSpPr>
              <a:grpSpLocks/>
            </p:cNvGrpSpPr>
            <p:nvPr/>
          </p:nvGrpSpPr>
          <p:grpSpPr bwMode="auto">
            <a:xfrm>
              <a:off x="3131" y="1176"/>
              <a:ext cx="234" cy="627"/>
              <a:chOff x="3131" y="1176"/>
              <a:chExt cx="234" cy="627"/>
            </a:xfrm>
          </p:grpSpPr>
          <p:sp>
            <p:nvSpPr>
              <p:cNvPr id="88157" name="Line 55"/>
              <p:cNvSpPr>
                <a:spLocks noChangeShapeType="1"/>
              </p:cNvSpPr>
              <p:nvPr/>
            </p:nvSpPr>
            <p:spPr bwMode="auto">
              <a:xfrm>
                <a:off x="3131" y="1176"/>
                <a:ext cx="0" cy="6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58" name="Line 56"/>
              <p:cNvSpPr>
                <a:spLocks noChangeShapeType="1"/>
              </p:cNvSpPr>
              <p:nvPr/>
            </p:nvSpPr>
            <p:spPr bwMode="auto">
              <a:xfrm>
                <a:off x="3190" y="1176"/>
                <a:ext cx="0" cy="6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59" name="Line 57"/>
              <p:cNvSpPr>
                <a:spLocks noChangeShapeType="1"/>
              </p:cNvSpPr>
              <p:nvPr/>
            </p:nvSpPr>
            <p:spPr bwMode="auto">
              <a:xfrm>
                <a:off x="3248" y="1176"/>
                <a:ext cx="0" cy="6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60" name="Line 58"/>
              <p:cNvSpPr>
                <a:spLocks noChangeShapeType="1"/>
              </p:cNvSpPr>
              <p:nvPr/>
            </p:nvSpPr>
            <p:spPr bwMode="auto">
              <a:xfrm>
                <a:off x="3306" y="1176"/>
                <a:ext cx="0" cy="6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61" name="Line 59"/>
              <p:cNvSpPr>
                <a:spLocks noChangeShapeType="1"/>
              </p:cNvSpPr>
              <p:nvPr/>
            </p:nvSpPr>
            <p:spPr bwMode="auto">
              <a:xfrm>
                <a:off x="3365" y="1176"/>
                <a:ext cx="0" cy="6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8120" name="Group 60"/>
            <p:cNvGrpSpPr>
              <a:grpSpLocks/>
            </p:cNvGrpSpPr>
            <p:nvPr/>
          </p:nvGrpSpPr>
          <p:grpSpPr bwMode="auto">
            <a:xfrm>
              <a:off x="2899" y="1176"/>
              <a:ext cx="232" cy="627"/>
              <a:chOff x="2899" y="1176"/>
              <a:chExt cx="232" cy="627"/>
            </a:xfrm>
          </p:grpSpPr>
          <p:sp>
            <p:nvSpPr>
              <p:cNvPr id="88152" name="Line 61"/>
              <p:cNvSpPr>
                <a:spLocks noChangeShapeType="1"/>
              </p:cNvSpPr>
              <p:nvPr/>
            </p:nvSpPr>
            <p:spPr bwMode="auto">
              <a:xfrm>
                <a:off x="2899" y="1176"/>
                <a:ext cx="0" cy="6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53" name="Line 62"/>
              <p:cNvSpPr>
                <a:spLocks noChangeShapeType="1"/>
              </p:cNvSpPr>
              <p:nvPr/>
            </p:nvSpPr>
            <p:spPr bwMode="auto">
              <a:xfrm>
                <a:off x="2957" y="1176"/>
                <a:ext cx="0" cy="6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54" name="Line 63"/>
              <p:cNvSpPr>
                <a:spLocks noChangeShapeType="1"/>
              </p:cNvSpPr>
              <p:nvPr/>
            </p:nvSpPr>
            <p:spPr bwMode="auto">
              <a:xfrm>
                <a:off x="3015" y="1176"/>
                <a:ext cx="0" cy="6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55" name="Line 64"/>
              <p:cNvSpPr>
                <a:spLocks noChangeShapeType="1"/>
              </p:cNvSpPr>
              <p:nvPr/>
            </p:nvSpPr>
            <p:spPr bwMode="auto">
              <a:xfrm>
                <a:off x="3073" y="1176"/>
                <a:ext cx="0" cy="6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56" name="Line 65"/>
              <p:cNvSpPr>
                <a:spLocks noChangeShapeType="1"/>
              </p:cNvSpPr>
              <p:nvPr/>
            </p:nvSpPr>
            <p:spPr bwMode="auto">
              <a:xfrm>
                <a:off x="3131" y="1176"/>
                <a:ext cx="0" cy="6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8121" name="Group 66"/>
            <p:cNvGrpSpPr>
              <a:grpSpLocks/>
            </p:cNvGrpSpPr>
            <p:nvPr/>
          </p:nvGrpSpPr>
          <p:grpSpPr bwMode="auto">
            <a:xfrm>
              <a:off x="3423" y="1176"/>
              <a:ext cx="1051" cy="627"/>
              <a:chOff x="3423" y="1176"/>
              <a:chExt cx="1051" cy="627"/>
            </a:xfrm>
          </p:grpSpPr>
          <p:grpSp>
            <p:nvGrpSpPr>
              <p:cNvPr id="88128" name="Group 67"/>
              <p:cNvGrpSpPr>
                <a:grpSpLocks/>
              </p:cNvGrpSpPr>
              <p:nvPr/>
            </p:nvGrpSpPr>
            <p:grpSpPr bwMode="auto">
              <a:xfrm>
                <a:off x="3423" y="1176"/>
                <a:ext cx="234" cy="627"/>
                <a:chOff x="3423" y="1176"/>
                <a:chExt cx="234" cy="627"/>
              </a:xfrm>
            </p:grpSpPr>
            <p:sp>
              <p:nvSpPr>
                <p:cNvPr id="88147" name="Line 68"/>
                <p:cNvSpPr>
                  <a:spLocks noChangeShapeType="1"/>
                </p:cNvSpPr>
                <p:nvPr/>
              </p:nvSpPr>
              <p:spPr bwMode="auto">
                <a:xfrm>
                  <a:off x="3423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48" name="Line 69"/>
                <p:cNvSpPr>
                  <a:spLocks noChangeShapeType="1"/>
                </p:cNvSpPr>
                <p:nvPr/>
              </p:nvSpPr>
              <p:spPr bwMode="auto">
                <a:xfrm>
                  <a:off x="3482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49" name="Line 70"/>
                <p:cNvSpPr>
                  <a:spLocks noChangeShapeType="1"/>
                </p:cNvSpPr>
                <p:nvPr/>
              </p:nvSpPr>
              <p:spPr bwMode="auto">
                <a:xfrm>
                  <a:off x="3540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50" name="Line 71"/>
                <p:cNvSpPr>
                  <a:spLocks noChangeShapeType="1"/>
                </p:cNvSpPr>
                <p:nvPr/>
              </p:nvSpPr>
              <p:spPr bwMode="auto">
                <a:xfrm>
                  <a:off x="3598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51" name="Line 72"/>
                <p:cNvSpPr>
                  <a:spLocks noChangeShapeType="1"/>
                </p:cNvSpPr>
                <p:nvPr/>
              </p:nvSpPr>
              <p:spPr bwMode="auto">
                <a:xfrm>
                  <a:off x="3657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29" name="Group 73"/>
              <p:cNvGrpSpPr>
                <a:grpSpLocks/>
              </p:cNvGrpSpPr>
              <p:nvPr/>
            </p:nvGrpSpPr>
            <p:grpSpPr bwMode="auto">
              <a:xfrm>
                <a:off x="3715" y="1176"/>
                <a:ext cx="234" cy="627"/>
                <a:chOff x="3715" y="1176"/>
                <a:chExt cx="234" cy="627"/>
              </a:xfrm>
            </p:grpSpPr>
            <p:sp>
              <p:nvSpPr>
                <p:cNvPr id="88142" name="Line 74"/>
                <p:cNvSpPr>
                  <a:spLocks noChangeShapeType="1"/>
                </p:cNvSpPr>
                <p:nvPr/>
              </p:nvSpPr>
              <p:spPr bwMode="auto">
                <a:xfrm>
                  <a:off x="3715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43" name="Line 75"/>
                <p:cNvSpPr>
                  <a:spLocks noChangeShapeType="1"/>
                </p:cNvSpPr>
                <p:nvPr/>
              </p:nvSpPr>
              <p:spPr bwMode="auto">
                <a:xfrm>
                  <a:off x="3773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44" name="Line 76"/>
                <p:cNvSpPr>
                  <a:spLocks noChangeShapeType="1"/>
                </p:cNvSpPr>
                <p:nvPr/>
              </p:nvSpPr>
              <p:spPr bwMode="auto">
                <a:xfrm>
                  <a:off x="3832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45" name="Line 77"/>
                <p:cNvSpPr>
                  <a:spLocks noChangeShapeType="1"/>
                </p:cNvSpPr>
                <p:nvPr/>
              </p:nvSpPr>
              <p:spPr bwMode="auto">
                <a:xfrm>
                  <a:off x="3890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46" name="Line 78"/>
                <p:cNvSpPr>
                  <a:spLocks noChangeShapeType="1"/>
                </p:cNvSpPr>
                <p:nvPr/>
              </p:nvSpPr>
              <p:spPr bwMode="auto">
                <a:xfrm>
                  <a:off x="3949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30" name="Group 79"/>
              <p:cNvGrpSpPr>
                <a:grpSpLocks/>
              </p:cNvGrpSpPr>
              <p:nvPr/>
            </p:nvGrpSpPr>
            <p:grpSpPr bwMode="auto">
              <a:xfrm>
                <a:off x="4240" y="1176"/>
                <a:ext cx="234" cy="627"/>
                <a:chOff x="4240" y="1176"/>
                <a:chExt cx="234" cy="627"/>
              </a:xfrm>
            </p:grpSpPr>
            <p:sp>
              <p:nvSpPr>
                <p:cNvPr id="88137" name="Line 80"/>
                <p:cNvSpPr>
                  <a:spLocks noChangeShapeType="1"/>
                </p:cNvSpPr>
                <p:nvPr/>
              </p:nvSpPr>
              <p:spPr bwMode="auto">
                <a:xfrm>
                  <a:off x="4240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38" name="Line 81"/>
                <p:cNvSpPr>
                  <a:spLocks noChangeShapeType="1"/>
                </p:cNvSpPr>
                <p:nvPr/>
              </p:nvSpPr>
              <p:spPr bwMode="auto">
                <a:xfrm>
                  <a:off x="4299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39" name="Line 82"/>
                <p:cNvSpPr>
                  <a:spLocks noChangeShapeType="1"/>
                </p:cNvSpPr>
                <p:nvPr/>
              </p:nvSpPr>
              <p:spPr bwMode="auto">
                <a:xfrm>
                  <a:off x="4357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40" name="Line 83"/>
                <p:cNvSpPr>
                  <a:spLocks noChangeShapeType="1"/>
                </p:cNvSpPr>
                <p:nvPr/>
              </p:nvSpPr>
              <p:spPr bwMode="auto">
                <a:xfrm>
                  <a:off x="4416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41" name="Line 84"/>
                <p:cNvSpPr>
                  <a:spLocks noChangeShapeType="1"/>
                </p:cNvSpPr>
                <p:nvPr/>
              </p:nvSpPr>
              <p:spPr bwMode="auto">
                <a:xfrm>
                  <a:off x="4474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8131" name="Group 85"/>
              <p:cNvGrpSpPr>
                <a:grpSpLocks/>
              </p:cNvGrpSpPr>
              <p:nvPr/>
            </p:nvGrpSpPr>
            <p:grpSpPr bwMode="auto">
              <a:xfrm>
                <a:off x="4007" y="1176"/>
                <a:ext cx="233" cy="627"/>
                <a:chOff x="4007" y="1176"/>
                <a:chExt cx="233" cy="627"/>
              </a:xfrm>
            </p:grpSpPr>
            <p:sp>
              <p:nvSpPr>
                <p:cNvPr id="88132" name="Line 86"/>
                <p:cNvSpPr>
                  <a:spLocks noChangeShapeType="1"/>
                </p:cNvSpPr>
                <p:nvPr/>
              </p:nvSpPr>
              <p:spPr bwMode="auto">
                <a:xfrm>
                  <a:off x="4007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33" name="Line 87"/>
                <p:cNvSpPr>
                  <a:spLocks noChangeShapeType="1"/>
                </p:cNvSpPr>
                <p:nvPr/>
              </p:nvSpPr>
              <p:spPr bwMode="auto">
                <a:xfrm>
                  <a:off x="4065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34" name="Line 88"/>
                <p:cNvSpPr>
                  <a:spLocks noChangeShapeType="1"/>
                </p:cNvSpPr>
                <p:nvPr/>
              </p:nvSpPr>
              <p:spPr bwMode="auto">
                <a:xfrm>
                  <a:off x="4124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35" name="Line 89"/>
                <p:cNvSpPr>
                  <a:spLocks noChangeShapeType="1"/>
                </p:cNvSpPr>
                <p:nvPr/>
              </p:nvSpPr>
              <p:spPr bwMode="auto">
                <a:xfrm>
                  <a:off x="4182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36" name="Line 90"/>
                <p:cNvSpPr>
                  <a:spLocks noChangeShapeType="1"/>
                </p:cNvSpPr>
                <p:nvPr/>
              </p:nvSpPr>
              <p:spPr bwMode="auto">
                <a:xfrm>
                  <a:off x="4240" y="1176"/>
                  <a:ext cx="0" cy="6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8122" name="Group 91"/>
            <p:cNvGrpSpPr>
              <a:grpSpLocks/>
            </p:cNvGrpSpPr>
            <p:nvPr/>
          </p:nvGrpSpPr>
          <p:grpSpPr bwMode="auto">
            <a:xfrm>
              <a:off x="4474" y="1176"/>
              <a:ext cx="233" cy="627"/>
              <a:chOff x="4474" y="1176"/>
              <a:chExt cx="233" cy="627"/>
            </a:xfrm>
          </p:grpSpPr>
          <p:sp>
            <p:nvSpPr>
              <p:cNvPr id="88123" name="Line 92"/>
              <p:cNvSpPr>
                <a:spLocks noChangeShapeType="1"/>
              </p:cNvSpPr>
              <p:nvPr/>
            </p:nvSpPr>
            <p:spPr bwMode="auto">
              <a:xfrm>
                <a:off x="4474" y="1176"/>
                <a:ext cx="0" cy="6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24" name="Line 93"/>
              <p:cNvSpPr>
                <a:spLocks noChangeShapeType="1"/>
              </p:cNvSpPr>
              <p:nvPr/>
            </p:nvSpPr>
            <p:spPr bwMode="auto">
              <a:xfrm>
                <a:off x="4532" y="1176"/>
                <a:ext cx="0" cy="6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25" name="Line 94"/>
              <p:cNvSpPr>
                <a:spLocks noChangeShapeType="1"/>
              </p:cNvSpPr>
              <p:nvPr/>
            </p:nvSpPr>
            <p:spPr bwMode="auto">
              <a:xfrm>
                <a:off x="4591" y="1176"/>
                <a:ext cx="0" cy="6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26" name="Line 95"/>
              <p:cNvSpPr>
                <a:spLocks noChangeShapeType="1"/>
              </p:cNvSpPr>
              <p:nvPr/>
            </p:nvSpPr>
            <p:spPr bwMode="auto">
              <a:xfrm>
                <a:off x="4649" y="1176"/>
                <a:ext cx="0" cy="6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27" name="Line 96"/>
              <p:cNvSpPr>
                <a:spLocks noChangeShapeType="1"/>
              </p:cNvSpPr>
              <p:nvPr/>
            </p:nvSpPr>
            <p:spPr bwMode="auto">
              <a:xfrm>
                <a:off x="4707" y="1176"/>
                <a:ext cx="0" cy="6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8079" name="Line 97"/>
          <p:cNvSpPr>
            <a:spLocks noChangeShapeType="1"/>
          </p:cNvSpPr>
          <p:nvPr/>
        </p:nvSpPr>
        <p:spPr bwMode="auto">
          <a:xfrm>
            <a:off x="4235450" y="3877469"/>
            <a:ext cx="769938" cy="0"/>
          </a:xfrm>
          <a:prstGeom prst="line">
            <a:avLst/>
          </a:prstGeom>
          <a:noFill/>
          <a:ln w="50800">
            <a:solidFill>
              <a:srgbClr val="00B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8080" name="Group 98"/>
          <p:cNvGrpSpPr>
            <a:grpSpLocks/>
          </p:cNvGrpSpPr>
          <p:nvPr/>
        </p:nvGrpSpPr>
        <p:grpSpPr bwMode="auto">
          <a:xfrm>
            <a:off x="6523039" y="2591594"/>
            <a:ext cx="274637" cy="644260"/>
            <a:chOff x="4100" y="2347"/>
            <a:chExt cx="173" cy="487"/>
          </a:xfrm>
        </p:grpSpPr>
        <p:sp>
          <p:nvSpPr>
            <p:cNvPr id="88112" name="Freeform 99"/>
            <p:cNvSpPr>
              <a:spLocks/>
            </p:cNvSpPr>
            <p:nvPr/>
          </p:nvSpPr>
          <p:spPr bwMode="auto">
            <a:xfrm>
              <a:off x="4104" y="2508"/>
              <a:ext cx="155" cy="326"/>
            </a:xfrm>
            <a:custGeom>
              <a:avLst/>
              <a:gdLst>
                <a:gd name="T0" fmla="*/ 154 w 155"/>
                <a:gd name="T1" fmla="*/ 0 h 326"/>
                <a:gd name="T2" fmla="*/ 0 w 155"/>
                <a:gd name="T3" fmla="*/ 0 h 326"/>
                <a:gd name="T4" fmla="*/ 78 w 155"/>
                <a:gd name="T5" fmla="*/ 325 h 326"/>
                <a:gd name="T6" fmla="*/ 154 w 155"/>
                <a:gd name="T7" fmla="*/ 0 h 32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5" h="326">
                  <a:moveTo>
                    <a:pt x="154" y="0"/>
                  </a:moveTo>
                  <a:lnTo>
                    <a:pt x="0" y="0"/>
                  </a:lnTo>
                  <a:lnTo>
                    <a:pt x="78" y="325"/>
                  </a:lnTo>
                  <a:lnTo>
                    <a:pt x="154" y="0"/>
                  </a:lnTo>
                </a:path>
              </a:pathLst>
            </a:custGeom>
            <a:solidFill>
              <a:srgbClr val="00B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113" name="Line 100"/>
            <p:cNvSpPr>
              <a:spLocks noChangeShapeType="1"/>
            </p:cNvSpPr>
            <p:nvPr/>
          </p:nvSpPr>
          <p:spPr bwMode="auto">
            <a:xfrm flipV="1">
              <a:off x="4179" y="2347"/>
              <a:ext cx="0" cy="17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14" name="Line 101"/>
            <p:cNvSpPr>
              <a:spLocks noChangeShapeType="1"/>
            </p:cNvSpPr>
            <p:nvPr/>
          </p:nvSpPr>
          <p:spPr bwMode="auto">
            <a:xfrm flipH="1">
              <a:off x="4100" y="2351"/>
              <a:ext cx="17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8081" name="Group 102"/>
          <p:cNvGrpSpPr>
            <a:grpSpLocks/>
          </p:cNvGrpSpPr>
          <p:nvPr/>
        </p:nvGrpSpPr>
        <p:grpSpPr bwMode="auto">
          <a:xfrm>
            <a:off x="2032000" y="2685521"/>
            <a:ext cx="457200" cy="433917"/>
            <a:chOff x="1271" y="2418"/>
            <a:chExt cx="288" cy="328"/>
          </a:xfrm>
        </p:grpSpPr>
        <p:sp>
          <p:nvSpPr>
            <p:cNvPr id="88110" name="Oval 103"/>
            <p:cNvSpPr>
              <a:spLocks noChangeArrowheads="1"/>
            </p:cNvSpPr>
            <p:nvPr/>
          </p:nvSpPr>
          <p:spPr bwMode="auto">
            <a:xfrm>
              <a:off x="1275" y="2418"/>
              <a:ext cx="284" cy="328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11" name="Freeform 104"/>
            <p:cNvSpPr>
              <a:spLocks/>
            </p:cNvSpPr>
            <p:nvPr/>
          </p:nvSpPr>
          <p:spPr bwMode="auto">
            <a:xfrm>
              <a:off x="1271" y="2451"/>
              <a:ext cx="220" cy="263"/>
            </a:xfrm>
            <a:custGeom>
              <a:avLst/>
              <a:gdLst>
                <a:gd name="T0" fmla="*/ 0 w 220"/>
                <a:gd name="T1" fmla="*/ 132 h 263"/>
                <a:gd name="T2" fmla="*/ 219 w 220"/>
                <a:gd name="T3" fmla="*/ 262 h 263"/>
                <a:gd name="T4" fmla="*/ 219 w 220"/>
                <a:gd name="T5" fmla="*/ 0 h 263"/>
                <a:gd name="T6" fmla="*/ 0 w 220"/>
                <a:gd name="T7" fmla="*/ 132 h 2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0" h="263">
                  <a:moveTo>
                    <a:pt x="0" y="132"/>
                  </a:moveTo>
                  <a:lnTo>
                    <a:pt x="219" y="262"/>
                  </a:lnTo>
                  <a:lnTo>
                    <a:pt x="219" y="0"/>
                  </a:lnTo>
                  <a:lnTo>
                    <a:pt x="0" y="132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8082" name="Rectangle 105"/>
          <p:cNvSpPr>
            <a:spLocks noChangeArrowheads="1"/>
          </p:cNvSpPr>
          <p:nvPr/>
        </p:nvSpPr>
        <p:spPr bwMode="auto">
          <a:xfrm>
            <a:off x="1709748" y="1890639"/>
            <a:ext cx="1219181" cy="8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Secondary</a:t>
            </a:r>
          </a:p>
          <a:p>
            <a:pPr algn="ctr" eaLnBrk="0" hangingPunct="0"/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Pump </a:t>
            </a:r>
          </a:p>
          <a:p>
            <a:pPr algn="ctr" eaLnBrk="0" hangingPunct="0"/>
            <a:r>
              <a:rPr lang="zh-CN" altLang="en-US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二次侧水泵</a:t>
            </a:r>
          </a:p>
        </p:txBody>
      </p:sp>
      <p:sp>
        <p:nvSpPr>
          <p:cNvPr id="88083" name="Rectangle 106"/>
          <p:cNvSpPr>
            <a:spLocks noChangeArrowheads="1"/>
          </p:cNvSpPr>
          <p:nvPr/>
        </p:nvSpPr>
        <p:spPr bwMode="auto">
          <a:xfrm>
            <a:off x="2573338" y="2561182"/>
            <a:ext cx="1239838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altLang="zh-CN" sz="1600" u="sng" dirty="0">
                <a:solidFill>
                  <a:srgbClr val="FF0000"/>
                </a:solidFill>
              </a:rPr>
              <a:t>Off</a:t>
            </a:r>
            <a:r>
              <a:rPr lang="zh-CN" altLang="en-US" sz="1600" u="sng" dirty="0">
                <a:solidFill>
                  <a:srgbClr val="FF0000"/>
                </a:solidFill>
              </a:rPr>
              <a:t>关闭</a:t>
            </a:r>
          </a:p>
        </p:txBody>
      </p:sp>
      <p:grpSp>
        <p:nvGrpSpPr>
          <p:cNvPr id="88084" name="Group 107"/>
          <p:cNvGrpSpPr>
            <a:grpSpLocks/>
          </p:cNvGrpSpPr>
          <p:nvPr/>
        </p:nvGrpSpPr>
        <p:grpSpPr bwMode="auto">
          <a:xfrm>
            <a:off x="1066801" y="4119563"/>
            <a:ext cx="650875" cy="119063"/>
            <a:chOff x="663" y="3502"/>
            <a:chExt cx="410" cy="90"/>
          </a:xfrm>
        </p:grpSpPr>
        <p:sp>
          <p:nvSpPr>
            <p:cNvPr id="88108" name="Line 108"/>
            <p:cNvSpPr>
              <a:spLocks noChangeShapeType="1"/>
            </p:cNvSpPr>
            <p:nvPr/>
          </p:nvSpPr>
          <p:spPr bwMode="auto">
            <a:xfrm>
              <a:off x="663" y="3553"/>
              <a:ext cx="3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09" name="Freeform 109"/>
            <p:cNvSpPr>
              <a:spLocks/>
            </p:cNvSpPr>
            <p:nvPr/>
          </p:nvSpPr>
          <p:spPr bwMode="auto">
            <a:xfrm>
              <a:off x="936" y="3502"/>
              <a:ext cx="137" cy="90"/>
            </a:xfrm>
            <a:custGeom>
              <a:avLst/>
              <a:gdLst>
                <a:gd name="T0" fmla="*/ 136 w 137"/>
                <a:gd name="T1" fmla="*/ 45 h 90"/>
                <a:gd name="T2" fmla="*/ 0 w 137"/>
                <a:gd name="T3" fmla="*/ 0 h 90"/>
                <a:gd name="T4" fmla="*/ 0 w 137"/>
                <a:gd name="T5" fmla="*/ 89 h 90"/>
                <a:gd name="T6" fmla="*/ 136 w 137"/>
                <a:gd name="T7" fmla="*/ 45 h 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7" h="90">
                  <a:moveTo>
                    <a:pt x="136" y="45"/>
                  </a:moveTo>
                  <a:lnTo>
                    <a:pt x="0" y="0"/>
                  </a:lnTo>
                  <a:lnTo>
                    <a:pt x="0" y="89"/>
                  </a:lnTo>
                  <a:lnTo>
                    <a:pt x="136" y="4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8085" name="Group 110"/>
          <p:cNvGrpSpPr>
            <a:grpSpLocks/>
          </p:cNvGrpSpPr>
          <p:nvPr/>
        </p:nvGrpSpPr>
        <p:grpSpPr bwMode="auto">
          <a:xfrm>
            <a:off x="4298950" y="4008438"/>
            <a:ext cx="649288" cy="119063"/>
            <a:chOff x="2699" y="3418"/>
            <a:chExt cx="409" cy="90"/>
          </a:xfrm>
        </p:grpSpPr>
        <p:sp>
          <p:nvSpPr>
            <p:cNvPr id="88106" name="Line 111"/>
            <p:cNvSpPr>
              <a:spLocks noChangeShapeType="1"/>
            </p:cNvSpPr>
            <p:nvPr/>
          </p:nvSpPr>
          <p:spPr bwMode="auto">
            <a:xfrm>
              <a:off x="2699" y="3469"/>
              <a:ext cx="34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07" name="Freeform 112"/>
            <p:cNvSpPr>
              <a:spLocks/>
            </p:cNvSpPr>
            <p:nvPr/>
          </p:nvSpPr>
          <p:spPr bwMode="auto">
            <a:xfrm>
              <a:off x="2972" y="3418"/>
              <a:ext cx="136" cy="90"/>
            </a:xfrm>
            <a:custGeom>
              <a:avLst/>
              <a:gdLst>
                <a:gd name="T0" fmla="*/ 135 w 136"/>
                <a:gd name="T1" fmla="*/ 45 h 90"/>
                <a:gd name="T2" fmla="*/ 0 w 136"/>
                <a:gd name="T3" fmla="*/ 0 h 90"/>
                <a:gd name="T4" fmla="*/ 0 w 136"/>
                <a:gd name="T5" fmla="*/ 89 h 90"/>
                <a:gd name="T6" fmla="*/ 135 w 136"/>
                <a:gd name="T7" fmla="*/ 45 h 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90">
                  <a:moveTo>
                    <a:pt x="135" y="45"/>
                  </a:moveTo>
                  <a:lnTo>
                    <a:pt x="0" y="0"/>
                  </a:lnTo>
                  <a:lnTo>
                    <a:pt x="0" y="89"/>
                  </a:lnTo>
                  <a:lnTo>
                    <a:pt x="135" y="4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8086" name="Group 113"/>
          <p:cNvGrpSpPr>
            <a:grpSpLocks/>
          </p:cNvGrpSpPr>
          <p:nvPr/>
        </p:nvGrpSpPr>
        <p:grpSpPr bwMode="auto">
          <a:xfrm>
            <a:off x="7099301" y="4008438"/>
            <a:ext cx="652463" cy="119063"/>
            <a:chOff x="4463" y="3418"/>
            <a:chExt cx="411" cy="90"/>
          </a:xfrm>
        </p:grpSpPr>
        <p:sp>
          <p:nvSpPr>
            <p:cNvPr id="88104" name="Line 114"/>
            <p:cNvSpPr>
              <a:spLocks noChangeShapeType="1"/>
            </p:cNvSpPr>
            <p:nvPr/>
          </p:nvSpPr>
          <p:spPr bwMode="auto">
            <a:xfrm>
              <a:off x="4463" y="3469"/>
              <a:ext cx="3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05" name="Freeform 115"/>
            <p:cNvSpPr>
              <a:spLocks/>
            </p:cNvSpPr>
            <p:nvPr/>
          </p:nvSpPr>
          <p:spPr bwMode="auto">
            <a:xfrm>
              <a:off x="4737" y="3418"/>
              <a:ext cx="137" cy="90"/>
            </a:xfrm>
            <a:custGeom>
              <a:avLst/>
              <a:gdLst>
                <a:gd name="T0" fmla="*/ 136 w 137"/>
                <a:gd name="T1" fmla="*/ 45 h 90"/>
                <a:gd name="T2" fmla="*/ 0 w 137"/>
                <a:gd name="T3" fmla="*/ 0 h 90"/>
                <a:gd name="T4" fmla="*/ 0 w 137"/>
                <a:gd name="T5" fmla="*/ 89 h 90"/>
                <a:gd name="T6" fmla="*/ 136 w 137"/>
                <a:gd name="T7" fmla="*/ 45 h 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7" h="90">
                  <a:moveTo>
                    <a:pt x="136" y="45"/>
                  </a:moveTo>
                  <a:lnTo>
                    <a:pt x="0" y="0"/>
                  </a:lnTo>
                  <a:lnTo>
                    <a:pt x="0" y="89"/>
                  </a:lnTo>
                  <a:lnTo>
                    <a:pt x="136" y="4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8087" name="Oval 116"/>
          <p:cNvSpPr>
            <a:spLocks noChangeArrowheads="1"/>
          </p:cNvSpPr>
          <p:nvPr/>
        </p:nvSpPr>
        <p:spPr bwMode="auto">
          <a:xfrm>
            <a:off x="3684588" y="3918479"/>
            <a:ext cx="404812" cy="39158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8" name="Rectangle 117"/>
          <p:cNvSpPr>
            <a:spLocks noChangeArrowheads="1"/>
          </p:cNvSpPr>
          <p:nvPr/>
        </p:nvSpPr>
        <p:spPr bwMode="auto">
          <a:xfrm>
            <a:off x="3721101" y="3959490"/>
            <a:ext cx="368692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2000" b="1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88089" name="Oval 118"/>
          <p:cNvSpPr>
            <a:spLocks noChangeArrowheads="1"/>
          </p:cNvSpPr>
          <p:nvPr/>
        </p:nvSpPr>
        <p:spPr bwMode="auto">
          <a:xfrm>
            <a:off x="5176838" y="3927740"/>
            <a:ext cx="404812" cy="39158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0" name="Rectangle 119"/>
          <p:cNvSpPr>
            <a:spLocks noChangeArrowheads="1"/>
          </p:cNvSpPr>
          <p:nvPr/>
        </p:nvSpPr>
        <p:spPr bwMode="auto">
          <a:xfrm>
            <a:off x="5199064" y="3991240"/>
            <a:ext cx="368692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2000" b="1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88091" name="Rectangle 120"/>
          <p:cNvSpPr>
            <a:spLocks noChangeArrowheads="1"/>
          </p:cNvSpPr>
          <p:nvPr/>
        </p:nvSpPr>
        <p:spPr bwMode="auto">
          <a:xfrm>
            <a:off x="395288" y="4189678"/>
            <a:ext cx="236443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2000" dirty="0">
                <a:solidFill>
                  <a:schemeClr val="bg2"/>
                </a:solidFill>
              </a:rPr>
              <a:t>100 GPM @ 45°F</a:t>
            </a:r>
          </a:p>
        </p:txBody>
      </p:sp>
      <p:sp>
        <p:nvSpPr>
          <p:cNvPr id="88092" name="Rectangle 121"/>
          <p:cNvSpPr>
            <a:spLocks noChangeArrowheads="1"/>
          </p:cNvSpPr>
          <p:nvPr/>
        </p:nvSpPr>
        <p:spPr bwMode="auto">
          <a:xfrm>
            <a:off x="6532563" y="4300803"/>
            <a:ext cx="236443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2000" dirty="0">
                <a:solidFill>
                  <a:schemeClr val="bg2"/>
                </a:solidFill>
              </a:rPr>
              <a:t>100 GPM @ 45°F</a:t>
            </a:r>
          </a:p>
        </p:txBody>
      </p:sp>
      <p:grpSp>
        <p:nvGrpSpPr>
          <p:cNvPr id="88093" name="Group 122"/>
          <p:cNvGrpSpPr>
            <a:grpSpLocks/>
          </p:cNvGrpSpPr>
          <p:nvPr/>
        </p:nvGrpSpPr>
        <p:grpSpPr bwMode="auto">
          <a:xfrm>
            <a:off x="1162051" y="3669771"/>
            <a:ext cx="1063625" cy="433917"/>
            <a:chOff x="723" y="3162"/>
            <a:chExt cx="670" cy="328"/>
          </a:xfrm>
        </p:grpSpPr>
        <p:grpSp>
          <p:nvGrpSpPr>
            <p:cNvPr id="88095" name="Group 123"/>
            <p:cNvGrpSpPr>
              <a:grpSpLocks/>
            </p:cNvGrpSpPr>
            <p:nvPr/>
          </p:nvGrpSpPr>
          <p:grpSpPr bwMode="auto">
            <a:xfrm>
              <a:off x="723" y="3162"/>
              <a:ext cx="289" cy="328"/>
              <a:chOff x="723" y="3162"/>
              <a:chExt cx="289" cy="328"/>
            </a:xfrm>
          </p:grpSpPr>
          <p:sp>
            <p:nvSpPr>
              <p:cNvPr id="88102" name="Oval 124"/>
              <p:cNvSpPr>
                <a:spLocks noChangeArrowheads="1"/>
              </p:cNvSpPr>
              <p:nvPr/>
            </p:nvSpPr>
            <p:spPr bwMode="auto">
              <a:xfrm>
                <a:off x="723" y="3162"/>
                <a:ext cx="284" cy="32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03" name="Freeform 125"/>
              <p:cNvSpPr>
                <a:spLocks/>
              </p:cNvSpPr>
              <p:nvPr/>
            </p:nvSpPr>
            <p:spPr bwMode="auto">
              <a:xfrm>
                <a:off x="792" y="3195"/>
                <a:ext cx="220" cy="263"/>
              </a:xfrm>
              <a:custGeom>
                <a:avLst/>
                <a:gdLst>
                  <a:gd name="T0" fmla="*/ 219 w 220"/>
                  <a:gd name="T1" fmla="*/ 132 h 263"/>
                  <a:gd name="T2" fmla="*/ 0 w 220"/>
                  <a:gd name="T3" fmla="*/ 262 h 263"/>
                  <a:gd name="T4" fmla="*/ 0 w 220"/>
                  <a:gd name="T5" fmla="*/ 0 h 263"/>
                  <a:gd name="T6" fmla="*/ 219 w 220"/>
                  <a:gd name="T7" fmla="*/ 132 h 26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0" h="263">
                    <a:moveTo>
                      <a:pt x="219" y="132"/>
                    </a:moveTo>
                    <a:lnTo>
                      <a:pt x="0" y="262"/>
                    </a:lnTo>
                    <a:lnTo>
                      <a:pt x="0" y="0"/>
                    </a:lnTo>
                    <a:lnTo>
                      <a:pt x="219" y="132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8096" name="Group 126"/>
            <p:cNvGrpSpPr>
              <a:grpSpLocks/>
            </p:cNvGrpSpPr>
            <p:nvPr/>
          </p:nvGrpSpPr>
          <p:grpSpPr bwMode="auto">
            <a:xfrm>
              <a:off x="1209" y="3192"/>
              <a:ext cx="184" cy="232"/>
              <a:chOff x="1209" y="3192"/>
              <a:chExt cx="184" cy="232"/>
            </a:xfrm>
          </p:grpSpPr>
          <p:sp>
            <p:nvSpPr>
              <p:cNvPr id="88097" name="Line 127"/>
              <p:cNvSpPr>
                <a:spLocks noChangeShapeType="1"/>
              </p:cNvSpPr>
              <p:nvPr/>
            </p:nvSpPr>
            <p:spPr bwMode="auto">
              <a:xfrm>
                <a:off x="1209" y="3250"/>
                <a:ext cx="0" cy="17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098" name="Line 128"/>
              <p:cNvSpPr>
                <a:spLocks noChangeShapeType="1"/>
              </p:cNvSpPr>
              <p:nvPr/>
            </p:nvSpPr>
            <p:spPr bwMode="auto">
              <a:xfrm>
                <a:off x="1393" y="3250"/>
                <a:ext cx="0" cy="17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099" name="Line 129"/>
              <p:cNvSpPr>
                <a:spLocks noChangeShapeType="1"/>
              </p:cNvSpPr>
              <p:nvPr/>
            </p:nvSpPr>
            <p:spPr bwMode="auto">
              <a:xfrm>
                <a:off x="1247" y="3286"/>
                <a:ext cx="108" cy="11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00" name="Line 130"/>
              <p:cNvSpPr>
                <a:spLocks noChangeShapeType="1"/>
              </p:cNvSpPr>
              <p:nvPr/>
            </p:nvSpPr>
            <p:spPr bwMode="auto">
              <a:xfrm>
                <a:off x="1301" y="3192"/>
                <a:ext cx="0" cy="1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01" name="Line 131"/>
              <p:cNvSpPr>
                <a:spLocks noChangeShapeType="1"/>
              </p:cNvSpPr>
              <p:nvPr/>
            </p:nvSpPr>
            <p:spPr bwMode="auto">
              <a:xfrm>
                <a:off x="1221" y="3197"/>
                <a:ext cx="8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8094" name="Rectangle 132"/>
          <p:cNvSpPr>
            <a:spLocks noChangeArrowheads="1"/>
          </p:cNvSpPr>
          <p:nvPr/>
        </p:nvSpPr>
        <p:spPr bwMode="auto">
          <a:xfrm>
            <a:off x="897444" y="4536472"/>
            <a:ext cx="1208665" cy="8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Primary</a:t>
            </a:r>
          </a:p>
          <a:p>
            <a:pPr algn="ctr" eaLnBrk="0" hangingPunct="0"/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Pump</a:t>
            </a:r>
          </a:p>
          <a:p>
            <a:pPr algn="ctr" eaLnBrk="0" hangingPunct="0"/>
            <a:r>
              <a:rPr lang="zh-CN" altLang="en-US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一次侧水泵</a:t>
            </a:r>
          </a:p>
        </p:txBody>
      </p:sp>
    </p:spTree>
    <p:extLst>
      <p:ext uri="{BB962C8B-B14F-4D97-AF65-F5344CB8AC3E}">
        <p14:creationId xmlns:p14="http://schemas.microsoft.com/office/powerpoint/2010/main" val="40944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/>
          </p:cNvSpPr>
          <p:nvPr>
            <p:ph type="title"/>
          </p:nvPr>
        </p:nvSpPr>
        <p:spPr>
          <a:xfrm>
            <a:off x="206375" y="157428"/>
            <a:ext cx="8229600" cy="79639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一次侧流量＝二次侧流量</a:t>
            </a:r>
          </a:p>
        </p:txBody>
      </p:sp>
      <p:sp>
        <p:nvSpPr>
          <p:cNvPr id="89091" name="Line 5"/>
          <p:cNvSpPr>
            <a:spLocks noChangeShapeType="1"/>
          </p:cNvSpPr>
          <p:nvPr/>
        </p:nvSpPr>
        <p:spPr bwMode="auto">
          <a:xfrm>
            <a:off x="5067300" y="4238625"/>
            <a:ext cx="3633788" cy="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2" name="Line 6"/>
          <p:cNvSpPr>
            <a:spLocks noChangeShapeType="1"/>
          </p:cNvSpPr>
          <p:nvPr/>
        </p:nvSpPr>
        <p:spPr bwMode="auto">
          <a:xfrm flipV="1">
            <a:off x="4305300" y="3251730"/>
            <a:ext cx="0" cy="1041136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3" name="Line 7"/>
          <p:cNvSpPr>
            <a:spLocks noChangeShapeType="1"/>
          </p:cNvSpPr>
          <p:nvPr/>
        </p:nvSpPr>
        <p:spPr bwMode="auto">
          <a:xfrm flipV="1">
            <a:off x="5026025" y="3251730"/>
            <a:ext cx="0" cy="1041136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4" name="Line 8"/>
          <p:cNvSpPr>
            <a:spLocks noChangeShapeType="1"/>
          </p:cNvSpPr>
          <p:nvPr/>
        </p:nvSpPr>
        <p:spPr bwMode="auto">
          <a:xfrm>
            <a:off x="969963" y="4238625"/>
            <a:ext cx="3351212" cy="0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5" name="Line 9"/>
          <p:cNvSpPr>
            <a:spLocks noChangeShapeType="1"/>
          </p:cNvSpPr>
          <p:nvPr/>
        </p:nvSpPr>
        <p:spPr bwMode="auto">
          <a:xfrm flipH="1">
            <a:off x="942976" y="3272896"/>
            <a:ext cx="3421063" cy="0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6" name="Line 10"/>
          <p:cNvSpPr>
            <a:spLocks noChangeShapeType="1"/>
          </p:cNvSpPr>
          <p:nvPr/>
        </p:nvSpPr>
        <p:spPr bwMode="auto">
          <a:xfrm flipH="1">
            <a:off x="4968876" y="3272896"/>
            <a:ext cx="3421063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7" name="Line 11"/>
          <p:cNvSpPr>
            <a:spLocks noChangeShapeType="1"/>
          </p:cNvSpPr>
          <p:nvPr/>
        </p:nvSpPr>
        <p:spPr bwMode="auto">
          <a:xfrm flipV="1">
            <a:off x="1008063" y="1775355"/>
            <a:ext cx="0" cy="1533261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8" name="Line 12"/>
          <p:cNvSpPr>
            <a:spLocks noChangeShapeType="1"/>
          </p:cNvSpPr>
          <p:nvPr/>
        </p:nvSpPr>
        <p:spPr bwMode="auto">
          <a:xfrm flipV="1">
            <a:off x="8324850" y="1775355"/>
            <a:ext cx="0" cy="1533261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9" name="Line 13"/>
          <p:cNvSpPr>
            <a:spLocks noChangeShapeType="1"/>
          </p:cNvSpPr>
          <p:nvPr/>
        </p:nvSpPr>
        <p:spPr bwMode="auto">
          <a:xfrm>
            <a:off x="1009651" y="1817688"/>
            <a:ext cx="1046163" cy="0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00" name="Line 14"/>
          <p:cNvSpPr>
            <a:spLocks noChangeShapeType="1"/>
          </p:cNvSpPr>
          <p:nvPr/>
        </p:nvSpPr>
        <p:spPr bwMode="auto">
          <a:xfrm>
            <a:off x="7200900" y="1796521"/>
            <a:ext cx="1138238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9101" name="Group 15"/>
          <p:cNvGrpSpPr>
            <a:grpSpLocks/>
          </p:cNvGrpSpPr>
          <p:nvPr/>
        </p:nvGrpSpPr>
        <p:grpSpPr bwMode="auto">
          <a:xfrm>
            <a:off x="1933575" y="1411553"/>
            <a:ext cx="5562600" cy="826823"/>
            <a:chOff x="1218" y="1138"/>
            <a:chExt cx="3504" cy="625"/>
          </a:xfrm>
        </p:grpSpPr>
        <p:sp>
          <p:nvSpPr>
            <p:cNvPr id="89146" name="Rectangle 16"/>
            <p:cNvSpPr>
              <a:spLocks noChangeArrowheads="1"/>
            </p:cNvSpPr>
            <p:nvPr/>
          </p:nvSpPr>
          <p:spPr bwMode="auto">
            <a:xfrm>
              <a:off x="1218" y="1138"/>
              <a:ext cx="3500" cy="613"/>
            </a:xfrm>
            <a:prstGeom prst="rect">
              <a:avLst/>
            </a:prstGeom>
            <a:solidFill>
              <a:srgbClr val="F0A0D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9147" name="Group 17"/>
            <p:cNvGrpSpPr>
              <a:grpSpLocks/>
            </p:cNvGrpSpPr>
            <p:nvPr/>
          </p:nvGrpSpPr>
          <p:grpSpPr bwMode="auto">
            <a:xfrm>
              <a:off x="1271" y="1138"/>
              <a:ext cx="1035" cy="625"/>
              <a:chOff x="1271" y="1138"/>
              <a:chExt cx="1035" cy="625"/>
            </a:xfrm>
          </p:grpSpPr>
          <p:grpSp>
            <p:nvGrpSpPr>
              <p:cNvPr id="89203" name="Group 18"/>
              <p:cNvGrpSpPr>
                <a:grpSpLocks/>
              </p:cNvGrpSpPr>
              <p:nvPr/>
            </p:nvGrpSpPr>
            <p:grpSpPr bwMode="auto">
              <a:xfrm>
                <a:off x="1271" y="1138"/>
                <a:ext cx="230" cy="625"/>
                <a:chOff x="1271" y="1138"/>
                <a:chExt cx="230" cy="625"/>
              </a:xfrm>
            </p:grpSpPr>
            <p:sp>
              <p:nvSpPr>
                <p:cNvPr id="89222" name="Line 19"/>
                <p:cNvSpPr>
                  <a:spLocks noChangeShapeType="1"/>
                </p:cNvSpPr>
                <p:nvPr/>
              </p:nvSpPr>
              <p:spPr bwMode="auto">
                <a:xfrm>
                  <a:off x="1271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223" name="Line 20"/>
                <p:cNvSpPr>
                  <a:spLocks noChangeShapeType="1"/>
                </p:cNvSpPr>
                <p:nvPr/>
              </p:nvSpPr>
              <p:spPr bwMode="auto">
                <a:xfrm>
                  <a:off x="1329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224" name="Line 21"/>
                <p:cNvSpPr>
                  <a:spLocks noChangeShapeType="1"/>
                </p:cNvSpPr>
                <p:nvPr/>
              </p:nvSpPr>
              <p:spPr bwMode="auto">
                <a:xfrm>
                  <a:off x="1386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225" name="Line 22"/>
                <p:cNvSpPr>
                  <a:spLocks noChangeShapeType="1"/>
                </p:cNvSpPr>
                <p:nvPr/>
              </p:nvSpPr>
              <p:spPr bwMode="auto">
                <a:xfrm>
                  <a:off x="1444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226" name="Line 23"/>
                <p:cNvSpPr>
                  <a:spLocks noChangeShapeType="1"/>
                </p:cNvSpPr>
                <p:nvPr/>
              </p:nvSpPr>
              <p:spPr bwMode="auto">
                <a:xfrm>
                  <a:off x="1501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9204" name="Group 24"/>
              <p:cNvGrpSpPr>
                <a:grpSpLocks/>
              </p:cNvGrpSpPr>
              <p:nvPr/>
            </p:nvGrpSpPr>
            <p:grpSpPr bwMode="auto">
              <a:xfrm>
                <a:off x="1559" y="1138"/>
                <a:ext cx="231" cy="625"/>
                <a:chOff x="1559" y="1138"/>
                <a:chExt cx="231" cy="625"/>
              </a:xfrm>
            </p:grpSpPr>
            <p:sp>
              <p:nvSpPr>
                <p:cNvPr id="89217" name="Line 25"/>
                <p:cNvSpPr>
                  <a:spLocks noChangeShapeType="1"/>
                </p:cNvSpPr>
                <p:nvPr/>
              </p:nvSpPr>
              <p:spPr bwMode="auto">
                <a:xfrm>
                  <a:off x="1559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218" name="Line 26"/>
                <p:cNvSpPr>
                  <a:spLocks noChangeShapeType="1"/>
                </p:cNvSpPr>
                <p:nvPr/>
              </p:nvSpPr>
              <p:spPr bwMode="auto">
                <a:xfrm>
                  <a:off x="1617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219" name="Line 27"/>
                <p:cNvSpPr>
                  <a:spLocks noChangeShapeType="1"/>
                </p:cNvSpPr>
                <p:nvPr/>
              </p:nvSpPr>
              <p:spPr bwMode="auto">
                <a:xfrm>
                  <a:off x="1674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220" name="Line 28"/>
                <p:cNvSpPr>
                  <a:spLocks noChangeShapeType="1"/>
                </p:cNvSpPr>
                <p:nvPr/>
              </p:nvSpPr>
              <p:spPr bwMode="auto">
                <a:xfrm>
                  <a:off x="1733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221" name="Line 29"/>
                <p:cNvSpPr>
                  <a:spLocks noChangeShapeType="1"/>
                </p:cNvSpPr>
                <p:nvPr/>
              </p:nvSpPr>
              <p:spPr bwMode="auto">
                <a:xfrm>
                  <a:off x="1790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9205" name="Group 30"/>
              <p:cNvGrpSpPr>
                <a:grpSpLocks/>
              </p:cNvGrpSpPr>
              <p:nvPr/>
            </p:nvGrpSpPr>
            <p:grpSpPr bwMode="auto">
              <a:xfrm>
                <a:off x="2077" y="1138"/>
                <a:ext cx="229" cy="625"/>
                <a:chOff x="2077" y="1138"/>
                <a:chExt cx="229" cy="625"/>
              </a:xfrm>
            </p:grpSpPr>
            <p:sp>
              <p:nvSpPr>
                <p:cNvPr id="89212" name="Line 31"/>
                <p:cNvSpPr>
                  <a:spLocks noChangeShapeType="1"/>
                </p:cNvSpPr>
                <p:nvPr/>
              </p:nvSpPr>
              <p:spPr bwMode="auto">
                <a:xfrm>
                  <a:off x="2077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213" name="Line 32"/>
                <p:cNvSpPr>
                  <a:spLocks noChangeShapeType="1"/>
                </p:cNvSpPr>
                <p:nvPr/>
              </p:nvSpPr>
              <p:spPr bwMode="auto">
                <a:xfrm>
                  <a:off x="2134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214" name="Line 33"/>
                <p:cNvSpPr>
                  <a:spLocks noChangeShapeType="1"/>
                </p:cNvSpPr>
                <p:nvPr/>
              </p:nvSpPr>
              <p:spPr bwMode="auto">
                <a:xfrm>
                  <a:off x="2192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215" name="Line 34"/>
                <p:cNvSpPr>
                  <a:spLocks noChangeShapeType="1"/>
                </p:cNvSpPr>
                <p:nvPr/>
              </p:nvSpPr>
              <p:spPr bwMode="auto">
                <a:xfrm>
                  <a:off x="2249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216" name="Line 35"/>
                <p:cNvSpPr>
                  <a:spLocks noChangeShapeType="1"/>
                </p:cNvSpPr>
                <p:nvPr/>
              </p:nvSpPr>
              <p:spPr bwMode="auto">
                <a:xfrm>
                  <a:off x="2306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9206" name="Group 36"/>
              <p:cNvGrpSpPr>
                <a:grpSpLocks/>
              </p:cNvGrpSpPr>
              <p:nvPr/>
            </p:nvGrpSpPr>
            <p:grpSpPr bwMode="auto">
              <a:xfrm>
                <a:off x="1847" y="1138"/>
                <a:ext cx="230" cy="625"/>
                <a:chOff x="1847" y="1138"/>
                <a:chExt cx="230" cy="625"/>
              </a:xfrm>
            </p:grpSpPr>
            <p:sp>
              <p:nvSpPr>
                <p:cNvPr id="89207" name="Line 37"/>
                <p:cNvSpPr>
                  <a:spLocks noChangeShapeType="1"/>
                </p:cNvSpPr>
                <p:nvPr/>
              </p:nvSpPr>
              <p:spPr bwMode="auto">
                <a:xfrm>
                  <a:off x="1847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208" name="Line 38"/>
                <p:cNvSpPr>
                  <a:spLocks noChangeShapeType="1"/>
                </p:cNvSpPr>
                <p:nvPr/>
              </p:nvSpPr>
              <p:spPr bwMode="auto">
                <a:xfrm>
                  <a:off x="1904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209" name="Line 39"/>
                <p:cNvSpPr>
                  <a:spLocks noChangeShapeType="1"/>
                </p:cNvSpPr>
                <p:nvPr/>
              </p:nvSpPr>
              <p:spPr bwMode="auto">
                <a:xfrm>
                  <a:off x="1962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210" name="Line 40"/>
                <p:cNvSpPr>
                  <a:spLocks noChangeShapeType="1"/>
                </p:cNvSpPr>
                <p:nvPr/>
              </p:nvSpPr>
              <p:spPr bwMode="auto">
                <a:xfrm>
                  <a:off x="2019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211" name="Line 41"/>
                <p:cNvSpPr>
                  <a:spLocks noChangeShapeType="1"/>
                </p:cNvSpPr>
                <p:nvPr/>
              </p:nvSpPr>
              <p:spPr bwMode="auto">
                <a:xfrm>
                  <a:off x="2077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9148" name="Group 42"/>
            <p:cNvGrpSpPr>
              <a:grpSpLocks/>
            </p:cNvGrpSpPr>
            <p:nvPr/>
          </p:nvGrpSpPr>
          <p:grpSpPr bwMode="auto">
            <a:xfrm>
              <a:off x="2365" y="1138"/>
              <a:ext cx="230" cy="625"/>
              <a:chOff x="2365" y="1138"/>
              <a:chExt cx="230" cy="625"/>
            </a:xfrm>
          </p:grpSpPr>
          <p:sp>
            <p:nvSpPr>
              <p:cNvPr id="89198" name="Line 43"/>
              <p:cNvSpPr>
                <a:spLocks noChangeShapeType="1"/>
              </p:cNvSpPr>
              <p:nvPr/>
            </p:nvSpPr>
            <p:spPr bwMode="auto">
              <a:xfrm>
                <a:off x="2365" y="1138"/>
                <a:ext cx="0" cy="6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99" name="Line 44"/>
              <p:cNvSpPr>
                <a:spLocks noChangeShapeType="1"/>
              </p:cNvSpPr>
              <p:nvPr/>
            </p:nvSpPr>
            <p:spPr bwMode="auto">
              <a:xfrm>
                <a:off x="2423" y="1138"/>
                <a:ext cx="0" cy="6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00" name="Line 45"/>
              <p:cNvSpPr>
                <a:spLocks noChangeShapeType="1"/>
              </p:cNvSpPr>
              <p:nvPr/>
            </p:nvSpPr>
            <p:spPr bwMode="auto">
              <a:xfrm>
                <a:off x="2480" y="1138"/>
                <a:ext cx="0" cy="6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01" name="Line 46"/>
              <p:cNvSpPr>
                <a:spLocks noChangeShapeType="1"/>
              </p:cNvSpPr>
              <p:nvPr/>
            </p:nvSpPr>
            <p:spPr bwMode="auto">
              <a:xfrm>
                <a:off x="2537" y="1138"/>
                <a:ext cx="0" cy="6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02" name="Line 47"/>
              <p:cNvSpPr>
                <a:spLocks noChangeShapeType="1"/>
              </p:cNvSpPr>
              <p:nvPr/>
            </p:nvSpPr>
            <p:spPr bwMode="auto">
              <a:xfrm>
                <a:off x="2595" y="1138"/>
                <a:ext cx="0" cy="6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9149" name="Group 48"/>
            <p:cNvGrpSpPr>
              <a:grpSpLocks/>
            </p:cNvGrpSpPr>
            <p:nvPr/>
          </p:nvGrpSpPr>
          <p:grpSpPr bwMode="auto">
            <a:xfrm>
              <a:off x="2652" y="1138"/>
              <a:ext cx="230" cy="625"/>
              <a:chOff x="2652" y="1138"/>
              <a:chExt cx="230" cy="625"/>
            </a:xfrm>
          </p:grpSpPr>
          <p:sp>
            <p:nvSpPr>
              <p:cNvPr id="89193" name="Line 49"/>
              <p:cNvSpPr>
                <a:spLocks noChangeShapeType="1"/>
              </p:cNvSpPr>
              <p:nvPr/>
            </p:nvSpPr>
            <p:spPr bwMode="auto">
              <a:xfrm>
                <a:off x="2652" y="1138"/>
                <a:ext cx="0" cy="6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94" name="Line 50"/>
              <p:cNvSpPr>
                <a:spLocks noChangeShapeType="1"/>
              </p:cNvSpPr>
              <p:nvPr/>
            </p:nvSpPr>
            <p:spPr bwMode="auto">
              <a:xfrm>
                <a:off x="2710" y="1138"/>
                <a:ext cx="0" cy="6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95" name="Line 51"/>
              <p:cNvSpPr>
                <a:spLocks noChangeShapeType="1"/>
              </p:cNvSpPr>
              <p:nvPr/>
            </p:nvSpPr>
            <p:spPr bwMode="auto">
              <a:xfrm>
                <a:off x="2767" y="1138"/>
                <a:ext cx="0" cy="6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96" name="Line 52"/>
              <p:cNvSpPr>
                <a:spLocks noChangeShapeType="1"/>
              </p:cNvSpPr>
              <p:nvPr/>
            </p:nvSpPr>
            <p:spPr bwMode="auto">
              <a:xfrm>
                <a:off x="2825" y="1138"/>
                <a:ext cx="0" cy="6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97" name="Line 53"/>
              <p:cNvSpPr>
                <a:spLocks noChangeShapeType="1"/>
              </p:cNvSpPr>
              <p:nvPr/>
            </p:nvSpPr>
            <p:spPr bwMode="auto">
              <a:xfrm>
                <a:off x="2882" y="1138"/>
                <a:ext cx="0" cy="6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9150" name="Group 54"/>
            <p:cNvGrpSpPr>
              <a:grpSpLocks/>
            </p:cNvGrpSpPr>
            <p:nvPr/>
          </p:nvGrpSpPr>
          <p:grpSpPr bwMode="auto">
            <a:xfrm>
              <a:off x="3168" y="1138"/>
              <a:ext cx="231" cy="625"/>
              <a:chOff x="3168" y="1138"/>
              <a:chExt cx="231" cy="625"/>
            </a:xfrm>
          </p:grpSpPr>
          <p:sp>
            <p:nvSpPr>
              <p:cNvPr id="89188" name="Line 55"/>
              <p:cNvSpPr>
                <a:spLocks noChangeShapeType="1"/>
              </p:cNvSpPr>
              <p:nvPr/>
            </p:nvSpPr>
            <p:spPr bwMode="auto">
              <a:xfrm>
                <a:off x="3168" y="1138"/>
                <a:ext cx="0" cy="6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89" name="Line 56"/>
              <p:cNvSpPr>
                <a:spLocks noChangeShapeType="1"/>
              </p:cNvSpPr>
              <p:nvPr/>
            </p:nvSpPr>
            <p:spPr bwMode="auto">
              <a:xfrm>
                <a:off x="3226" y="1138"/>
                <a:ext cx="0" cy="6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90" name="Line 57"/>
              <p:cNvSpPr>
                <a:spLocks noChangeShapeType="1"/>
              </p:cNvSpPr>
              <p:nvPr/>
            </p:nvSpPr>
            <p:spPr bwMode="auto">
              <a:xfrm>
                <a:off x="3283" y="1138"/>
                <a:ext cx="0" cy="6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91" name="Line 58"/>
              <p:cNvSpPr>
                <a:spLocks noChangeShapeType="1"/>
              </p:cNvSpPr>
              <p:nvPr/>
            </p:nvSpPr>
            <p:spPr bwMode="auto">
              <a:xfrm>
                <a:off x="3342" y="1138"/>
                <a:ext cx="0" cy="6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92" name="Line 59"/>
              <p:cNvSpPr>
                <a:spLocks noChangeShapeType="1"/>
              </p:cNvSpPr>
              <p:nvPr/>
            </p:nvSpPr>
            <p:spPr bwMode="auto">
              <a:xfrm>
                <a:off x="3399" y="1138"/>
                <a:ext cx="0" cy="6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9151" name="Group 60"/>
            <p:cNvGrpSpPr>
              <a:grpSpLocks/>
            </p:cNvGrpSpPr>
            <p:nvPr/>
          </p:nvGrpSpPr>
          <p:grpSpPr bwMode="auto">
            <a:xfrm>
              <a:off x="2939" y="1138"/>
              <a:ext cx="229" cy="625"/>
              <a:chOff x="2939" y="1138"/>
              <a:chExt cx="229" cy="625"/>
            </a:xfrm>
          </p:grpSpPr>
          <p:sp>
            <p:nvSpPr>
              <p:cNvPr id="89183" name="Line 61"/>
              <p:cNvSpPr>
                <a:spLocks noChangeShapeType="1"/>
              </p:cNvSpPr>
              <p:nvPr/>
            </p:nvSpPr>
            <p:spPr bwMode="auto">
              <a:xfrm>
                <a:off x="2939" y="1138"/>
                <a:ext cx="0" cy="6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84" name="Line 62"/>
              <p:cNvSpPr>
                <a:spLocks noChangeShapeType="1"/>
              </p:cNvSpPr>
              <p:nvPr/>
            </p:nvSpPr>
            <p:spPr bwMode="auto">
              <a:xfrm>
                <a:off x="2996" y="1138"/>
                <a:ext cx="0" cy="6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85" name="Line 63"/>
              <p:cNvSpPr>
                <a:spLocks noChangeShapeType="1"/>
              </p:cNvSpPr>
              <p:nvPr/>
            </p:nvSpPr>
            <p:spPr bwMode="auto">
              <a:xfrm>
                <a:off x="3054" y="1138"/>
                <a:ext cx="0" cy="6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86" name="Line 64"/>
              <p:cNvSpPr>
                <a:spLocks noChangeShapeType="1"/>
              </p:cNvSpPr>
              <p:nvPr/>
            </p:nvSpPr>
            <p:spPr bwMode="auto">
              <a:xfrm>
                <a:off x="3111" y="1138"/>
                <a:ext cx="0" cy="6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87" name="Line 65"/>
              <p:cNvSpPr>
                <a:spLocks noChangeShapeType="1"/>
              </p:cNvSpPr>
              <p:nvPr/>
            </p:nvSpPr>
            <p:spPr bwMode="auto">
              <a:xfrm>
                <a:off x="3168" y="1138"/>
                <a:ext cx="0" cy="6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9152" name="Group 66"/>
            <p:cNvGrpSpPr>
              <a:grpSpLocks/>
            </p:cNvGrpSpPr>
            <p:nvPr/>
          </p:nvGrpSpPr>
          <p:grpSpPr bwMode="auto">
            <a:xfrm>
              <a:off x="3457" y="1138"/>
              <a:ext cx="1035" cy="625"/>
              <a:chOff x="3457" y="1138"/>
              <a:chExt cx="1035" cy="625"/>
            </a:xfrm>
          </p:grpSpPr>
          <p:grpSp>
            <p:nvGrpSpPr>
              <p:cNvPr id="89159" name="Group 67"/>
              <p:cNvGrpSpPr>
                <a:grpSpLocks/>
              </p:cNvGrpSpPr>
              <p:nvPr/>
            </p:nvGrpSpPr>
            <p:grpSpPr bwMode="auto">
              <a:xfrm>
                <a:off x="3457" y="1138"/>
                <a:ext cx="230" cy="625"/>
                <a:chOff x="3457" y="1138"/>
                <a:chExt cx="230" cy="625"/>
              </a:xfrm>
            </p:grpSpPr>
            <p:sp>
              <p:nvSpPr>
                <p:cNvPr id="89178" name="Line 68"/>
                <p:cNvSpPr>
                  <a:spLocks noChangeShapeType="1"/>
                </p:cNvSpPr>
                <p:nvPr/>
              </p:nvSpPr>
              <p:spPr bwMode="auto">
                <a:xfrm>
                  <a:off x="3457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179" name="Line 69"/>
                <p:cNvSpPr>
                  <a:spLocks noChangeShapeType="1"/>
                </p:cNvSpPr>
                <p:nvPr/>
              </p:nvSpPr>
              <p:spPr bwMode="auto">
                <a:xfrm>
                  <a:off x="3514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180" name="Line 70"/>
                <p:cNvSpPr>
                  <a:spLocks noChangeShapeType="1"/>
                </p:cNvSpPr>
                <p:nvPr/>
              </p:nvSpPr>
              <p:spPr bwMode="auto">
                <a:xfrm>
                  <a:off x="3571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181" name="Line 71"/>
                <p:cNvSpPr>
                  <a:spLocks noChangeShapeType="1"/>
                </p:cNvSpPr>
                <p:nvPr/>
              </p:nvSpPr>
              <p:spPr bwMode="auto">
                <a:xfrm>
                  <a:off x="3630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182" name="Line 72"/>
                <p:cNvSpPr>
                  <a:spLocks noChangeShapeType="1"/>
                </p:cNvSpPr>
                <p:nvPr/>
              </p:nvSpPr>
              <p:spPr bwMode="auto">
                <a:xfrm>
                  <a:off x="3687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9160" name="Group 73"/>
              <p:cNvGrpSpPr>
                <a:grpSpLocks/>
              </p:cNvGrpSpPr>
              <p:nvPr/>
            </p:nvGrpSpPr>
            <p:grpSpPr bwMode="auto">
              <a:xfrm>
                <a:off x="3744" y="1138"/>
                <a:ext cx="230" cy="625"/>
                <a:chOff x="3744" y="1138"/>
                <a:chExt cx="230" cy="625"/>
              </a:xfrm>
            </p:grpSpPr>
            <p:sp>
              <p:nvSpPr>
                <p:cNvPr id="89173" name="Line 74"/>
                <p:cNvSpPr>
                  <a:spLocks noChangeShapeType="1"/>
                </p:cNvSpPr>
                <p:nvPr/>
              </p:nvSpPr>
              <p:spPr bwMode="auto">
                <a:xfrm>
                  <a:off x="3744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174" name="Line 75"/>
                <p:cNvSpPr>
                  <a:spLocks noChangeShapeType="1"/>
                </p:cNvSpPr>
                <p:nvPr/>
              </p:nvSpPr>
              <p:spPr bwMode="auto">
                <a:xfrm>
                  <a:off x="3801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175" name="Line 76"/>
                <p:cNvSpPr>
                  <a:spLocks noChangeShapeType="1"/>
                </p:cNvSpPr>
                <p:nvPr/>
              </p:nvSpPr>
              <p:spPr bwMode="auto">
                <a:xfrm>
                  <a:off x="3859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176" name="Line 77"/>
                <p:cNvSpPr>
                  <a:spLocks noChangeShapeType="1"/>
                </p:cNvSpPr>
                <p:nvPr/>
              </p:nvSpPr>
              <p:spPr bwMode="auto">
                <a:xfrm>
                  <a:off x="3916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177" name="Line 78"/>
                <p:cNvSpPr>
                  <a:spLocks noChangeShapeType="1"/>
                </p:cNvSpPr>
                <p:nvPr/>
              </p:nvSpPr>
              <p:spPr bwMode="auto">
                <a:xfrm>
                  <a:off x="3974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9161" name="Group 79"/>
              <p:cNvGrpSpPr>
                <a:grpSpLocks/>
              </p:cNvGrpSpPr>
              <p:nvPr/>
            </p:nvGrpSpPr>
            <p:grpSpPr bwMode="auto">
              <a:xfrm>
                <a:off x="4263" y="1138"/>
                <a:ext cx="229" cy="625"/>
                <a:chOff x="4263" y="1138"/>
                <a:chExt cx="229" cy="625"/>
              </a:xfrm>
            </p:grpSpPr>
            <p:sp>
              <p:nvSpPr>
                <p:cNvPr id="89168" name="Line 80"/>
                <p:cNvSpPr>
                  <a:spLocks noChangeShapeType="1"/>
                </p:cNvSpPr>
                <p:nvPr/>
              </p:nvSpPr>
              <p:spPr bwMode="auto">
                <a:xfrm>
                  <a:off x="4263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169" name="Line 81"/>
                <p:cNvSpPr>
                  <a:spLocks noChangeShapeType="1"/>
                </p:cNvSpPr>
                <p:nvPr/>
              </p:nvSpPr>
              <p:spPr bwMode="auto">
                <a:xfrm>
                  <a:off x="4320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170" name="Line 82"/>
                <p:cNvSpPr>
                  <a:spLocks noChangeShapeType="1"/>
                </p:cNvSpPr>
                <p:nvPr/>
              </p:nvSpPr>
              <p:spPr bwMode="auto">
                <a:xfrm>
                  <a:off x="4377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171" name="Line 83"/>
                <p:cNvSpPr>
                  <a:spLocks noChangeShapeType="1"/>
                </p:cNvSpPr>
                <p:nvPr/>
              </p:nvSpPr>
              <p:spPr bwMode="auto">
                <a:xfrm>
                  <a:off x="4434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172" name="Line 84"/>
                <p:cNvSpPr>
                  <a:spLocks noChangeShapeType="1"/>
                </p:cNvSpPr>
                <p:nvPr/>
              </p:nvSpPr>
              <p:spPr bwMode="auto">
                <a:xfrm>
                  <a:off x="4492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9162" name="Group 85"/>
              <p:cNvGrpSpPr>
                <a:grpSpLocks/>
              </p:cNvGrpSpPr>
              <p:nvPr/>
            </p:nvGrpSpPr>
            <p:grpSpPr bwMode="auto">
              <a:xfrm>
                <a:off x="4031" y="1138"/>
                <a:ext cx="232" cy="625"/>
                <a:chOff x="4031" y="1138"/>
                <a:chExt cx="232" cy="625"/>
              </a:xfrm>
            </p:grpSpPr>
            <p:sp>
              <p:nvSpPr>
                <p:cNvPr id="89163" name="Line 86"/>
                <p:cNvSpPr>
                  <a:spLocks noChangeShapeType="1"/>
                </p:cNvSpPr>
                <p:nvPr/>
              </p:nvSpPr>
              <p:spPr bwMode="auto">
                <a:xfrm>
                  <a:off x="4031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164" name="Line 87"/>
                <p:cNvSpPr>
                  <a:spLocks noChangeShapeType="1"/>
                </p:cNvSpPr>
                <p:nvPr/>
              </p:nvSpPr>
              <p:spPr bwMode="auto">
                <a:xfrm>
                  <a:off x="4089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165" name="Line 88"/>
                <p:cNvSpPr>
                  <a:spLocks noChangeShapeType="1"/>
                </p:cNvSpPr>
                <p:nvPr/>
              </p:nvSpPr>
              <p:spPr bwMode="auto">
                <a:xfrm>
                  <a:off x="4146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166" name="Line 89"/>
                <p:cNvSpPr>
                  <a:spLocks noChangeShapeType="1"/>
                </p:cNvSpPr>
                <p:nvPr/>
              </p:nvSpPr>
              <p:spPr bwMode="auto">
                <a:xfrm>
                  <a:off x="4203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167" name="Line 90"/>
                <p:cNvSpPr>
                  <a:spLocks noChangeShapeType="1"/>
                </p:cNvSpPr>
                <p:nvPr/>
              </p:nvSpPr>
              <p:spPr bwMode="auto">
                <a:xfrm>
                  <a:off x="4263" y="1138"/>
                  <a:ext cx="0" cy="6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9153" name="Group 91"/>
            <p:cNvGrpSpPr>
              <a:grpSpLocks/>
            </p:cNvGrpSpPr>
            <p:nvPr/>
          </p:nvGrpSpPr>
          <p:grpSpPr bwMode="auto">
            <a:xfrm>
              <a:off x="4492" y="1138"/>
              <a:ext cx="230" cy="625"/>
              <a:chOff x="4492" y="1138"/>
              <a:chExt cx="230" cy="625"/>
            </a:xfrm>
          </p:grpSpPr>
          <p:sp>
            <p:nvSpPr>
              <p:cNvPr id="89154" name="Line 92"/>
              <p:cNvSpPr>
                <a:spLocks noChangeShapeType="1"/>
              </p:cNvSpPr>
              <p:nvPr/>
            </p:nvSpPr>
            <p:spPr bwMode="auto">
              <a:xfrm>
                <a:off x="4492" y="1138"/>
                <a:ext cx="0" cy="6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55" name="Line 93"/>
              <p:cNvSpPr>
                <a:spLocks noChangeShapeType="1"/>
              </p:cNvSpPr>
              <p:nvPr/>
            </p:nvSpPr>
            <p:spPr bwMode="auto">
              <a:xfrm>
                <a:off x="4549" y="1138"/>
                <a:ext cx="0" cy="6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56" name="Line 94"/>
              <p:cNvSpPr>
                <a:spLocks noChangeShapeType="1"/>
              </p:cNvSpPr>
              <p:nvPr/>
            </p:nvSpPr>
            <p:spPr bwMode="auto">
              <a:xfrm>
                <a:off x="4607" y="1138"/>
                <a:ext cx="0" cy="6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57" name="Line 95"/>
              <p:cNvSpPr>
                <a:spLocks noChangeShapeType="1"/>
              </p:cNvSpPr>
              <p:nvPr/>
            </p:nvSpPr>
            <p:spPr bwMode="auto">
              <a:xfrm>
                <a:off x="4664" y="1138"/>
                <a:ext cx="0" cy="6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58" name="Line 96"/>
              <p:cNvSpPr>
                <a:spLocks noChangeShapeType="1"/>
              </p:cNvSpPr>
              <p:nvPr/>
            </p:nvSpPr>
            <p:spPr bwMode="auto">
              <a:xfrm>
                <a:off x="4722" y="1138"/>
                <a:ext cx="0" cy="6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9102" name="Line 97"/>
          <p:cNvSpPr>
            <a:spLocks noChangeShapeType="1"/>
          </p:cNvSpPr>
          <p:nvPr/>
        </p:nvSpPr>
        <p:spPr bwMode="auto">
          <a:xfrm>
            <a:off x="4292600" y="4238625"/>
            <a:ext cx="757238" cy="0"/>
          </a:xfrm>
          <a:prstGeom prst="line">
            <a:avLst/>
          </a:prstGeom>
          <a:noFill/>
          <a:ln w="50800">
            <a:solidFill>
              <a:srgbClr val="00B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9103" name="Group 98"/>
          <p:cNvGrpSpPr>
            <a:grpSpLocks/>
          </p:cNvGrpSpPr>
          <p:nvPr/>
        </p:nvGrpSpPr>
        <p:grpSpPr bwMode="auto">
          <a:xfrm>
            <a:off x="6546851" y="2955396"/>
            <a:ext cx="269875" cy="641615"/>
            <a:chOff x="4124" y="2305"/>
            <a:chExt cx="170" cy="485"/>
          </a:xfrm>
        </p:grpSpPr>
        <p:sp>
          <p:nvSpPr>
            <p:cNvPr id="89143" name="Freeform 99"/>
            <p:cNvSpPr>
              <a:spLocks/>
            </p:cNvSpPr>
            <p:nvPr/>
          </p:nvSpPr>
          <p:spPr bwMode="auto">
            <a:xfrm>
              <a:off x="4128" y="2466"/>
              <a:ext cx="153" cy="324"/>
            </a:xfrm>
            <a:custGeom>
              <a:avLst/>
              <a:gdLst>
                <a:gd name="T0" fmla="*/ 152 w 153"/>
                <a:gd name="T1" fmla="*/ 0 h 324"/>
                <a:gd name="T2" fmla="*/ 0 w 153"/>
                <a:gd name="T3" fmla="*/ 0 h 324"/>
                <a:gd name="T4" fmla="*/ 77 w 153"/>
                <a:gd name="T5" fmla="*/ 323 h 324"/>
                <a:gd name="T6" fmla="*/ 152 w 153"/>
                <a:gd name="T7" fmla="*/ 0 h 3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3" h="324">
                  <a:moveTo>
                    <a:pt x="152" y="0"/>
                  </a:moveTo>
                  <a:lnTo>
                    <a:pt x="0" y="0"/>
                  </a:lnTo>
                  <a:lnTo>
                    <a:pt x="77" y="323"/>
                  </a:lnTo>
                  <a:lnTo>
                    <a:pt x="152" y="0"/>
                  </a:lnTo>
                </a:path>
              </a:pathLst>
            </a:custGeom>
            <a:solidFill>
              <a:srgbClr val="00B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44" name="Line 100"/>
            <p:cNvSpPr>
              <a:spLocks noChangeShapeType="1"/>
            </p:cNvSpPr>
            <p:nvPr/>
          </p:nvSpPr>
          <p:spPr bwMode="auto">
            <a:xfrm flipV="1">
              <a:off x="4201" y="2305"/>
              <a:ext cx="0" cy="17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45" name="Line 101"/>
            <p:cNvSpPr>
              <a:spLocks noChangeShapeType="1"/>
            </p:cNvSpPr>
            <p:nvPr/>
          </p:nvSpPr>
          <p:spPr bwMode="auto">
            <a:xfrm flipH="1">
              <a:off x="4124" y="2309"/>
              <a:ext cx="17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9104" name="Group 102"/>
          <p:cNvGrpSpPr>
            <a:grpSpLocks/>
          </p:cNvGrpSpPr>
          <p:nvPr/>
        </p:nvGrpSpPr>
        <p:grpSpPr bwMode="auto">
          <a:xfrm>
            <a:off x="2120900" y="3049323"/>
            <a:ext cx="452438" cy="433917"/>
            <a:chOff x="1336" y="2376"/>
            <a:chExt cx="285" cy="328"/>
          </a:xfrm>
        </p:grpSpPr>
        <p:sp>
          <p:nvSpPr>
            <p:cNvPr id="89141" name="Oval 103"/>
            <p:cNvSpPr>
              <a:spLocks noChangeArrowheads="1"/>
            </p:cNvSpPr>
            <p:nvPr/>
          </p:nvSpPr>
          <p:spPr bwMode="auto">
            <a:xfrm>
              <a:off x="1340" y="2376"/>
              <a:ext cx="281" cy="328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42" name="Freeform 104"/>
            <p:cNvSpPr>
              <a:spLocks/>
            </p:cNvSpPr>
            <p:nvPr/>
          </p:nvSpPr>
          <p:spPr bwMode="auto">
            <a:xfrm>
              <a:off x="1336" y="2408"/>
              <a:ext cx="216" cy="264"/>
            </a:xfrm>
            <a:custGeom>
              <a:avLst/>
              <a:gdLst>
                <a:gd name="T0" fmla="*/ 0 w 216"/>
                <a:gd name="T1" fmla="*/ 132 h 264"/>
                <a:gd name="T2" fmla="*/ 215 w 216"/>
                <a:gd name="T3" fmla="*/ 263 h 264"/>
                <a:gd name="T4" fmla="*/ 215 w 216"/>
                <a:gd name="T5" fmla="*/ 0 h 264"/>
                <a:gd name="T6" fmla="*/ 0 w 216"/>
                <a:gd name="T7" fmla="*/ 132 h 2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" h="264">
                  <a:moveTo>
                    <a:pt x="0" y="132"/>
                  </a:moveTo>
                  <a:lnTo>
                    <a:pt x="215" y="263"/>
                  </a:lnTo>
                  <a:lnTo>
                    <a:pt x="215" y="0"/>
                  </a:lnTo>
                  <a:lnTo>
                    <a:pt x="0" y="132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9105" name="Rectangle 105"/>
          <p:cNvSpPr>
            <a:spLocks noChangeArrowheads="1"/>
          </p:cNvSpPr>
          <p:nvPr/>
        </p:nvSpPr>
        <p:spPr bwMode="auto">
          <a:xfrm>
            <a:off x="414338" y="4572113"/>
            <a:ext cx="2434963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2000" dirty="0">
                <a:solidFill>
                  <a:schemeClr val="bg2"/>
                </a:solidFill>
              </a:rPr>
              <a:t>100 GPM  @ 45°F</a:t>
            </a:r>
          </a:p>
        </p:txBody>
      </p:sp>
      <p:sp>
        <p:nvSpPr>
          <p:cNvPr id="89106" name="Rectangle 106"/>
          <p:cNvSpPr>
            <a:spLocks noChangeArrowheads="1"/>
          </p:cNvSpPr>
          <p:nvPr/>
        </p:nvSpPr>
        <p:spPr bwMode="auto">
          <a:xfrm>
            <a:off x="4205288" y="4616368"/>
            <a:ext cx="979436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2000" dirty="0">
                <a:solidFill>
                  <a:schemeClr val="bg2"/>
                </a:solidFill>
              </a:rPr>
              <a:t>0 GPM</a:t>
            </a:r>
          </a:p>
        </p:txBody>
      </p:sp>
      <p:sp>
        <p:nvSpPr>
          <p:cNvPr id="89139" name="Rectangle 108"/>
          <p:cNvSpPr>
            <a:spLocks noChangeArrowheads="1"/>
          </p:cNvSpPr>
          <p:nvPr/>
        </p:nvSpPr>
        <p:spPr bwMode="auto">
          <a:xfrm>
            <a:off x="1701801" y="3567912"/>
            <a:ext cx="819150" cy="336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Pump </a:t>
            </a:r>
          </a:p>
        </p:txBody>
      </p:sp>
      <p:sp>
        <p:nvSpPr>
          <p:cNvPr id="89140" name="Rectangle 109"/>
          <p:cNvSpPr>
            <a:spLocks noChangeArrowheads="1"/>
          </p:cNvSpPr>
          <p:nvPr/>
        </p:nvSpPr>
        <p:spPr bwMode="auto">
          <a:xfrm>
            <a:off x="2426154" y="3578798"/>
            <a:ext cx="1296988" cy="336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</a:t>
            </a:r>
            <a:r>
              <a:rPr lang="zh-CN" altLang="en-US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水泵启动</a:t>
            </a:r>
          </a:p>
        </p:txBody>
      </p:sp>
      <p:grpSp>
        <p:nvGrpSpPr>
          <p:cNvPr id="89108" name="Group 110"/>
          <p:cNvGrpSpPr>
            <a:grpSpLocks/>
          </p:cNvGrpSpPr>
          <p:nvPr/>
        </p:nvGrpSpPr>
        <p:grpSpPr bwMode="auto">
          <a:xfrm>
            <a:off x="1565275" y="4494363"/>
            <a:ext cx="642938" cy="119063"/>
            <a:chOff x="986" y="3493"/>
            <a:chExt cx="405" cy="90"/>
          </a:xfrm>
        </p:grpSpPr>
        <p:sp>
          <p:nvSpPr>
            <p:cNvPr id="89137" name="Line 111"/>
            <p:cNvSpPr>
              <a:spLocks noChangeShapeType="1"/>
            </p:cNvSpPr>
            <p:nvPr/>
          </p:nvSpPr>
          <p:spPr bwMode="auto">
            <a:xfrm>
              <a:off x="986" y="3544"/>
              <a:ext cx="3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38" name="Freeform 112"/>
            <p:cNvSpPr>
              <a:spLocks/>
            </p:cNvSpPr>
            <p:nvPr/>
          </p:nvSpPr>
          <p:spPr bwMode="auto">
            <a:xfrm>
              <a:off x="1255" y="3493"/>
              <a:ext cx="136" cy="90"/>
            </a:xfrm>
            <a:custGeom>
              <a:avLst/>
              <a:gdLst>
                <a:gd name="T0" fmla="*/ 135 w 136"/>
                <a:gd name="T1" fmla="*/ 45 h 90"/>
                <a:gd name="T2" fmla="*/ 0 w 136"/>
                <a:gd name="T3" fmla="*/ 0 h 90"/>
                <a:gd name="T4" fmla="*/ 0 w 136"/>
                <a:gd name="T5" fmla="*/ 89 h 90"/>
                <a:gd name="T6" fmla="*/ 135 w 136"/>
                <a:gd name="T7" fmla="*/ 45 h 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90">
                  <a:moveTo>
                    <a:pt x="135" y="45"/>
                  </a:moveTo>
                  <a:lnTo>
                    <a:pt x="0" y="0"/>
                  </a:lnTo>
                  <a:lnTo>
                    <a:pt x="0" y="89"/>
                  </a:lnTo>
                  <a:lnTo>
                    <a:pt x="135" y="4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9109" name="Group 113"/>
          <p:cNvGrpSpPr>
            <a:grpSpLocks/>
          </p:cNvGrpSpPr>
          <p:nvPr/>
        </p:nvGrpSpPr>
        <p:grpSpPr bwMode="auto">
          <a:xfrm>
            <a:off x="4064001" y="3374761"/>
            <a:ext cx="119063" cy="668073"/>
            <a:chOff x="2560" y="2622"/>
            <a:chExt cx="75" cy="505"/>
          </a:xfrm>
        </p:grpSpPr>
        <p:sp>
          <p:nvSpPr>
            <p:cNvPr id="89135" name="Line 114"/>
            <p:cNvSpPr>
              <a:spLocks noChangeShapeType="1"/>
            </p:cNvSpPr>
            <p:nvPr/>
          </p:nvSpPr>
          <p:spPr bwMode="auto">
            <a:xfrm flipV="1">
              <a:off x="2602" y="2704"/>
              <a:ext cx="0" cy="4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36" name="Freeform 115"/>
            <p:cNvSpPr>
              <a:spLocks/>
            </p:cNvSpPr>
            <p:nvPr/>
          </p:nvSpPr>
          <p:spPr bwMode="auto">
            <a:xfrm>
              <a:off x="2560" y="2622"/>
              <a:ext cx="75" cy="158"/>
            </a:xfrm>
            <a:custGeom>
              <a:avLst/>
              <a:gdLst>
                <a:gd name="T0" fmla="*/ 37 w 75"/>
                <a:gd name="T1" fmla="*/ 0 h 158"/>
                <a:gd name="T2" fmla="*/ 0 w 75"/>
                <a:gd name="T3" fmla="*/ 157 h 158"/>
                <a:gd name="T4" fmla="*/ 74 w 75"/>
                <a:gd name="T5" fmla="*/ 157 h 158"/>
                <a:gd name="T6" fmla="*/ 37 w 75"/>
                <a:gd name="T7" fmla="*/ 0 h 1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5" h="158">
                  <a:moveTo>
                    <a:pt x="37" y="0"/>
                  </a:moveTo>
                  <a:lnTo>
                    <a:pt x="0" y="157"/>
                  </a:lnTo>
                  <a:lnTo>
                    <a:pt x="74" y="157"/>
                  </a:lnTo>
                  <a:lnTo>
                    <a:pt x="37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9110" name="Group 116"/>
          <p:cNvGrpSpPr>
            <a:grpSpLocks/>
          </p:cNvGrpSpPr>
          <p:nvPr/>
        </p:nvGrpSpPr>
        <p:grpSpPr bwMode="auto">
          <a:xfrm>
            <a:off x="7113589" y="4368271"/>
            <a:ext cx="642937" cy="119063"/>
            <a:chOff x="4481" y="3373"/>
            <a:chExt cx="405" cy="90"/>
          </a:xfrm>
        </p:grpSpPr>
        <p:sp>
          <p:nvSpPr>
            <p:cNvPr id="89133" name="Line 117"/>
            <p:cNvSpPr>
              <a:spLocks noChangeShapeType="1"/>
            </p:cNvSpPr>
            <p:nvPr/>
          </p:nvSpPr>
          <p:spPr bwMode="auto">
            <a:xfrm>
              <a:off x="4481" y="3424"/>
              <a:ext cx="3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34" name="Freeform 118"/>
            <p:cNvSpPr>
              <a:spLocks/>
            </p:cNvSpPr>
            <p:nvPr/>
          </p:nvSpPr>
          <p:spPr bwMode="auto">
            <a:xfrm>
              <a:off x="4750" y="3373"/>
              <a:ext cx="136" cy="90"/>
            </a:xfrm>
            <a:custGeom>
              <a:avLst/>
              <a:gdLst>
                <a:gd name="T0" fmla="*/ 135 w 136"/>
                <a:gd name="T1" fmla="*/ 45 h 90"/>
                <a:gd name="T2" fmla="*/ 0 w 136"/>
                <a:gd name="T3" fmla="*/ 0 h 90"/>
                <a:gd name="T4" fmla="*/ 0 w 136"/>
                <a:gd name="T5" fmla="*/ 89 h 90"/>
                <a:gd name="T6" fmla="*/ 135 w 136"/>
                <a:gd name="T7" fmla="*/ 45 h 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90">
                  <a:moveTo>
                    <a:pt x="135" y="45"/>
                  </a:moveTo>
                  <a:lnTo>
                    <a:pt x="0" y="0"/>
                  </a:lnTo>
                  <a:lnTo>
                    <a:pt x="0" y="89"/>
                  </a:lnTo>
                  <a:lnTo>
                    <a:pt x="135" y="4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9111" name="Group 119"/>
          <p:cNvGrpSpPr>
            <a:grpSpLocks/>
          </p:cNvGrpSpPr>
          <p:nvPr/>
        </p:nvGrpSpPr>
        <p:grpSpPr bwMode="auto">
          <a:xfrm>
            <a:off x="3802064" y="4351073"/>
            <a:ext cx="401637" cy="412750"/>
            <a:chOff x="2395" y="3360"/>
            <a:chExt cx="253" cy="312"/>
          </a:xfrm>
        </p:grpSpPr>
        <p:sp>
          <p:nvSpPr>
            <p:cNvPr id="89131" name="Oval 120"/>
            <p:cNvSpPr>
              <a:spLocks noChangeArrowheads="1"/>
            </p:cNvSpPr>
            <p:nvPr/>
          </p:nvSpPr>
          <p:spPr bwMode="auto">
            <a:xfrm>
              <a:off x="2398" y="3377"/>
              <a:ext cx="250" cy="29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32" name="Rectangle 121"/>
            <p:cNvSpPr>
              <a:spLocks noChangeArrowheads="1"/>
            </p:cNvSpPr>
            <p:nvPr/>
          </p:nvSpPr>
          <p:spPr bwMode="auto">
            <a:xfrm>
              <a:off x="2395" y="3360"/>
              <a:ext cx="232" cy="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altLang="zh-CN" sz="2000" b="1">
                  <a:solidFill>
                    <a:srgbClr val="000000"/>
                  </a:solidFill>
                </a:rPr>
                <a:t>A</a:t>
              </a:r>
            </a:p>
          </p:txBody>
        </p:sp>
      </p:grpSp>
      <p:grpSp>
        <p:nvGrpSpPr>
          <p:cNvPr id="89112" name="Group 122"/>
          <p:cNvGrpSpPr>
            <a:grpSpLocks/>
          </p:cNvGrpSpPr>
          <p:nvPr/>
        </p:nvGrpSpPr>
        <p:grpSpPr bwMode="auto">
          <a:xfrm>
            <a:off x="5218113" y="4349754"/>
            <a:ext cx="400050" cy="399522"/>
            <a:chOff x="3287" y="3359"/>
            <a:chExt cx="252" cy="302"/>
          </a:xfrm>
        </p:grpSpPr>
        <p:sp>
          <p:nvSpPr>
            <p:cNvPr id="89129" name="Oval 123"/>
            <p:cNvSpPr>
              <a:spLocks noChangeArrowheads="1"/>
            </p:cNvSpPr>
            <p:nvPr/>
          </p:nvSpPr>
          <p:spPr bwMode="auto">
            <a:xfrm>
              <a:off x="3287" y="3359"/>
              <a:ext cx="252" cy="297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30" name="Rectangle 124"/>
            <p:cNvSpPr>
              <a:spLocks noChangeArrowheads="1"/>
            </p:cNvSpPr>
            <p:nvPr/>
          </p:nvSpPr>
          <p:spPr bwMode="auto">
            <a:xfrm>
              <a:off x="3300" y="3360"/>
              <a:ext cx="232" cy="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altLang="zh-CN" sz="2000" b="1">
                  <a:solidFill>
                    <a:srgbClr val="000000"/>
                  </a:solidFill>
                </a:rPr>
                <a:t>B</a:t>
              </a:r>
            </a:p>
          </p:txBody>
        </p:sp>
      </p:grpSp>
      <p:grpSp>
        <p:nvGrpSpPr>
          <p:cNvPr id="89113" name="Group 125"/>
          <p:cNvGrpSpPr>
            <a:grpSpLocks/>
          </p:cNvGrpSpPr>
          <p:nvPr/>
        </p:nvGrpSpPr>
        <p:grpSpPr bwMode="auto">
          <a:xfrm>
            <a:off x="5159376" y="3381375"/>
            <a:ext cx="117475" cy="631032"/>
            <a:chOff x="3250" y="2627"/>
            <a:chExt cx="74" cy="477"/>
          </a:xfrm>
        </p:grpSpPr>
        <p:sp>
          <p:nvSpPr>
            <p:cNvPr id="89127" name="Line 126"/>
            <p:cNvSpPr>
              <a:spLocks noChangeShapeType="1"/>
            </p:cNvSpPr>
            <p:nvPr/>
          </p:nvSpPr>
          <p:spPr bwMode="auto">
            <a:xfrm>
              <a:off x="3291" y="2627"/>
              <a:ext cx="0" cy="39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28" name="Freeform 127"/>
            <p:cNvSpPr>
              <a:spLocks/>
            </p:cNvSpPr>
            <p:nvPr/>
          </p:nvSpPr>
          <p:spPr bwMode="auto">
            <a:xfrm>
              <a:off x="3250" y="2945"/>
              <a:ext cx="74" cy="159"/>
            </a:xfrm>
            <a:custGeom>
              <a:avLst/>
              <a:gdLst>
                <a:gd name="T0" fmla="*/ 37 w 74"/>
                <a:gd name="T1" fmla="*/ 158 h 159"/>
                <a:gd name="T2" fmla="*/ 73 w 74"/>
                <a:gd name="T3" fmla="*/ 0 h 159"/>
                <a:gd name="T4" fmla="*/ 0 w 74"/>
                <a:gd name="T5" fmla="*/ 0 h 159"/>
                <a:gd name="T6" fmla="*/ 37 w 74"/>
                <a:gd name="T7" fmla="*/ 158 h 1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4" h="159">
                  <a:moveTo>
                    <a:pt x="37" y="158"/>
                  </a:moveTo>
                  <a:lnTo>
                    <a:pt x="73" y="0"/>
                  </a:lnTo>
                  <a:lnTo>
                    <a:pt x="0" y="0"/>
                  </a:lnTo>
                  <a:lnTo>
                    <a:pt x="37" y="15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9114" name="Rectangle 128"/>
          <p:cNvSpPr>
            <a:spLocks noChangeArrowheads="1"/>
          </p:cNvSpPr>
          <p:nvPr/>
        </p:nvSpPr>
        <p:spPr bwMode="auto">
          <a:xfrm>
            <a:off x="1098551" y="2545292"/>
            <a:ext cx="2434963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2000" dirty="0">
                <a:solidFill>
                  <a:schemeClr val="bg2"/>
                </a:solidFill>
              </a:rPr>
              <a:t>100 GPM  @ 45°F</a:t>
            </a:r>
          </a:p>
        </p:txBody>
      </p:sp>
      <p:sp>
        <p:nvSpPr>
          <p:cNvPr id="89115" name="Rectangle 129"/>
          <p:cNvSpPr>
            <a:spLocks noChangeArrowheads="1"/>
          </p:cNvSpPr>
          <p:nvPr/>
        </p:nvSpPr>
        <p:spPr bwMode="auto">
          <a:xfrm>
            <a:off x="5481638" y="2588949"/>
            <a:ext cx="2434963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2000" dirty="0">
                <a:solidFill>
                  <a:schemeClr val="bg2"/>
                </a:solidFill>
              </a:rPr>
              <a:t>100 GPM  @ 55°F</a:t>
            </a:r>
          </a:p>
        </p:txBody>
      </p:sp>
      <p:sp>
        <p:nvSpPr>
          <p:cNvPr id="89116" name="Rectangle 130"/>
          <p:cNvSpPr>
            <a:spLocks noChangeArrowheads="1"/>
          </p:cNvSpPr>
          <p:nvPr/>
        </p:nvSpPr>
        <p:spPr bwMode="auto">
          <a:xfrm>
            <a:off x="6257926" y="4612787"/>
            <a:ext cx="2434963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2000" dirty="0">
                <a:solidFill>
                  <a:schemeClr val="bg2"/>
                </a:solidFill>
              </a:rPr>
              <a:t>100 GPM  @ 55°F</a:t>
            </a:r>
          </a:p>
        </p:txBody>
      </p:sp>
      <p:grpSp>
        <p:nvGrpSpPr>
          <p:cNvPr id="89117" name="Group 131"/>
          <p:cNvGrpSpPr>
            <a:grpSpLocks/>
          </p:cNvGrpSpPr>
          <p:nvPr/>
        </p:nvGrpSpPr>
        <p:grpSpPr bwMode="auto">
          <a:xfrm>
            <a:off x="1301751" y="4025636"/>
            <a:ext cx="1063625" cy="433917"/>
            <a:chOff x="820" y="3114"/>
            <a:chExt cx="670" cy="328"/>
          </a:xfrm>
        </p:grpSpPr>
        <p:grpSp>
          <p:nvGrpSpPr>
            <p:cNvPr id="89118" name="Group 132"/>
            <p:cNvGrpSpPr>
              <a:grpSpLocks/>
            </p:cNvGrpSpPr>
            <p:nvPr/>
          </p:nvGrpSpPr>
          <p:grpSpPr bwMode="auto">
            <a:xfrm>
              <a:off x="820" y="3114"/>
              <a:ext cx="289" cy="328"/>
              <a:chOff x="820" y="3114"/>
              <a:chExt cx="289" cy="328"/>
            </a:xfrm>
          </p:grpSpPr>
          <p:sp>
            <p:nvSpPr>
              <p:cNvPr id="89125" name="Oval 133"/>
              <p:cNvSpPr>
                <a:spLocks noChangeArrowheads="1"/>
              </p:cNvSpPr>
              <p:nvPr/>
            </p:nvSpPr>
            <p:spPr bwMode="auto">
              <a:xfrm>
                <a:off x="820" y="3114"/>
                <a:ext cx="284" cy="32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26" name="Freeform 134"/>
              <p:cNvSpPr>
                <a:spLocks/>
              </p:cNvSpPr>
              <p:nvPr/>
            </p:nvSpPr>
            <p:spPr bwMode="auto">
              <a:xfrm>
                <a:off x="889" y="3147"/>
                <a:ext cx="220" cy="263"/>
              </a:xfrm>
              <a:custGeom>
                <a:avLst/>
                <a:gdLst>
                  <a:gd name="T0" fmla="*/ 219 w 220"/>
                  <a:gd name="T1" fmla="*/ 132 h 263"/>
                  <a:gd name="T2" fmla="*/ 0 w 220"/>
                  <a:gd name="T3" fmla="*/ 262 h 263"/>
                  <a:gd name="T4" fmla="*/ 0 w 220"/>
                  <a:gd name="T5" fmla="*/ 0 h 263"/>
                  <a:gd name="T6" fmla="*/ 219 w 220"/>
                  <a:gd name="T7" fmla="*/ 132 h 26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0" h="263">
                    <a:moveTo>
                      <a:pt x="219" y="132"/>
                    </a:moveTo>
                    <a:lnTo>
                      <a:pt x="0" y="262"/>
                    </a:lnTo>
                    <a:lnTo>
                      <a:pt x="0" y="0"/>
                    </a:lnTo>
                    <a:lnTo>
                      <a:pt x="219" y="132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9119" name="Group 135"/>
            <p:cNvGrpSpPr>
              <a:grpSpLocks/>
            </p:cNvGrpSpPr>
            <p:nvPr/>
          </p:nvGrpSpPr>
          <p:grpSpPr bwMode="auto">
            <a:xfrm>
              <a:off x="1306" y="3144"/>
              <a:ext cx="184" cy="232"/>
              <a:chOff x="1306" y="3144"/>
              <a:chExt cx="184" cy="232"/>
            </a:xfrm>
          </p:grpSpPr>
          <p:sp>
            <p:nvSpPr>
              <p:cNvPr id="89120" name="Line 136"/>
              <p:cNvSpPr>
                <a:spLocks noChangeShapeType="1"/>
              </p:cNvSpPr>
              <p:nvPr/>
            </p:nvSpPr>
            <p:spPr bwMode="auto">
              <a:xfrm>
                <a:off x="1306" y="3202"/>
                <a:ext cx="0" cy="17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21" name="Line 137"/>
              <p:cNvSpPr>
                <a:spLocks noChangeShapeType="1"/>
              </p:cNvSpPr>
              <p:nvPr/>
            </p:nvSpPr>
            <p:spPr bwMode="auto">
              <a:xfrm>
                <a:off x="1490" y="3202"/>
                <a:ext cx="0" cy="17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22" name="Line 138"/>
              <p:cNvSpPr>
                <a:spLocks noChangeShapeType="1"/>
              </p:cNvSpPr>
              <p:nvPr/>
            </p:nvSpPr>
            <p:spPr bwMode="auto">
              <a:xfrm>
                <a:off x="1344" y="3238"/>
                <a:ext cx="108" cy="11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23" name="Line 139"/>
              <p:cNvSpPr>
                <a:spLocks noChangeShapeType="1"/>
              </p:cNvSpPr>
              <p:nvPr/>
            </p:nvSpPr>
            <p:spPr bwMode="auto">
              <a:xfrm>
                <a:off x="1398" y="3144"/>
                <a:ext cx="0" cy="1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24" name="Line 140"/>
              <p:cNvSpPr>
                <a:spLocks noChangeShapeType="1"/>
              </p:cNvSpPr>
              <p:nvPr/>
            </p:nvSpPr>
            <p:spPr bwMode="auto">
              <a:xfrm>
                <a:off x="1318" y="3149"/>
                <a:ext cx="8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111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/>
          </p:cNvSpPr>
          <p:nvPr>
            <p:ph type="title"/>
          </p:nvPr>
        </p:nvSpPr>
        <p:spPr>
          <a:xfrm>
            <a:off x="252413" y="157428"/>
            <a:ext cx="8229600" cy="79639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一次侧流量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二次侧流量</a:t>
            </a:r>
          </a:p>
        </p:txBody>
      </p:sp>
      <p:sp>
        <p:nvSpPr>
          <p:cNvPr id="90115" name="Line 5"/>
          <p:cNvSpPr>
            <a:spLocks noChangeShapeType="1"/>
          </p:cNvSpPr>
          <p:nvPr/>
        </p:nvSpPr>
        <p:spPr bwMode="auto">
          <a:xfrm>
            <a:off x="5024438" y="4050771"/>
            <a:ext cx="3567112" cy="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6" name="Line 6"/>
          <p:cNvSpPr>
            <a:spLocks noChangeShapeType="1"/>
          </p:cNvSpPr>
          <p:nvPr/>
        </p:nvSpPr>
        <p:spPr bwMode="auto">
          <a:xfrm flipV="1">
            <a:off x="4281488" y="3062552"/>
            <a:ext cx="0" cy="1037167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7" name="Line 7"/>
          <p:cNvSpPr>
            <a:spLocks noChangeShapeType="1"/>
          </p:cNvSpPr>
          <p:nvPr/>
        </p:nvSpPr>
        <p:spPr bwMode="auto">
          <a:xfrm flipV="1">
            <a:off x="4983163" y="3062552"/>
            <a:ext cx="0" cy="1005417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8" name="Line 8"/>
          <p:cNvSpPr>
            <a:spLocks noChangeShapeType="1"/>
          </p:cNvSpPr>
          <p:nvPr/>
        </p:nvSpPr>
        <p:spPr bwMode="auto">
          <a:xfrm>
            <a:off x="1020763" y="4050771"/>
            <a:ext cx="3289300" cy="0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9" name="Line 9"/>
          <p:cNvSpPr>
            <a:spLocks noChangeShapeType="1"/>
          </p:cNvSpPr>
          <p:nvPr/>
        </p:nvSpPr>
        <p:spPr bwMode="auto">
          <a:xfrm flipH="1">
            <a:off x="992188" y="3083719"/>
            <a:ext cx="3325812" cy="0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0" name="Line 10"/>
          <p:cNvSpPr>
            <a:spLocks noChangeShapeType="1"/>
          </p:cNvSpPr>
          <p:nvPr/>
        </p:nvSpPr>
        <p:spPr bwMode="auto">
          <a:xfrm flipH="1">
            <a:off x="4962526" y="3083719"/>
            <a:ext cx="332422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1" name="Line 11"/>
          <p:cNvSpPr>
            <a:spLocks noChangeShapeType="1"/>
          </p:cNvSpPr>
          <p:nvPr/>
        </p:nvSpPr>
        <p:spPr bwMode="auto">
          <a:xfrm flipV="1">
            <a:off x="1055688" y="1580886"/>
            <a:ext cx="0" cy="1553104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2" name="Line 12"/>
          <p:cNvSpPr>
            <a:spLocks noChangeShapeType="1"/>
          </p:cNvSpPr>
          <p:nvPr/>
        </p:nvSpPr>
        <p:spPr bwMode="auto">
          <a:xfrm flipV="1">
            <a:off x="8208963" y="1580886"/>
            <a:ext cx="0" cy="1553104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3" name="Line 13"/>
          <p:cNvSpPr>
            <a:spLocks noChangeShapeType="1"/>
          </p:cNvSpPr>
          <p:nvPr/>
        </p:nvSpPr>
        <p:spPr bwMode="auto">
          <a:xfrm>
            <a:off x="1058863" y="1624542"/>
            <a:ext cx="1035050" cy="0"/>
          </a:xfrm>
          <a:prstGeom prst="line">
            <a:avLst/>
          </a:prstGeom>
          <a:noFill/>
          <a:ln w="50800">
            <a:solidFill>
              <a:srgbClr val="00279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4" name="Line 14"/>
          <p:cNvSpPr>
            <a:spLocks noChangeShapeType="1"/>
          </p:cNvSpPr>
          <p:nvPr/>
        </p:nvSpPr>
        <p:spPr bwMode="auto">
          <a:xfrm>
            <a:off x="7110414" y="1602052"/>
            <a:ext cx="1125537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0125" name="Group 15"/>
          <p:cNvGrpSpPr>
            <a:grpSpLocks/>
          </p:cNvGrpSpPr>
          <p:nvPr/>
        </p:nvGrpSpPr>
        <p:grpSpPr bwMode="auto">
          <a:xfrm>
            <a:off x="1962150" y="1215761"/>
            <a:ext cx="5437188" cy="844021"/>
            <a:chOff x="1251" y="1117"/>
            <a:chExt cx="3425" cy="638"/>
          </a:xfrm>
        </p:grpSpPr>
        <p:sp>
          <p:nvSpPr>
            <p:cNvPr id="90177" name="Rectangle 16"/>
            <p:cNvSpPr>
              <a:spLocks noChangeArrowheads="1"/>
            </p:cNvSpPr>
            <p:nvPr/>
          </p:nvSpPr>
          <p:spPr bwMode="auto">
            <a:xfrm>
              <a:off x="1251" y="1117"/>
              <a:ext cx="3421" cy="615"/>
            </a:xfrm>
            <a:prstGeom prst="rect">
              <a:avLst/>
            </a:prstGeom>
            <a:solidFill>
              <a:srgbClr val="F0A0C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0178" name="Group 17"/>
            <p:cNvGrpSpPr>
              <a:grpSpLocks/>
            </p:cNvGrpSpPr>
            <p:nvPr/>
          </p:nvGrpSpPr>
          <p:grpSpPr bwMode="auto">
            <a:xfrm>
              <a:off x="1303" y="1117"/>
              <a:ext cx="1013" cy="638"/>
              <a:chOff x="1303" y="1117"/>
              <a:chExt cx="1013" cy="638"/>
            </a:xfrm>
          </p:grpSpPr>
          <p:grpSp>
            <p:nvGrpSpPr>
              <p:cNvPr id="90234" name="Group 18"/>
              <p:cNvGrpSpPr>
                <a:grpSpLocks/>
              </p:cNvGrpSpPr>
              <p:nvPr/>
            </p:nvGrpSpPr>
            <p:grpSpPr bwMode="auto">
              <a:xfrm>
                <a:off x="1303" y="1117"/>
                <a:ext cx="225" cy="638"/>
                <a:chOff x="1303" y="1117"/>
                <a:chExt cx="225" cy="638"/>
              </a:xfrm>
            </p:grpSpPr>
            <p:sp>
              <p:nvSpPr>
                <p:cNvPr id="90253" name="Line 19"/>
                <p:cNvSpPr>
                  <a:spLocks noChangeShapeType="1"/>
                </p:cNvSpPr>
                <p:nvPr/>
              </p:nvSpPr>
              <p:spPr bwMode="auto">
                <a:xfrm>
                  <a:off x="1303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254" name="Line 20"/>
                <p:cNvSpPr>
                  <a:spLocks noChangeShapeType="1"/>
                </p:cNvSpPr>
                <p:nvPr/>
              </p:nvSpPr>
              <p:spPr bwMode="auto">
                <a:xfrm>
                  <a:off x="1360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255" name="Line 21"/>
                <p:cNvSpPr>
                  <a:spLocks noChangeShapeType="1"/>
                </p:cNvSpPr>
                <p:nvPr/>
              </p:nvSpPr>
              <p:spPr bwMode="auto">
                <a:xfrm>
                  <a:off x="1415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256" name="Line 22"/>
                <p:cNvSpPr>
                  <a:spLocks noChangeShapeType="1"/>
                </p:cNvSpPr>
                <p:nvPr/>
              </p:nvSpPr>
              <p:spPr bwMode="auto">
                <a:xfrm>
                  <a:off x="1472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257" name="Line 23"/>
                <p:cNvSpPr>
                  <a:spLocks noChangeShapeType="1"/>
                </p:cNvSpPr>
                <p:nvPr/>
              </p:nvSpPr>
              <p:spPr bwMode="auto">
                <a:xfrm>
                  <a:off x="1528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0235" name="Group 24"/>
              <p:cNvGrpSpPr>
                <a:grpSpLocks/>
              </p:cNvGrpSpPr>
              <p:nvPr/>
            </p:nvGrpSpPr>
            <p:grpSpPr bwMode="auto">
              <a:xfrm>
                <a:off x="1584" y="1117"/>
                <a:ext cx="225" cy="638"/>
                <a:chOff x="1584" y="1117"/>
                <a:chExt cx="225" cy="638"/>
              </a:xfrm>
            </p:grpSpPr>
            <p:sp>
              <p:nvSpPr>
                <p:cNvPr id="90248" name="Line 25"/>
                <p:cNvSpPr>
                  <a:spLocks noChangeShapeType="1"/>
                </p:cNvSpPr>
                <p:nvPr/>
              </p:nvSpPr>
              <p:spPr bwMode="auto">
                <a:xfrm>
                  <a:off x="1584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249" name="Line 26"/>
                <p:cNvSpPr>
                  <a:spLocks noChangeShapeType="1"/>
                </p:cNvSpPr>
                <p:nvPr/>
              </p:nvSpPr>
              <p:spPr bwMode="auto">
                <a:xfrm>
                  <a:off x="1641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250" name="Line 27"/>
                <p:cNvSpPr>
                  <a:spLocks noChangeShapeType="1"/>
                </p:cNvSpPr>
                <p:nvPr/>
              </p:nvSpPr>
              <p:spPr bwMode="auto">
                <a:xfrm>
                  <a:off x="1697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251" name="Line 28"/>
                <p:cNvSpPr>
                  <a:spLocks noChangeShapeType="1"/>
                </p:cNvSpPr>
                <p:nvPr/>
              </p:nvSpPr>
              <p:spPr bwMode="auto">
                <a:xfrm>
                  <a:off x="1753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252" name="Line 29"/>
                <p:cNvSpPr>
                  <a:spLocks noChangeShapeType="1"/>
                </p:cNvSpPr>
                <p:nvPr/>
              </p:nvSpPr>
              <p:spPr bwMode="auto">
                <a:xfrm>
                  <a:off x="1809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0236" name="Group 30"/>
              <p:cNvGrpSpPr>
                <a:grpSpLocks/>
              </p:cNvGrpSpPr>
              <p:nvPr/>
            </p:nvGrpSpPr>
            <p:grpSpPr bwMode="auto">
              <a:xfrm>
                <a:off x="2090" y="1117"/>
                <a:ext cx="226" cy="638"/>
                <a:chOff x="2090" y="1117"/>
                <a:chExt cx="226" cy="638"/>
              </a:xfrm>
            </p:grpSpPr>
            <p:sp>
              <p:nvSpPr>
                <p:cNvPr id="90243" name="Line 31"/>
                <p:cNvSpPr>
                  <a:spLocks noChangeShapeType="1"/>
                </p:cNvSpPr>
                <p:nvPr/>
              </p:nvSpPr>
              <p:spPr bwMode="auto">
                <a:xfrm>
                  <a:off x="2090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244" name="Line 32"/>
                <p:cNvSpPr>
                  <a:spLocks noChangeShapeType="1"/>
                </p:cNvSpPr>
                <p:nvPr/>
              </p:nvSpPr>
              <p:spPr bwMode="auto">
                <a:xfrm>
                  <a:off x="2147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245" name="Line 33"/>
                <p:cNvSpPr>
                  <a:spLocks noChangeShapeType="1"/>
                </p:cNvSpPr>
                <p:nvPr/>
              </p:nvSpPr>
              <p:spPr bwMode="auto">
                <a:xfrm>
                  <a:off x="2203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246" name="Line 34"/>
                <p:cNvSpPr>
                  <a:spLocks noChangeShapeType="1"/>
                </p:cNvSpPr>
                <p:nvPr/>
              </p:nvSpPr>
              <p:spPr bwMode="auto">
                <a:xfrm>
                  <a:off x="2260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247" name="Line 35"/>
                <p:cNvSpPr>
                  <a:spLocks noChangeShapeType="1"/>
                </p:cNvSpPr>
                <p:nvPr/>
              </p:nvSpPr>
              <p:spPr bwMode="auto">
                <a:xfrm>
                  <a:off x="2316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0237" name="Group 36"/>
              <p:cNvGrpSpPr>
                <a:grpSpLocks/>
              </p:cNvGrpSpPr>
              <p:nvPr/>
            </p:nvGrpSpPr>
            <p:grpSpPr bwMode="auto">
              <a:xfrm>
                <a:off x="1866" y="1117"/>
                <a:ext cx="224" cy="638"/>
                <a:chOff x="1866" y="1117"/>
                <a:chExt cx="224" cy="638"/>
              </a:xfrm>
            </p:grpSpPr>
            <p:sp>
              <p:nvSpPr>
                <p:cNvPr id="90238" name="Line 37"/>
                <p:cNvSpPr>
                  <a:spLocks noChangeShapeType="1"/>
                </p:cNvSpPr>
                <p:nvPr/>
              </p:nvSpPr>
              <p:spPr bwMode="auto">
                <a:xfrm>
                  <a:off x="1866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239" name="Line 38"/>
                <p:cNvSpPr>
                  <a:spLocks noChangeShapeType="1"/>
                </p:cNvSpPr>
                <p:nvPr/>
              </p:nvSpPr>
              <p:spPr bwMode="auto">
                <a:xfrm>
                  <a:off x="1922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240" name="Line 39"/>
                <p:cNvSpPr>
                  <a:spLocks noChangeShapeType="1"/>
                </p:cNvSpPr>
                <p:nvPr/>
              </p:nvSpPr>
              <p:spPr bwMode="auto">
                <a:xfrm>
                  <a:off x="1978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241" name="Line 40"/>
                <p:cNvSpPr>
                  <a:spLocks noChangeShapeType="1"/>
                </p:cNvSpPr>
                <p:nvPr/>
              </p:nvSpPr>
              <p:spPr bwMode="auto">
                <a:xfrm>
                  <a:off x="2035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242" name="Line 41"/>
                <p:cNvSpPr>
                  <a:spLocks noChangeShapeType="1"/>
                </p:cNvSpPr>
                <p:nvPr/>
              </p:nvSpPr>
              <p:spPr bwMode="auto">
                <a:xfrm>
                  <a:off x="2090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90179" name="Group 42"/>
            <p:cNvGrpSpPr>
              <a:grpSpLocks/>
            </p:cNvGrpSpPr>
            <p:nvPr/>
          </p:nvGrpSpPr>
          <p:grpSpPr bwMode="auto">
            <a:xfrm>
              <a:off x="2372" y="1117"/>
              <a:ext cx="225" cy="638"/>
              <a:chOff x="2372" y="1117"/>
              <a:chExt cx="225" cy="638"/>
            </a:xfrm>
          </p:grpSpPr>
          <p:sp>
            <p:nvSpPr>
              <p:cNvPr id="90229" name="Line 43"/>
              <p:cNvSpPr>
                <a:spLocks noChangeShapeType="1"/>
              </p:cNvSpPr>
              <p:nvPr/>
            </p:nvSpPr>
            <p:spPr bwMode="auto">
              <a:xfrm>
                <a:off x="2372" y="1117"/>
                <a:ext cx="0" cy="6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30" name="Line 44"/>
              <p:cNvSpPr>
                <a:spLocks noChangeShapeType="1"/>
              </p:cNvSpPr>
              <p:nvPr/>
            </p:nvSpPr>
            <p:spPr bwMode="auto">
              <a:xfrm>
                <a:off x="2428" y="1117"/>
                <a:ext cx="0" cy="6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31" name="Line 45"/>
              <p:cNvSpPr>
                <a:spLocks noChangeShapeType="1"/>
              </p:cNvSpPr>
              <p:nvPr/>
            </p:nvSpPr>
            <p:spPr bwMode="auto">
              <a:xfrm>
                <a:off x="2484" y="1117"/>
                <a:ext cx="0" cy="6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32" name="Line 46"/>
              <p:cNvSpPr>
                <a:spLocks noChangeShapeType="1"/>
              </p:cNvSpPr>
              <p:nvPr/>
            </p:nvSpPr>
            <p:spPr bwMode="auto">
              <a:xfrm>
                <a:off x="2541" y="1117"/>
                <a:ext cx="0" cy="6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33" name="Line 47"/>
              <p:cNvSpPr>
                <a:spLocks noChangeShapeType="1"/>
              </p:cNvSpPr>
              <p:nvPr/>
            </p:nvSpPr>
            <p:spPr bwMode="auto">
              <a:xfrm>
                <a:off x="2597" y="1117"/>
                <a:ext cx="0" cy="6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0180" name="Group 48"/>
            <p:cNvGrpSpPr>
              <a:grpSpLocks/>
            </p:cNvGrpSpPr>
            <p:nvPr/>
          </p:nvGrpSpPr>
          <p:grpSpPr bwMode="auto">
            <a:xfrm>
              <a:off x="2654" y="1117"/>
              <a:ext cx="224" cy="638"/>
              <a:chOff x="2654" y="1117"/>
              <a:chExt cx="224" cy="638"/>
            </a:xfrm>
          </p:grpSpPr>
          <p:sp>
            <p:nvSpPr>
              <p:cNvPr id="90224" name="Line 49"/>
              <p:cNvSpPr>
                <a:spLocks noChangeShapeType="1"/>
              </p:cNvSpPr>
              <p:nvPr/>
            </p:nvSpPr>
            <p:spPr bwMode="auto">
              <a:xfrm>
                <a:off x="2654" y="1117"/>
                <a:ext cx="0" cy="6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25" name="Line 50"/>
              <p:cNvSpPr>
                <a:spLocks noChangeShapeType="1"/>
              </p:cNvSpPr>
              <p:nvPr/>
            </p:nvSpPr>
            <p:spPr bwMode="auto">
              <a:xfrm>
                <a:off x="2710" y="1117"/>
                <a:ext cx="0" cy="6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26" name="Line 51"/>
              <p:cNvSpPr>
                <a:spLocks noChangeShapeType="1"/>
              </p:cNvSpPr>
              <p:nvPr/>
            </p:nvSpPr>
            <p:spPr bwMode="auto">
              <a:xfrm>
                <a:off x="2766" y="1117"/>
                <a:ext cx="0" cy="6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27" name="Line 52"/>
              <p:cNvSpPr>
                <a:spLocks noChangeShapeType="1"/>
              </p:cNvSpPr>
              <p:nvPr/>
            </p:nvSpPr>
            <p:spPr bwMode="auto">
              <a:xfrm>
                <a:off x="2822" y="1117"/>
                <a:ext cx="0" cy="6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28" name="Line 53"/>
              <p:cNvSpPr>
                <a:spLocks noChangeShapeType="1"/>
              </p:cNvSpPr>
              <p:nvPr/>
            </p:nvSpPr>
            <p:spPr bwMode="auto">
              <a:xfrm>
                <a:off x="2878" y="1117"/>
                <a:ext cx="0" cy="6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0181" name="Group 54"/>
            <p:cNvGrpSpPr>
              <a:grpSpLocks/>
            </p:cNvGrpSpPr>
            <p:nvPr/>
          </p:nvGrpSpPr>
          <p:grpSpPr bwMode="auto">
            <a:xfrm>
              <a:off x="3157" y="1117"/>
              <a:ext cx="225" cy="638"/>
              <a:chOff x="3157" y="1117"/>
              <a:chExt cx="225" cy="638"/>
            </a:xfrm>
          </p:grpSpPr>
          <p:sp>
            <p:nvSpPr>
              <p:cNvPr id="90219" name="Line 55"/>
              <p:cNvSpPr>
                <a:spLocks noChangeShapeType="1"/>
              </p:cNvSpPr>
              <p:nvPr/>
            </p:nvSpPr>
            <p:spPr bwMode="auto">
              <a:xfrm>
                <a:off x="3157" y="1117"/>
                <a:ext cx="0" cy="6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20" name="Line 56"/>
              <p:cNvSpPr>
                <a:spLocks noChangeShapeType="1"/>
              </p:cNvSpPr>
              <p:nvPr/>
            </p:nvSpPr>
            <p:spPr bwMode="auto">
              <a:xfrm>
                <a:off x="3213" y="1117"/>
                <a:ext cx="0" cy="6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21" name="Line 57"/>
              <p:cNvSpPr>
                <a:spLocks noChangeShapeType="1"/>
              </p:cNvSpPr>
              <p:nvPr/>
            </p:nvSpPr>
            <p:spPr bwMode="auto">
              <a:xfrm>
                <a:off x="3269" y="1117"/>
                <a:ext cx="0" cy="6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22" name="Line 58"/>
              <p:cNvSpPr>
                <a:spLocks noChangeShapeType="1"/>
              </p:cNvSpPr>
              <p:nvPr/>
            </p:nvSpPr>
            <p:spPr bwMode="auto">
              <a:xfrm>
                <a:off x="3325" y="1117"/>
                <a:ext cx="0" cy="6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23" name="Line 59"/>
              <p:cNvSpPr>
                <a:spLocks noChangeShapeType="1"/>
              </p:cNvSpPr>
              <p:nvPr/>
            </p:nvSpPr>
            <p:spPr bwMode="auto">
              <a:xfrm>
                <a:off x="3382" y="1117"/>
                <a:ext cx="0" cy="6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0182" name="Group 60"/>
            <p:cNvGrpSpPr>
              <a:grpSpLocks/>
            </p:cNvGrpSpPr>
            <p:nvPr/>
          </p:nvGrpSpPr>
          <p:grpSpPr bwMode="auto">
            <a:xfrm>
              <a:off x="2933" y="1117"/>
              <a:ext cx="224" cy="638"/>
              <a:chOff x="2933" y="1117"/>
              <a:chExt cx="224" cy="638"/>
            </a:xfrm>
          </p:grpSpPr>
          <p:sp>
            <p:nvSpPr>
              <p:cNvPr id="90214" name="Line 61"/>
              <p:cNvSpPr>
                <a:spLocks noChangeShapeType="1"/>
              </p:cNvSpPr>
              <p:nvPr/>
            </p:nvSpPr>
            <p:spPr bwMode="auto">
              <a:xfrm>
                <a:off x="2933" y="1117"/>
                <a:ext cx="0" cy="6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15" name="Line 62"/>
              <p:cNvSpPr>
                <a:spLocks noChangeShapeType="1"/>
              </p:cNvSpPr>
              <p:nvPr/>
            </p:nvSpPr>
            <p:spPr bwMode="auto">
              <a:xfrm>
                <a:off x="2989" y="1117"/>
                <a:ext cx="0" cy="6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16" name="Line 63"/>
              <p:cNvSpPr>
                <a:spLocks noChangeShapeType="1"/>
              </p:cNvSpPr>
              <p:nvPr/>
            </p:nvSpPr>
            <p:spPr bwMode="auto">
              <a:xfrm>
                <a:off x="3045" y="1117"/>
                <a:ext cx="0" cy="6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17" name="Line 64"/>
              <p:cNvSpPr>
                <a:spLocks noChangeShapeType="1"/>
              </p:cNvSpPr>
              <p:nvPr/>
            </p:nvSpPr>
            <p:spPr bwMode="auto">
              <a:xfrm>
                <a:off x="3102" y="1117"/>
                <a:ext cx="0" cy="6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18" name="Line 65"/>
              <p:cNvSpPr>
                <a:spLocks noChangeShapeType="1"/>
              </p:cNvSpPr>
              <p:nvPr/>
            </p:nvSpPr>
            <p:spPr bwMode="auto">
              <a:xfrm>
                <a:off x="3157" y="1117"/>
                <a:ext cx="0" cy="6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0183" name="Group 66"/>
            <p:cNvGrpSpPr>
              <a:grpSpLocks/>
            </p:cNvGrpSpPr>
            <p:nvPr/>
          </p:nvGrpSpPr>
          <p:grpSpPr bwMode="auto">
            <a:xfrm>
              <a:off x="3438" y="1117"/>
              <a:ext cx="1013" cy="638"/>
              <a:chOff x="3438" y="1117"/>
              <a:chExt cx="1013" cy="638"/>
            </a:xfrm>
          </p:grpSpPr>
          <p:grpSp>
            <p:nvGrpSpPr>
              <p:cNvPr id="90190" name="Group 67"/>
              <p:cNvGrpSpPr>
                <a:grpSpLocks/>
              </p:cNvGrpSpPr>
              <p:nvPr/>
            </p:nvGrpSpPr>
            <p:grpSpPr bwMode="auto">
              <a:xfrm>
                <a:off x="3438" y="1117"/>
                <a:ext cx="225" cy="638"/>
                <a:chOff x="3438" y="1117"/>
                <a:chExt cx="225" cy="638"/>
              </a:xfrm>
            </p:grpSpPr>
            <p:sp>
              <p:nvSpPr>
                <p:cNvPr id="90209" name="Line 68"/>
                <p:cNvSpPr>
                  <a:spLocks noChangeShapeType="1"/>
                </p:cNvSpPr>
                <p:nvPr/>
              </p:nvSpPr>
              <p:spPr bwMode="auto">
                <a:xfrm>
                  <a:off x="3438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210" name="Line 69"/>
                <p:cNvSpPr>
                  <a:spLocks noChangeShapeType="1"/>
                </p:cNvSpPr>
                <p:nvPr/>
              </p:nvSpPr>
              <p:spPr bwMode="auto">
                <a:xfrm>
                  <a:off x="3495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211" name="Line 70"/>
                <p:cNvSpPr>
                  <a:spLocks noChangeShapeType="1"/>
                </p:cNvSpPr>
                <p:nvPr/>
              </p:nvSpPr>
              <p:spPr bwMode="auto">
                <a:xfrm>
                  <a:off x="3550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212" name="Line 71"/>
                <p:cNvSpPr>
                  <a:spLocks noChangeShapeType="1"/>
                </p:cNvSpPr>
                <p:nvPr/>
              </p:nvSpPr>
              <p:spPr bwMode="auto">
                <a:xfrm>
                  <a:off x="3607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213" name="Line 72"/>
                <p:cNvSpPr>
                  <a:spLocks noChangeShapeType="1"/>
                </p:cNvSpPr>
                <p:nvPr/>
              </p:nvSpPr>
              <p:spPr bwMode="auto">
                <a:xfrm>
                  <a:off x="3663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0191" name="Group 73"/>
              <p:cNvGrpSpPr>
                <a:grpSpLocks/>
              </p:cNvGrpSpPr>
              <p:nvPr/>
            </p:nvGrpSpPr>
            <p:grpSpPr bwMode="auto">
              <a:xfrm>
                <a:off x="3719" y="1117"/>
                <a:ext cx="225" cy="638"/>
                <a:chOff x="3719" y="1117"/>
                <a:chExt cx="225" cy="638"/>
              </a:xfrm>
            </p:grpSpPr>
            <p:sp>
              <p:nvSpPr>
                <p:cNvPr id="90204" name="Line 74"/>
                <p:cNvSpPr>
                  <a:spLocks noChangeShapeType="1"/>
                </p:cNvSpPr>
                <p:nvPr/>
              </p:nvSpPr>
              <p:spPr bwMode="auto">
                <a:xfrm>
                  <a:off x="3719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205" name="Line 75"/>
                <p:cNvSpPr>
                  <a:spLocks noChangeShapeType="1"/>
                </p:cNvSpPr>
                <p:nvPr/>
              </p:nvSpPr>
              <p:spPr bwMode="auto">
                <a:xfrm>
                  <a:off x="3776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206" name="Line 76"/>
                <p:cNvSpPr>
                  <a:spLocks noChangeShapeType="1"/>
                </p:cNvSpPr>
                <p:nvPr/>
              </p:nvSpPr>
              <p:spPr bwMode="auto">
                <a:xfrm>
                  <a:off x="3832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207" name="Line 77"/>
                <p:cNvSpPr>
                  <a:spLocks noChangeShapeType="1"/>
                </p:cNvSpPr>
                <p:nvPr/>
              </p:nvSpPr>
              <p:spPr bwMode="auto">
                <a:xfrm>
                  <a:off x="3888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208" name="Line 78"/>
                <p:cNvSpPr>
                  <a:spLocks noChangeShapeType="1"/>
                </p:cNvSpPr>
                <p:nvPr/>
              </p:nvSpPr>
              <p:spPr bwMode="auto">
                <a:xfrm>
                  <a:off x="3944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0192" name="Group 79"/>
              <p:cNvGrpSpPr>
                <a:grpSpLocks/>
              </p:cNvGrpSpPr>
              <p:nvPr/>
            </p:nvGrpSpPr>
            <p:grpSpPr bwMode="auto">
              <a:xfrm>
                <a:off x="4225" y="1117"/>
                <a:ext cx="226" cy="638"/>
                <a:chOff x="4225" y="1117"/>
                <a:chExt cx="226" cy="638"/>
              </a:xfrm>
            </p:grpSpPr>
            <p:sp>
              <p:nvSpPr>
                <p:cNvPr id="90199" name="Line 80"/>
                <p:cNvSpPr>
                  <a:spLocks noChangeShapeType="1"/>
                </p:cNvSpPr>
                <p:nvPr/>
              </p:nvSpPr>
              <p:spPr bwMode="auto">
                <a:xfrm>
                  <a:off x="4225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200" name="Line 81"/>
                <p:cNvSpPr>
                  <a:spLocks noChangeShapeType="1"/>
                </p:cNvSpPr>
                <p:nvPr/>
              </p:nvSpPr>
              <p:spPr bwMode="auto">
                <a:xfrm>
                  <a:off x="4282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201" name="Line 82"/>
                <p:cNvSpPr>
                  <a:spLocks noChangeShapeType="1"/>
                </p:cNvSpPr>
                <p:nvPr/>
              </p:nvSpPr>
              <p:spPr bwMode="auto">
                <a:xfrm>
                  <a:off x="4338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202" name="Line 83"/>
                <p:cNvSpPr>
                  <a:spLocks noChangeShapeType="1"/>
                </p:cNvSpPr>
                <p:nvPr/>
              </p:nvSpPr>
              <p:spPr bwMode="auto">
                <a:xfrm>
                  <a:off x="4395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203" name="Line 84"/>
                <p:cNvSpPr>
                  <a:spLocks noChangeShapeType="1"/>
                </p:cNvSpPr>
                <p:nvPr/>
              </p:nvSpPr>
              <p:spPr bwMode="auto">
                <a:xfrm>
                  <a:off x="4451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0193" name="Group 85"/>
              <p:cNvGrpSpPr>
                <a:grpSpLocks/>
              </p:cNvGrpSpPr>
              <p:nvPr/>
            </p:nvGrpSpPr>
            <p:grpSpPr bwMode="auto">
              <a:xfrm>
                <a:off x="4001" y="1117"/>
                <a:ext cx="224" cy="638"/>
                <a:chOff x="4001" y="1117"/>
                <a:chExt cx="224" cy="638"/>
              </a:xfrm>
            </p:grpSpPr>
            <p:sp>
              <p:nvSpPr>
                <p:cNvPr id="90194" name="Line 86"/>
                <p:cNvSpPr>
                  <a:spLocks noChangeShapeType="1"/>
                </p:cNvSpPr>
                <p:nvPr/>
              </p:nvSpPr>
              <p:spPr bwMode="auto">
                <a:xfrm>
                  <a:off x="4001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195" name="Line 87"/>
                <p:cNvSpPr>
                  <a:spLocks noChangeShapeType="1"/>
                </p:cNvSpPr>
                <p:nvPr/>
              </p:nvSpPr>
              <p:spPr bwMode="auto">
                <a:xfrm>
                  <a:off x="4057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196" name="Line 88"/>
                <p:cNvSpPr>
                  <a:spLocks noChangeShapeType="1"/>
                </p:cNvSpPr>
                <p:nvPr/>
              </p:nvSpPr>
              <p:spPr bwMode="auto">
                <a:xfrm>
                  <a:off x="4113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197" name="Line 89"/>
                <p:cNvSpPr>
                  <a:spLocks noChangeShapeType="1"/>
                </p:cNvSpPr>
                <p:nvPr/>
              </p:nvSpPr>
              <p:spPr bwMode="auto">
                <a:xfrm>
                  <a:off x="4170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198" name="Line 90"/>
                <p:cNvSpPr>
                  <a:spLocks noChangeShapeType="1"/>
                </p:cNvSpPr>
                <p:nvPr/>
              </p:nvSpPr>
              <p:spPr bwMode="auto">
                <a:xfrm>
                  <a:off x="4225" y="1117"/>
                  <a:ext cx="0" cy="63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90184" name="Group 91"/>
            <p:cNvGrpSpPr>
              <a:grpSpLocks/>
            </p:cNvGrpSpPr>
            <p:nvPr/>
          </p:nvGrpSpPr>
          <p:grpSpPr bwMode="auto">
            <a:xfrm>
              <a:off x="4451" y="1117"/>
              <a:ext cx="225" cy="638"/>
              <a:chOff x="4451" y="1117"/>
              <a:chExt cx="225" cy="638"/>
            </a:xfrm>
          </p:grpSpPr>
          <p:sp>
            <p:nvSpPr>
              <p:cNvPr id="90185" name="Line 92"/>
              <p:cNvSpPr>
                <a:spLocks noChangeShapeType="1"/>
              </p:cNvSpPr>
              <p:nvPr/>
            </p:nvSpPr>
            <p:spPr bwMode="auto">
              <a:xfrm>
                <a:off x="4451" y="1117"/>
                <a:ext cx="0" cy="6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86" name="Line 93"/>
              <p:cNvSpPr>
                <a:spLocks noChangeShapeType="1"/>
              </p:cNvSpPr>
              <p:nvPr/>
            </p:nvSpPr>
            <p:spPr bwMode="auto">
              <a:xfrm>
                <a:off x="4507" y="1117"/>
                <a:ext cx="0" cy="6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87" name="Line 94"/>
              <p:cNvSpPr>
                <a:spLocks noChangeShapeType="1"/>
              </p:cNvSpPr>
              <p:nvPr/>
            </p:nvSpPr>
            <p:spPr bwMode="auto">
              <a:xfrm>
                <a:off x="4563" y="1117"/>
                <a:ext cx="0" cy="6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88" name="Line 95"/>
              <p:cNvSpPr>
                <a:spLocks noChangeShapeType="1"/>
              </p:cNvSpPr>
              <p:nvPr/>
            </p:nvSpPr>
            <p:spPr bwMode="auto">
              <a:xfrm>
                <a:off x="4619" y="1117"/>
                <a:ext cx="0" cy="6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89" name="Line 96"/>
              <p:cNvSpPr>
                <a:spLocks noChangeShapeType="1"/>
              </p:cNvSpPr>
              <p:nvPr/>
            </p:nvSpPr>
            <p:spPr bwMode="auto">
              <a:xfrm>
                <a:off x="4676" y="1117"/>
                <a:ext cx="0" cy="6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0126" name="Line 97"/>
          <p:cNvSpPr>
            <a:spLocks noChangeShapeType="1"/>
          </p:cNvSpPr>
          <p:nvPr/>
        </p:nvSpPr>
        <p:spPr bwMode="auto">
          <a:xfrm>
            <a:off x="4268789" y="4050771"/>
            <a:ext cx="712787" cy="0"/>
          </a:xfrm>
          <a:prstGeom prst="line">
            <a:avLst/>
          </a:prstGeom>
          <a:noFill/>
          <a:ln w="50800">
            <a:solidFill>
              <a:srgbClr val="00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0127" name="Group 98"/>
          <p:cNvGrpSpPr>
            <a:grpSpLocks/>
          </p:cNvGrpSpPr>
          <p:nvPr/>
        </p:nvGrpSpPr>
        <p:grpSpPr bwMode="auto">
          <a:xfrm>
            <a:off x="6470651" y="2763573"/>
            <a:ext cx="276225" cy="644260"/>
            <a:chOff x="4091" y="2287"/>
            <a:chExt cx="174" cy="487"/>
          </a:xfrm>
        </p:grpSpPr>
        <p:sp>
          <p:nvSpPr>
            <p:cNvPr id="90174" name="Freeform 99"/>
            <p:cNvSpPr>
              <a:spLocks/>
            </p:cNvSpPr>
            <p:nvPr/>
          </p:nvSpPr>
          <p:spPr bwMode="auto">
            <a:xfrm>
              <a:off x="4095" y="2450"/>
              <a:ext cx="149" cy="324"/>
            </a:xfrm>
            <a:custGeom>
              <a:avLst/>
              <a:gdLst>
                <a:gd name="T0" fmla="*/ 148 w 149"/>
                <a:gd name="T1" fmla="*/ 0 h 324"/>
                <a:gd name="T2" fmla="*/ 0 w 149"/>
                <a:gd name="T3" fmla="*/ 0 h 324"/>
                <a:gd name="T4" fmla="*/ 75 w 149"/>
                <a:gd name="T5" fmla="*/ 323 h 324"/>
                <a:gd name="T6" fmla="*/ 148 w 149"/>
                <a:gd name="T7" fmla="*/ 0 h 3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9" h="324">
                  <a:moveTo>
                    <a:pt x="148" y="0"/>
                  </a:moveTo>
                  <a:lnTo>
                    <a:pt x="0" y="0"/>
                  </a:lnTo>
                  <a:lnTo>
                    <a:pt x="75" y="323"/>
                  </a:lnTo>
                  <a:lnTo>
                    <a:pt x="148" y="0"/>
                  </a:lnTo>
                </a:path>
              </a:pathLst>
            </a:custGeom>
            <a:solidFill>
              <a:srgbClr val="00C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75" name="Line 100"/>
            <p:cNvSpPr>
              <a:spLocks noChangeShapeType="1"/>
            </p:cNvSpPr>
            <p:nvPr/>
          </p:nvSpPr>
          <p:spPr bwMode="auto">
            <a:xfrm flipV="1">
              <a:off x="4168" y="2287"/>
              <a:ext cx="0" cy="18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76" name="Line 101"/>
            <p:cNvSpPr>
              <a:spLocks noChangeShapeType="1"/>
            </p:cNvSpPr>
            <p:nvPr/>
          </p:nvSpPr>
          <p:spPr bwMode="auto">
            <a:xfrm flipH="1">
              <a:off x="4091" y="2291"/>
              <a:ext cx="17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0128" name="Group 102"/>
          <p:cNvGrpSpPr>
            <a:grpSpLocks/>
          </p:cNvGrpSpPr>
          <p:nvPr/>
        </p:nvGrpSpPr>
        <p:grpSpPr bwMode="auto">
          <a:xfrm>
            <a:off x="2144714" y="2860146"/>
            <a:ext cx="439737" cy="433917"/>
            <a:chOff x="1366" y="2360"/>
            <a:chExt cx="277" cy="328"/>
          </a:xfrm>
        </p:grpSpPr>
        <p:sp>
          <p:nvSpPr>
            <p:cNvPr id="90172" name="Oval 103"/>
            <p:cNvSpPr>
              <a:spLocks noChangeArrowheads="1"/>
            </p:cNvSpPr>
            <p:nvPr/>
          </p:nvSpPr>
          <p:spPr bwMode="auto">
            <a:xfrm>
              <a:off x="1370" y="2360"/>
              <a:ext cx="273" cy="328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73" name="Freeform 104"/>
            <p:cNvSpPr>
              <a:spLocks/>
            </p:cNvSpPr>
            <p:nvPr/>
          </p:nvSpPr>
          <p:spPr bwMode="auto">
            <a:xfrm>
              <a:off x="1366" y="2392"/>
              <a:ext cx="212" cy="264"/>
            </a:xfrm>
            <a:custGeom>
              <a:avLst/>
              <a:gdLst>
                <a:gd name="T0" fmla="*/ 0 w 212"/>
                <a:gd name="T1" fmla="*/ 132 h 264"/>
                <a:gd name="T2" fmla="*/ 211 w 212"/>
                <a:gd name="T3" fmla="*/ 263 h 264"/>
                <a:gd name="T4" fmla="*/ 211 w 212"/>
                <a:gd name="T5" fmla="*/ 0 h 264"/>
                <a:gd name="T6" fmla="*/ 0 w 212"/>
                <a:gd name="T7" fmla="*/ 132 h 2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2" h="264">
                  <a:moveTo>
                    <a:pt x="0" y="132"/>
                  </a:moveTo>
                  <a:lnTo>
                    <a:pt x="211" y="263"/>
                  </a:lnTo>
                  <a:lnTo>
                    <a:pt x="211" y="0"/>
                  </a:lnTo>
                  <a:lnTo>
                    <a:pt x="0" y="132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0170" name="Rectangle 106"/>
          <p:cNvSpPr>
            <a:spLocks noChangeArrowheads="1"/>
          </p:cNvSpPr>
          <p:nvPr/>
        </p:nvSpPr>
        <p:spPr bwMode="auto">
          <a:xfrm>
            <a:off x="1643062" y="3378734"/>
            <a:ext cx="819150" cy="336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Pump </a:t>
            </a:r>
          </a:p>
        </p:txBody>
      </p:sp>
      <p:sp>
        <p:nvSpPr>
          <p:cNvPr id="90171" name="Rectangle 107"/>
          <p:cNvSpPr>
            <a:spLocks noChangeArrowheads="1"/>
          </p:cNvSpPr>
          <p:nvPr/>
        </p:nvSpPr>
        <p:spPr bwMode="auto">
          <a:xfrm>
            <a:off x="2308453" y="3378734"/>
            <a:ext cx="1357313" cy="336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 </a:t>
            </a:r>
            <a:r>
              <a:rPr lang="zh-CN" altLang="en-US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水泵启动</a:t>
            </a:r>
          </a:p>
        </p:txBody>
      </p:sp>
      <p:grpSp>
        <p:nvGrpSpPr>
          <p:cNvPr id="90130" name="Group 108"/>
          <p:cNvGrpSpPr>
            <a:grpSpLocks/>
          </p:cNvGrpSpPr>
          <p:nvPr/>
        </p:nvGrpSpPr>
        <p:grpSpPr bwMode="auto">
          <a:xfrm>
            <a:off x="1719263" y="4275667"/>
            <a:ext cx="627062" cy="119063"/>
            <a:chOff x="1098" y="3430"/>
            <a:chExt cx="395" cy="90"/>
          </a:xfrm>
        </p:grpSpPr>
        <p:sp>
          <p:nvSpPr>
            <p:cNvPr id="90168" name="Line 109"/>
            <p:cNvSpPr>
              <a:spLocks noChangeShapeType="1"/>
            </p:cNvSpPr>
            <p:nvPr/>
          </p:nvSpPr>
          <p:spPr bwMode="auto">
            <a:xfrm>
              <a:off x="1098" y="3480"/>
              <a:ext cx="33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69" name="Freeform 110"/>
            <p:cNvSpPr>
              <a:spLocks/>
            </p:cNvSpPr>
            <p:nvPr/>
          </p:nvSpPr>
          <p:spPr bwMode="auto">
            <a:xfrm>
              <a:off x="1361" y="3430"/>
              <a:ext cx="132" cy="90"/>
            </a:xfrm>
            <a:custGeom>
              <a:avLst/>
              <a:gdLst>
                <a:gd name="T0" fmla="*/ 131 w 132"/>
                <a:gd name="T1" fmla="*/ 45 h 90"/>
                <a:gd name="T2" fmla="*/ 0 w 132"/>
                <a:gd name="T3" fmla="*/ 0 h 90"/>
                <a:gd name="T4" fmla="*/ 0 w 132"/>
                <a:gd name="T5" fmla="*/ 89 h 90"/>
                <a:gd name="T6" fmla="*/ 131 w 132"/>
                <a:gd name="T7" fmla="*/ 45 h 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2" h="90">
                  <a:moveTo>
                    <a:pt x="131" y="45"/>
                  </a:moveTo>
                  <a:lnTo>
                    <a:pt x="0" y="0"/>
                  </a:lnTo>
                  <a:lnTo>
                    <a:pt x="0" y="89"/>
                  </a:lnTo>
                  <a:lnTo>
                    <a:pt x="131" y="4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131" name="Group 111"/>
          <p:cNvGrpSpPr>
            <a:grpSpLocks/>
          </p:cNvGrpSpPr>
          <p:nvPr/>
        </p:nvGrpSpPr>
        <p:grpSpPr bwMode="auto">
          <a:xfrm>
            <a:off x="4043364" y="3185583"/>
            <a:ext cx="117475" cy="682625"/>
            <a:chOff x="2562" y="2606"/>
            <a:chExt cx="74" cy="516"/>
          </a:xfrm>
        </p:grpSpPr>
        <p:sp>
          <p:nvSpPr>
            <p:cNvPr id="90166" name="Line 112"/>
            <p:cNvSpPr>
              <a:spLocks noChangeShapeType="1"/>
            </p:cNvSpPr>
            <p:nvPr/>
          </p:nvSpPr>
          <p:spPr bwMode="auto">
            <a:xfrm flipV="1">
              <a:off x="2605" y="2688"/>
              <a:ext cx="0" cy="4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67" name="Freeform 113"/>
            <p:cNvSpPr>
              <a:spLocks/>
            </p:cNvSpPr>
            <p:nvPr/>
          </p:nvSpPr>
          <p:spPr bwMode="auto">
            <a:xfrm>
              <a:off x="2562" y="2606"/>
              <a:ext cx="74" cy="157"/>
            </a:xfrm>
            <a:custGeom>
              <a:avLst/>
              <a:gdLst>
                <a:gd name="T0" fmla="*/ 37 w 74"/>
                <a:gd name="T1" fmla="*/ 0 h 157"/>
                <a:gd name="T2" fmla="*/ 0 w 74"/>
                <a:gd name="T3" fmla="*/ 156 h 157"/>
                <a:gd name="T4" fmla="*/ 73 w 74"/>
                <a:gd name="T5" fmla="*/ 156 h 157"/>
                <a:gd name="T6" fmla="*/ 37 w 74"/>
                <a:gd name="T7" fmla="*/ 0 h 1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4" h="157">
                  <a:moveTo>
                    <a:pt x="37" y="0"/>
                  </a:moveTo>
                  <a:lnTo>
                    <a:pt x="0" y="156"/>
                  </a:lnTo>
                  <a:lnTo>
                    <a:pt x="73" y="156"/>
                  </a:lnTo>
                  <a:lnTo>
                    <a:pt x="37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132" name="Group 114"/>
          <p:cNvGrpSpPr>
            <a:grpSpLocks/>
          </p:cNvGrpSpPr>
          <p:nvPr/>
        </p:nvGrpSpPr>
        <p:grpSpPr bwMode="auto">
          <a:xfrm>
            <a:off x="7026276" y="4180417"/>
            <a:ext cx="625475" cy="119063"/>
            <a:chOff x="4441" y="3358"/>
            <a:chExt cx="394" cy="90"/>
          </a:xfrm>
        </p:grpSpPr>
        <p:sp>
          <p:nvSpPr>
            <p:cNvPr id="90164" name="Line 115"/>
            <p:cNvSpPr>
              <a:spLocks noChangeShapeType="1"/>
            </p:cNvSpPr>
            <p:nvPr/>
          </p:nvSpPr>
          <p:spPr bwMode="auto">
            <a:xfrm>
              <a:off x="4441" y="3408"/>
              <a:ext cx="3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65" name="Freeform 116"/>
            <p:cNvSpPr>
              <a:spLocks/>
            </p:cNvSpPr>
            <p:nvPr/>
          </p:nvSpPr>
          <p:spPr bwMode="auto">
            <a:xfrm>
              <a:off x="4704" y="3358"/>
              <a:ext cx="131" cy="90"/>
            </a:xfrm>
            <a:custGeom>
              <a:avLst/>
              <a:gdLst>
                <a:gd name="T0" fmla="*/ 130 w 131"/>
                <a:gd name="T1" fmla="*/ 45 h 90"/>
                <a:gd name="T2" fmla="*/ 0 w 131"/>
                <a:gd name="T3" fmla="*/ 0 h 90"/>
                <a:gd name="T4" fmla="*/ 0 w 131"/>
                <a:gd name="T5" fmla="*/ 89 h 90"/>
                <a:gd name="T6" fmla="*/ 130 w 131"/>
                <a:gd name="T7" fmla="*/ 45 h 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1" h="90">
                  <a:moveTo>
                    <a:pt x="130" y="45"/>
                  </a:moveTo>
                  <a:lnTo>
                    <a:pt x="0" y="0"/>
                  </a:lnTo>
                  <a:lnTo>
                    <a:pt x="0" y="89"/>
                  </a:lnTo>
                  <a:lnTo>
                    <a:pt x="130" y="4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133" name="Group 117"/>
          <p:cNvGrpSpPr>
            <a:grpSpLocks/>
          </p:cNvGrpSpPr>
          <p:nvPr/>
        </p:nvGrpSpPr>
        <p:grpSpPr bwMode="auto">
          <a:xfrm>
            <a:off x="3789363" y="4164542"/>
            <a:ext cx="393700" cy="412750"/>
            <a:chOff x="2402" y="3346"/>
            <a:chExt cx="248" cy="312"/>
          </a:xfrm>
        </p:grpSpPr>
        <p:sp>
          <p:nvSpPr>
            <p:cNvPr id="90162" name="Oval 118"/>
            <p:cNvSpPr>
              <a:spLocks noChangeArrowheads="1"/>
            </p:cNvSpPr>
            <p:nvPr/>
          </p:nvSpPr>
          <p:spPr bwMode="auto">
            <a:xfrm>
              <a:off x="2404" y="3362"/>
              <a:ext cx="246" cy="29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63" name="Rectangle 119"/>
            <p:cNvSpPr>
              <a:spLocks noChangeArrowheads="1"/>
            </p:cNvSpPr>
            <p:nvPr/>
          </p:nvSpPr>
          <p:spPr bwMode="auto">
            <a:xfrm>
              <a:off x="2402" y="3346"/>
              <a:ext cx="232" cy="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altLang="zh-CN" sz="2000" b="1">
                  <a:solidFill>
                    <a:srgbClr val="000000"/>
                  </a:solidFill>
                </a:rPr>
                <a:t>A</a:t>
              </a:r>
            </a:p>
          </p:txBody>
        </p:sp>
      </p:grpSp>
      <p:grpSp>
        <p:nvGrpSpPr>
          <p:cNvPr id="90134" name="Group 120"/>
          <p:cNvGrpSpPr>
            <a:grpSpLocks/>
          </p:cNvGrpSpPr>
          <p:nvPr/>
        </p:nvGrpSpPr>
        <p:grpSpPr bwMode="auto">
          <a:xfrm>
            <a:off x="5172076" y="4164547"/>
            <a:ext cx="390525" cy="398199"/>
            <a:chOff x="3273" y="3346"/>
            <a:chExt cx="246" cy="301"/>
          </a:xfrm>
        </p:grpSpPr>
        <p:sp>
          <p:nvSpPr>
            <p:cNvPr id="90160" name="Oval 121"/>
            <p:cNvSpPr>
              <a:spLocks noChangeArrowheads="1"/>
            </p:cNvSpPr>
            <p:nvPr/>
          </p:nvSpPr>
          <p:spPr bwMode="auto">
            <a:xfrm>
              <a:off x="3273" y="3346"/>
              <a:ext cx="246" cy="29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61" name="Rectangle 122"/>
            <p:cNvSpPr>
              <a:spLocks noChangeArrowheads="1"/>
            </p:cNvSpPr>
            <p:nvPr/>
          </p:nvSpPr>
          <p:spPr bwMode="auto">
            <a:xfrm>
              <a:off x="3285" y="3346"/>
              <a:ext cx="232" cy="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altLang="zh-CN" sz="2000" b="1">
                  <a:solidFill>
                    <a:srgbClr val="000000"/>
                  </a:solidFill>
                </a:rPr>
                <a:t>B</a:t>
              </a:r>
            </a:p>
          </p:txBody>
        </p:sp>
      </p:grpSp>
      <p:grpSp>
        <p:nvGrpSpPr>
          <p:cNvPr id="90135" name="Group 123"/>
          <p:cNvGrpSpPr>
            <a:grpSpLocks/>
          </p:cNvGrpSpPr>
          <p:nvPr/>
        </p:nvGrpSpPr>
        <p:grpSpPr bwMode="auto">
          <a:xfrm>
            <a:off x="5111751" y="3192199"/>
            <a:ext cx="117475" cy="631031"/>
            <a:chOff x="3235" y="2611"/>
            <a:chExt cx="74" cy="477"/>
          </a:xfrm>
        </p:grpSpPr>
        <p:sp>
          <p:nvSpPr>
            <p:cNvPr id="90158" name="Line 124"/>
            <p:cNvSpPr>
              <a:spLocks noChangeShapeType="1"/>
            </p:cNvSpPr>
            <p:nvPr/>
          </p:nvSpPr>
          <p:spPr bwMode="auto">
            <a:xfrm>
              <a:off x="3277" y="2611"/>
              <a:ext cx="0" cy="40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59" name="Freeform 125"/>
            <p:cNvSpPr>
              <a:spLocks/>
            </p:cNvSpPr>
            <p:nvPr/>
          </p:nvSpPr>
          <p:spPr bwMode="auto">
            <a:xfrm>
              <a:off x="3235" y="2929"/>
              <a:ext cx="74" cy="159"/>
            </a:xfrm>
            <a:custGeom>
              <a:avLst/>
              <a:gdLst>
                <a:gd name="T0" fmla="*/ 37 w 74"/>
                <a:gd name="T1" fmla="*/ 158 h 159"/>
                <a:gd name="T2" fmla="*/ 73 w 74"/>
                <a:gd name="T3" fmla="*/ 0 h 159"/>
                <a:gd name="T4" fmla="*/ 0 w 74"/>
                <a:gd name="T5" fmla="*/ 0 h 159"/>
                <a:gd name="T6" fmla="*/ 37 w 74"/>
                <a:gd name="T7" fmla="*/ 158 h 1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4" h="159">
                  <a:moveTo>
                    <a:pt x="37" y="158"/>
                  </a:moveTo>
                  <a:lnTo>
                    <a:pt x="73" y="0"/>
                  </a:lnTo>
                  <a:lnTo>
                    <a:pt x="0" y="0"/>
                  </a:lnTo>
                  <a:lnTo>
                    <a:pt x="37" y="15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0136" name="Rectangle 126"/>
          <p:cNvSpPr>
            <a:spLocks noChangeArrowheads="1"/>
          </p:cNvSpPr>
          <p:nvPr/>
        </p:nvSpPr>
        <p:spPr bwMode="auto">
          <a:xfrm>
            <a:off x="5911150" y="3471334"/>
            <a:ext cx="1684372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Mixing at Tee B</a:t>
            </a:r>
          </a:p>
          <a:p>
            <a:pPr algn="ctr" eaLnBrk="0" hangingPunct="0"/>
            <a:r>
              <a:rPr lang="zh-CN" altLang="en-US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汇流</a:t>
            </a:r>
          </a:p>
        </p:txBody>
      </p:sp>
      <p:grpSp>
        <p:nvGrpSpPr>
          <p:cNvPr id="90137" name="Group 127"/>
          <p:cNvGrpSpPr>
            <a:grpSpLocks/>
          </p:cNvGrpSpPr>
          <p:nvPr/>
        </p:nvGrpSpPr>
        <p:grpSpPr bwMode="auto">
          <a:xfrm>
            <a:off x="5518151" y="3683000"/>
            <a:ext cx="404813" cy="206375"/>
            <a:chOff x="3491" y="2982"/>
            <a:chExt cx="255" cy="156"/>
          </a:xfrm>
        </p:grpSpPr>
        <p:sp>
          <p:nvSpPr>
            <p:cNvPr id="90156" name="Line 128"/>
            <p:cNvSpPr>
              <a:spLocks noChangeShapeType="1"/>
            </p:cNvSpPr>
            <p:nvPr/>
          </p:nvSpPr>
          <p:spPr bwMode="auto">
            <a:xfrm flipV="1">
              <a:off x="3556" y="2982"/>
              <a:ext cx="190" cy="1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57" name="Freeform 129"/>
            <p:cNvSpPr>
              <a:spLocks/>
            </p:cNvSpPr>
            <p:nvPr/>
          </p:nvSpPr>
          <p:spPr bwMode="auto">
            <a:xfrm>
              <a:off x="3491" y="3031"/>
              <a:ext cx="135" cy="107"/>
            </a:xfrm>
            <a:custGeom>
              <a:avLst/>
              <a:gdLst>
                <a:gd name="T0" fmla="*/ 0 w 135"/>
                <a:gd name="T1" fmla="*/ 106 h 107"/>
                <a:gd name="T2" fmla="*/ 134 w 135"/>
                <a:gd name="T3" fmla="*/ 79 h 107"/>
                <a:gd name="T4" fmla="*/ 103 w 135"/>
                <a:gd name="T5" fmla="*/ 0 h 107"/>
                <a:gd name="T6" fmla="*/ 0 w 135"/>
                <a:gd name="T7" fmla="*/ 106 h 10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107">
                  <a:moveTo>
                    <a:pt x="0" y="106"/>
                  </a:moveTo>
                  <a:lnTo>
                    <a:pt x="134" y="79"/>
                  </a:lnTo>
                  <a:lnTo>
                    <a:pt x="103" y="0"/>
                  </a:lnTo>
                  <a:lnTo>
                    <a:pt x="0" y="10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138" name="Group 130"/>
          <p:cNvGrpSpPr>
            <a:grpSpLocks/>
          </p:cNvGrpSpPr>
          <p:nvPr/>
        </p:nvGrpSpPr>
        <p:grpSpPr bwMode="auto">
          <a:xfrm>
            <a:off x="4327525" y="4204229"/>
            <a:ext cx="623888" cy="117740"/>
            <a:chOff x="2741" y="3376"/>
            <a:chExt cx="393" cy="89"/>
          </a:xfrm>
        </p:grpSpPr>
        <p:sp>
          <p:nvSpPr>
            <p:cNvPr id="90154" name="Line 131"/>
            <p:cNvSpPr>
              <a:spLocks noChangeShapeType="1"/>
            </p:cNvSpPr>
            <p:nvPr/>
          </p:nvSpPr>
          <p:spPr bwMode="auto">
            <a:xfrm>
              <a:off x="2741" y="3426"/>
              <a:ext cx="3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55" name="Freeform 132"/>
            <p:cNvSpPr>
              <a:spLocks/>
            </p:cNvSpPr>
            <p:nvPr/>
          </p:nvSpPr>
          <p:spPr bwMode="auto">
            <a:xfrm>
              <a:off x="3003" y="3376"/>
              <a:ext cx="131" cy="89"/>
            </a:xfrm>
            <a:custGeom>
              <a:avLst/>
              <a:gdLst>
                <a:gd name="T0" fmla="*/ 130 w 131"/>
                <a:gd name="T1" fmla="*/ 45 h 89"/>
                <a:gd name="T2" fmla="*/ 0 w 131"/>
                <a:gd name="T3" fmla="*/ 0 h 89"/>
                <a:gd name="T4" fmla="*/ 0 w 131"/>
                <a:gd name="T5" fmla="*/ 88 h 89"/>
                <a:gd name="T6" fmla="*/ 130 w 131"/>
                <a:gd name="T7" fmla="*/ 45 h 8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1" h="89">
                  <a:moveTo>
                    <a:pt x="130" y="45"/>
                  </a:moveTo>
                  <a:lnTo>
                    <a:pt x="0" y="0"/>
                  </a:lnTo>
                  <a:lnTo>
                    <a:pt x="0" y="88"/>
                  </a:lnTo>
                  <a:lnTo>
                    <a:pt x="130" y="4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0139" name="Rectangle 133"/>
          <p:cNvSpPr>
            <a:spLocks noChangeArrowheads="1"/>
          </p:cNvSpPr>
          <p:nvPr/>
        </p:nvSpPr>
        <p:spPr bwMode="auto">
          <a:xfrm>
            <a:off x="474663" y="4406636"/>
            <a:ext cx="2434963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2000" dirty="0">
                <a:solidFill>
                  <a:schemeClr val="bg2"/>
                </a:solidFill>
              </a:rPr>
              <a:t>100 GPM  @ 45°F</a:t>
            </a:r>
          </a:p>
        </p:txBody>
      </p:sp>
      <p:sp>
        <p:nvSpPr>
          <p:cNvPr id="90140" name="Rectangle 134"/>
          <p:cNvSpPr>
            <a:spLocks noChangeArrowheads="1"/>
          </p:cNvSpPr>
          <p:nvPr/>
        </p:nvSpPr>
        <p:spPr bwMode="auto">
          <a:xfrm>
            <a:off x="1190626" y="2330979"/>
            <a:ext cx="2292295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2000" dirty="0">
                <a:solidFill>
                  <a:schemeClr val="bg2"/>
                </a:solidFill>
              </a:rPr>
              <a:t>50 GPM  @ 45°F</a:t>
            </a:r>
          </a:p>
        </p:txBody>
      </p:sp>
      <p:sp>
        <p:nvSpPr>
          <p:cNvPr id="90141" name="Rectangle 135"/>
          <p:cNvSpPr>
            <a:spLocks noChangeArrowheads="1"/>
          </p:cNvSpPr>
          <p:nvPr/>
        </p:nvSpPr>
        <p:spPr bwMode="auto">
          <a:xfrm>
            <a:off x="5873751" y="4406636"/>
            <a:ext cx="2434963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2000" dirty="0">
                <a:solidFill>
                  <a:schemeClr val="bg2"/>
                </a:solidFill>
              </a:rPr>
              <a:t>100 GPM  @ 50°F</a:t>
            </a:r>
          </a:p>
        </p:txBody>
      </p:sp>
      <p:sp>
        <p:nvSpPr>
          <p:cNvPr id="90142" name="Rectangle 136"/>
          <p:cNvSpPr>
            <a:spLocks noChangeArrowheads="1"/>
          </p:cNvSpPr>
          <p:nvPr/>
        </p:nvSpPr>
        <p:spPr bwMode="auto">
          <a:xfrm>
            <a:off x="5559425" y="2353469"/>
            <a:ext cx="2292295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2000" dirty="0">
                <a:solidFill>
                  <a:schemeClr val="bg2"/>
                </a:solidFill>
              </a:rPr>
              <a:t>50 GPM  @ 55°F</a:t>
            </a:r>
          </a:p>
        </p:txBody>
      </p:sp>
      <p:sp>
        <p:nvSpPr>
          <p:cNvPr id="90143" name="Rectangle 137"/>
          <p:cNvSpPr>
            <a:spLocks noChangeArrowheads="1"/>
          </p:cNvSpPr>
          <p:nvPr/>
        </p:nvSpPr>
        <p:spPr bwMode="auto">
          <a:xfrm>
            <a:off x="3376614" y="4630209"/>
            <a:ext cx="2292295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2000" dirty="0">
                <a:solidFill>
                  <a:schemeClr val="bg2"/>
                </a:solidFill>
              </a:rPr>
              <a:t>50 GPM  @ 45°F</a:t>
            </a:r>
          </a:p>
        </p:txBody>
      </p:sp>
      <p:grpSp>
        <p:nvGrpSpPr>
          <p:cNvPr id="90144" name="Group 138"/>
          <p:cNvGrpSpPr>
            <a:grpSpLocks/>
          </p:cNvGrpSpPr>
          <p:nvPr/>
        </p:nvGrpSpPr>
        <p:grpSpPr bwMode="auto">
          <a:xfrm>
            <a:off x="1497014" y="3840427"/>
            <a:ext cx="1063625" cy="433917"/>
            <a:chOff x="958" y="3101"/>
            <a:chExt cx="670" cy="328"/>
          </a:xfrm>
        </p:grpSpPr>
        <p:grpSp>
          <p:nvGrpSpPr>
            <p:cNvPr id="90145" name="Group 139"/>
            <p:cNvGrpSpPr>
              <a:grpSpLocks/>
            </p:cNvGrpSpPr>
            <p:nvPr/>
          </p:nvGrpSpPr>
          <p:grpSpPr bwMode="auto">
            <a:xfrm>
              <a:off x="958" y="3101"/>
              <a:ext cx="289" cy="328"/>
              <a:chOff x="958" y="3101"/>
              <a:chExt cx="289" cy="328"/>
            </a:xfrm>
          </p:grpSpPr>
          <p:sp>
            <p:nvSpPr>
              <p:cNvPr id="90152" name="Oval 140"/>
              <p:cNvSpPr>
                <a:spLocks noChangeArrowheads="1"/>
              </p:cNvSpPr>
              <p:nvPr/>
            </p:nvSpPr>
            <p:spPr bwMode="auto">
              <a:xfrm>
                <a:off x="958" y="3101"/>
                <a:ext cx="284" cy="32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53" name="Freeform 141"/>
              <p:cNvSpPr>
                <a:spLocks/>
              </p:cNvSpPr>
              <p:nvPr/>
            </p:nvSpPr>
            <p:spPr bwMode="auto">
              <a:xfrm>
                <a:off x="1027" y="3134"/>
                <a:ext cx="220" cy="263"/>
              </a:xfrm>
              <a:custGeom>
                <a:avLst/>
                <a:gdLst>
                  <a:gd name="T0" fmla="*/ 219 w 220"/>
                  <a:gd name="T1" fmla="*/ 132 h 263"/>
                  <a:gd name="T2" fmla="*/ 0 w 220"/>
                  <a:gd name="T3" fmla="*/ 262 h 263"/>
                  <a:gd name="T4" fmla="*/ 0 w 220"/>
                  <a:gd name="T5" fmla="*/ 0 h 263"/>
                  <a:gd name="T6" fmla="*/ 219 w 220"/>
                  <a:gd name="T7" fmla="*/ 132 h 26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0" h="263">
                    <a:moveTo>
                      <a:pt x="219" y="132"/>
                    </a:moveTo>
                    <a:lnTo>
                      <a:pt x="0" y="262"/>
                    </a:lnTo>
                    <a:lnTo>
                      <a:pt x="0" y="0"/>
                    </a:lnTo>
                    <a:lnTo>
                      <a:pt x="219" y="132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0146" name="Group 142"/>
            <p:cNvGrpSpPr>
              <a:grpSpLocks/>
            </p:cNvGrpSpPr>
            <p:nvPr/>
          </p:nvGrpSpPr>
          <p:grpSpPr bwMode="auto">
            <a:xfrm>
              <a:off x="1444" y="3131"/>
              <a:ext cx="184" cy="232"/>
              <a:chOff x="1444" y="3131"/>
              <a:chExt cx="184" cy="232"/>
            </a:xfrm>
          </p:grpSpPr>
          <p:sp>
            <p:nvSpPr>
              <p:cNvPr id="90147" name="Line 143"/>
              <p:cNvSpPr>
                <a:spLocks noChangeShapeType="1"/>
              </p:cNvSpPr>
              <p:nvPr/>
            </p:nvSpPr>
            <p:spPr bwMode="auto">
              <a:xfrm>
                <a:off x="1444" y="3189"/>
                <a:ext cx="0" cy="17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48" name="Line 144"/>
              <p:cNvSpPr>
                <a:spLocks noChangeShapeType="1"/>
              </p:cNvSpPr>
              <p:nvPr/>
            </p:nvSpPr>
            <p:spPr bwMode="auto">
              <a:xfrm>
                <a:off x="1628" y="3189"/>
                <a:ext cx="0" cy="17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49" name="Line 145"/>
              <p:cNvSpPr>
                <a:spLocks noChangeShapeType="1"/>
              </p:cNvSpPr>
              <p:nvPr/>
            </p:nvSpPr>
            <p:spPr bwMode="auto">
              <a:xfrm>
                <a:off x="1482" y="3225"/>
                <a:ext cx="108" cy="11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50" name="Line 146"/>
              <p:cNvSpPr>
                <a:spLocks noChangeShapeType="1"/>
              </p:cNvSpPr>
              <p:nvPr/>
            </p:nvSpPr>
            <p:spPr bwMode="auto">
              <a:xfrm>
                <a:off x="1536" y="3131"/>
                <a:ext cx="0" cy="1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51" name="Line 147"/>
              <p:cNvSpPr>
                <a:spLocks noChangeShapeType="1"/>
              </p:cNvSpPr>
              <p:nvPr/>
            </p:nvSpPr>
            <p:spPr bwMode="auto">
              <a:xfrm>
                <a:off x="1456" y="3136"/>
                <a:ext cx="8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951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/>
          </p:cNvSpPr>
          <p:nvPr>
            <p:ph type="title"/>
          </p:nvPr>
        </p:nvSpPr>
        <p:spPr>
          <a:xfrm>
            <a:off x="341313" y="157428"/>
            <a:ext cx="8229600" cy="79639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在公共管上安装止回阀 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</a:p>
        </p:txBody>
      </p:sp>
      <p:sp>
        <p:nvSpPr>
          <p:cNvPr id="92163" name="Line 4"/>
          <p:cNvSpPr>
            <a:spLocks noChangeShapeType="1"/>
          </p:cNvSpPr>
          <p:nvPr/>
        </p:nvSpPr>
        <p:spPr bwMode="auto">
          <a:xfrm>
            <a:off x="4240213" y="3291417"/>
            <a:ext cx="793750" cy="0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4" name="Line 5"/>
          <p:cNvSpPr>
            <a:spLocks noChangeShapeType="1"/>
          </p:cNvSpPr>
          <p:nvPr/>
        </p:nvSpPr>
        <p:spPr bwMode="auto">
          <a:xfrm>
            <a:off x="4219575" y="3319198"/>
            <a:ext cx="0" cy="322792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5" name="Line 6"/>
          <p:cNvSpPr>
            <a:spLocks noChangeShapeType="1"/>
          </p:cNvSpPr>
          <p:nvPr/>
        </p:nvSpPr>
        <p:spPr bwMode="auto">
          <a:xfrm>
            <a:off x="4219575" y="3970073"/>
            <a:ext cx="0" cy="6350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6" name="Line 7"/>
          <p:cNvSpPr>
            <a:spLocks noChangeShapeType="1"/>
          </p:cNvSpPr>
          <p:nvPr/>
        </p:nvSpPr>
        <p:spPr bwMode="auto">
          <a:xfrm>
            <a:off x="1349376" y="4610365"/>
            <a:ext cx="3781425" cy="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7" name="Line 8"/>
          <p:cNvSpPr>
            <a:spLocks noChangeShapeType="1"/>
          </p:cNvSpPr>
          <p:nvPr/>
        </p:nvSpPr>
        <p:spPr bwMode="auto">
          <a:xfrm flipV="1">
            <a:off x="1333500" y="3745178"/>
            <a:ext cx="0" cy="198438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8" name="Line 9"/>
          <p:cNvSpPr>
            <a:spLocks noChangeShapeType="1"/>
          </p:cNvSpPr>
          <p:nvPr/>
        </p:nvSpPr>
        <p:spPr bwMode="auto">
          <a:xfrm>
            <a:off x="1333500" y="4139407"/>
            <a:ext cx="0" cy="470958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9" name="Oval 10"/>
          <p:cNvSpPr>
            <a:spLocks noChangeArrowheads="1"/>
          </p:cNvSpPr>
          <p:nvPr/>
        </p:nvSpPr>
        <p:spPr bwMode="auto">
          <a:xfrm>
            <a:off x="1149350" y="4210844"/>
            <a:ext cx="368300" cy="30691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0" name="Freeform 11"/>
          <p:cNvSpPr>
            <a:spLocks/>
          </p:cNvSpPr>
          <p:nvPr/>
        </p:nvSpPr>
        <p:spPr bwMode="auto">
          <a:xfrm>
            <a:off x="1184275" y="4205553"/>
            <a:ext cx="300038" cy="239448"/>
          </a:xfrm>
          <a:custGeom>
            <a:avLst/>
            <a:gdLst>
              <a:gd name="T0" fmla="*/ 2147483647 w 189"/>
              <a:gd name="T1" fmla="*/ 0 h 181"/>
              <a:gd name="T2" fmla="*/ 0 w 189"/>
              <a:gd name="T3" fmla="*/ 2147483647 h 181"/>
              <a:gd name="T4" fmla="*/ 2147483647 w 189"/>
              <a:gd name="T5" fmla="*/ 2147483647 h 181"/>
              <a:gd name="T6" fmla="*/ 2147483647 w 189"/>
              <a:gd name="T7" fmla="*/ 0 h 1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9" h="181">
                <a:moveTo>
                  <a:pt x="94" y="0"/>
                </a:moveTo>
                <a:lnTo>
                  <a:pt x="0" y="180"/>
                </a:lnTo>
                <a:lnTo>
                  <a:pt x="188" y="180"/>
                </a:lnTo>
                <a:lnTo>
                  <a:pt x="94" y="0"/>
                </a:lnTo>
              </a:path>
            </a:pathLst>
          </a:custGeom>
          <a:solidFill>
            <a:srgbClr val="FF003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2171" name="Group 12"/>
          <p:cNvGrpSpPr>
            <a:grpSpLocks/>
          </p:cNvGrpSpPr>
          <p:nvPr/>
        </p:nvGrpSpPr>
        <p:grpSpPr bwMode="auto">
          <a:xfrm>
            <a:off x="1177925" y="3906574"/>
            <a:ext cx="336550" cy="202406"/>
            <a:chOff x="742" y="3250"/>
            <a:chExt cx="212" cy="153"/>
          </a:xfrm>
        </p:grpSpPr>
        <p:sp>
          <p:nvSpPr>
            <p:cNvPr id="92232" name="Line 13"/>
            <p:cNvSpPr>
              <a:spLocks noChangeShapeType="1"/>
            </p:cNvSpPr>
            <p:nvPr/>
          </p:nvSpPr>
          <p:spPr bwMode="auto">
            <a:xfrm flipH="1">
              <a:off x="742" y="3403"/>
              <a:ext cx="16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3" name="Line 14"/>
            <p:cNvSpPr>
              <a:spLocks noChangeShapeType="1"/>
            </p:cNvSpPr>
            <p:nvPr/>
          </p:nvSpPr>
          <p:spPr bwMode="auto">
            <a:xfrm flipH="1">
              <a:off x="742" y="3250"/>
              <a:ext cx="16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4" name="Line 15"/>
            <p:cNvSpPr>
              <a:spLocks noChangeShapeType="1"/>
            </p:cNvSpPr>
            <p:nvPr/>
          </p:nvSpPr>
          <p:spPr bwMode="auto">
            <a:xfrm flipH="1" flipV="1">
              <a:off x="762" y="3274"/>
              <a:ext cx="108" cy="10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5" name="Line 16"/>
            <p:cNvSpPr>
              <a:spLocks noChangeShapeType="1"/>
            </p:cNvSpPr>
            <p:nvPr/>
          </p:nvSpPr>
          <p:spPr bwMode="auto">
            <a:xfrm flipH="1">
              <a:off x="817" y="3326"/>
              <a:ext cx="1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6" name="Line 17"/>
            <p:cNvSpPr>
              <a:spLocks noChangeShapeType="1"/>
            </p:cNvSpPr>
            <p:nvPr/>
          </p:nvSpPr>
          <p:spPr bwMode="auto">
            <a:xfrm flipV="1">
              <a:off x="935" y="3308"/>
              <a:ext cx="0" cy="9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172" name="Line 18"/>
          <p:cNvSpPr>
            <a:spLocks noChangeShapeType="1"/>
          </p:cNvSpPr>
          <p:nvPr/>
        </p:nvSpPr>
        <p:spPr bwMode="auto">
          <a:xfrm>
            <a:off x="2314575" y="4139407"/>
            <a:ext cx="0" cy="470958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3" name="Oval 19"/>
          <p:cNvSpPr>
            <a:spLocks noChangeArrowheads="1"/>
          </p:cNvSpPr>
          <p:nvPr/>
        </p:nvSpPr>
        <p:spPr bwMode="auto">
          <a:xfrm>
            <a:off x="2130425" y="4210844"/>
            <a:ext cx="368300" cy="30691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4" name="Freeform 20"/>
          <p:cNvSpPr>
            <a:spLocks/>
          </p:cNvSpPr>
          <p:nvPr/>
        </p:nvSpPr>
        <p:spPr bwMode="auto">
          <a:xfrm>
            <a:off x="2165350" y="4205553"/>
            <a:ext cx="300038" cy="239448"/>
          </a:xfrm>
          <a:custGeom>
            <a:avLst/>
            <a:gdLst>
              <a:gd name="T0" fmla="*/ 2147483647 w 189"/>
              <a:gd name="T1" fmla="*/ 0 h 181"/>
              <a:gd name="T2" fmla="*/ 0 w 189"/>
              <a:gd name="T3" fmla="*/ 2147483647 h 181"/>
              <a:gd name="T4" fmla="*/ 2147483647 w 189"/>
              <a:gd name="T5" fmla="*/ 2147483647 h 181"/>
              <a:gd name="T6" fmla="*/ 2147483647 w 189"/>
              <a:gd name="T7" fmla="*/ 0 h 1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9" h="181">
                <a:moveTo>
                  <a:pt x="94" y="0"/>
                </a:moveTo>
                <a:lnTo>
                  <a:pt x="0" y="180"/>
                </a:lnTo>
                <a:lnTo>
                  <a:pt x="188" y="180"/>
                </a:lnTo>
                <a:lnTo>
                  <a:pt x="94" y="0"/>
                </a:lnTo>
              </a:path>
            </a:pathLst>
          </a:custGeom>
          <a:solidFill>
            <a:srgbClr val="FF003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5" name="Line 21"/>
          <p:cNvSpPr>
            <a:spLocks noChangeShapeType="1"/>
          </p:cNvSpPr>
          <p:nvPr/>
        </p:nvSpPr>
        <p:spPr bwMode="auto">
          <a:xfrm flipV="1">
            <a:off x="2314575" y="3739886"/>
            <a:ext cx="0" cy="198438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176" name="Group 22"/>
          <p:cNvGrpSpPr>
            <a:grpSpLocks/>
          </p:cNvGrpSpPr>
          <p:nvPr/>
        </p:nvGrpSpPr>
        <p:grpSpPr bwMode="auto">
          <a:xfrm>
            <a:off x="2159000" y="3906574"/>
            <a:ext cx="336550" cy="202406"/>
            <a:chOff x="1360" y="3250"/>
            <a:chExt cx="212" cy="153"/>
          </a:xfrm>
        </p:grpSpPr>
        <p:sp>
          <p:nvSpPr>
            <p:cNvPr id="92227" name="Line 23"/>
            <p:cNvSpPr>
              <a:spLocks noChangeShapeType="1"/>
            </p:cNvSpPr>
            <p:nvPr/>
          </p:nvSpPr>
          <p:spPr bwMode="auto">
            <a:xfrm flipH="1">
              <a:off x="1360" y="3403"/>
              <a:ext cx="16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8" name="Line 24"/>
            <p:cNvSpPr>
              <a:spLocks noChangeShapeType="1"/>
            </p:cNvSpPr>
            <p:nvPr/>
          </p:nvSpPr>
          <p:spPr bwMode="auto">
            <a:xfrm flipH="1">
              <a:off x="1360" y="3250"/>
              <a:ext cx="16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9" name="Line 25"/>
            <p:cNvSpPr>
              <a:spLocks noChangeShapeType="1"/>
            </p:cNvSpPr>
            <p:nvPr/>
          </p:nvSpPr>
          <p:spPr bwMode="auto">
            <a:xfrm flipH="1" flipV="1">
              <a:off x="1380" y="3274"/>
              <a:ext cx="108" cy="10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0" name="Line 26"/>
            <p:cNvSpPr>
              <a:spLocks noChangeShapeType="1"/>
            </p:cNvSpPr>
            <p:nvPr/>
          </p:nvSpPr>
          <p:spPr bwMode="auto">
            <a:xfrm flipH="1">
              <a:off x="1435" y="3326"/>
              <a:ext cx="1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1" name="Line 27"/>
            <p:cNvSpPr>
              <a:spLocks noChangeShapeType="1"/>
            </p:cNvSpPr>
            <p:nvPr/>
          </p:nvSpPr>
          <p:spPr bwMode="auto">
            <a:xfrm flipV="1">
              <a:off x="1553" y="3308"/>
              <a:ext cx="0" cy="9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177" name="Line 28"/>
          <p:cNvSpPr>
            <a:spLocks noChangeShapeType="1"/>
          </p:cNvSpPr>
          <p:nvPr/>
        </p:nvSpPr>
        <p:spPr bwMode="auto">
          <a:xfrm>
            <a:off x="1323975" y="2030678"/>
            <a:ext cx="0" cy="804333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8" name="Line 29"/>
          <p:cNvSpPr>
            <a:spLocks noChangeShapeType="1"/>
          </p:cNvSpPr>
          <p:nvPr/>
        </p:nvSpPr>
        <p:spPr bwMode="auto">
          <a:xfrm>
            <a:off x="2314575" y="2030678"/>
            <a:ext cx="0" cy="804333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9" name="Rectangle 30"/>
          <p:cNvSpPr>
            <a:spLocks noChangeArrowheads="1"/>
          </p:cNvSpPr>
          <p:nvPr/>
        </p:nvSpPr>
        <p:spPr bwMode="auto">
          <a:xfrm>
            <a:off x="1019175" y="2483115"/>
            <a:ext cx="673100" cy="1287198"/>
          </a:xfrm>
          <a:prstGeom prst="rect">
            <a:avLst/>
          </a:prstGeom>
          <a:solidFill>
            <a:srgbClr val="A0C0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0" name="Rectangle 31"/>
          <p:cNvSpPr>
            <a:spLocks noChangeArrowheads="1"/>
          </p:cNvSpPr>
          <p:nvPr/>
        </p:nvSpPr>
        <p:spPr bwMode="auto">
          <a:xfrm>
            <a:off x="2009775" y="2483115"/>
            <a:ext cx="673100" cy="1287198"/>
          </a:xfrm>
          <a:prstGeom prst="rect">
            <a:avLst/>
          </a:prstGeom>
          <a:solidFill>
            <a:srgbClr val="A0C0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 dirty="0"/>
          </a:p>
        </p:txBody>
      </p:sp>
      <p:sp>
        <p:nvSpPr>
          <p:cNvPr id="92181" name="Line 32"/>
          <p:cNvSpPr>
            <a:spLocks noChangeShapeType="1"/>
          </p:cNvSpPr>
          <p:nvPr/>
        </p:nvSpPr>
        <p:spPr bwMode="auto">
          <a:xfrm>
            <a:off x="1330326" y="2009511"/>
            <a:ext cx="2917825" cy="2646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2" name="Line 33"/>
          <p:cNvSpPr>
            <a:spLocks noChangeShapeType="1"/>
          </p:cNvSpPr>
          <p:nvPr/>
        </p:nvSpPr>
        <p:spPr bwMode="auto">
          <a:xfrm>
            <a:off x="5016500" y="1903678"/>
            <a:ext cx="0" cy="1399646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3" name="Oval 34"/>
          <p:cNvSpPr>
            <a:spLocks noChangeArrowheads="1"/>
          </p:cNvSpPr>
          <p:nvPr/>
        </p:nvSpPr>
        <p:spPr bwMode="auto">
          <a:xfrm>
            <a:off x="4832350" y="1975115"/>
            <a:ext cx="368300" cy="30691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4" name="Freeform 35"/>
          <p:cNvSpPr>
            <a:spLocks/>
          </p:cNvSpPr>
          <p:nvPr/>
        </p:nvSpPr>
        <p:spPr bwMode="auto">
          <a:xfrm>
            <a:off x="4867275" y="1969824"/>
            <a:ext cx="300038" cy="239448"/>
          </a:xfrm>
          <a:custGeom>
            <a:avLst/>
            <a:gdLst>
              <a:gd name="T0" fmla="*/ 2147483647 w 189"/>
              <a:gd name="T1" fmla="*/ 0 h 181"/>
              <a:gd name="T2" fmla="*/ 0 w 189"/>
              <a:gd name="T3" fmla="*/ 2147483647 h 181"/>
              <a:gd name="T4" fmla="*/ 2147483647 w 189"/>
              <a:gd name="T5" fmla="*/ 2147483647 h 181"/>
              <a:gd name="T6" fmla="*/ 2147483647 w 189"/>
              <a:gd name="T7" fmla="*/ 0 h 1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9" h="181">
                <a:moveTo>
                  <a:pt x="94" y="0"/>
                </a:moveTo>
                <a:lnTo>
                  <a:pt x="0" y="180"/>
                </a:lnTo>
                <a:lnTo>
                  <a:pt x="188" y="180"/>
                </a:lnTo>
                <a:lnTo>
                  <a:pt x="94" y="0"/>
                </a:lnTo>
              </a:path>
            </a:pathLst>
          </a:custGeom>
          <a:solidFill>
            <a:srgbClr val="FF003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5" name="Line 36"/>
          <p:cNvSpPr>
            <a:spLocks noChangeShapeType="1"/>
          </p:cNvSpPr>
          <p:nvPr/>
        </p:nvSpPr>
        <p:spPr bwMode="auto">
          <a:xfrm flipV="1">
            <a:off x="5016500" y="1504157"/>
            <a:ext cx="0" cy="198438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186" name="Group 37"/>
          <p:cNvGrpSpPr>
            <a:grpSpLocks/>
          </p:cNvGrpSpPr>
          <p:nvPr/>
        </p:nvGrpSpPr>
        <p:grpSpPr bwMode="auto">
          <a:xfrm>
            <a:off x="4860925" y="1670845"/>
            <a:ext cx="336550" cy="202406"/>
            <a:chOff x="3062" y="1560"/>
            <a:chExt cx="212" cy="153"/>
          </a:xfrm>
        </p:grpSpPr>
        <p:sp>
          <p:nvSpPr>
            <p:cNvPr id="92222" name="Line 38"/>
            <p:cNvSpPr>
              <a:spLocks noChangeShapeType="1"/>
            </p:cNvSpPr>
            <p:nvPr/>
          </p:nvSpPr>
          <p:spPr bwMode="auto">
            <a:xfrm flipH="1">
              <a:off x="3062" y="1713"/>
              <a:ext cx="16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3" name="Line 39"/>
            <p:cNvSpPr>
              <a:spLocks noChangeShapeType="1"/>
            </p:cNvSpPr>
            <p:nvPr/>
          </p:nvSpPr>
          <p:spPr bwMode="auto">
            <a:xfrm flipH="1">
              <a:off x="3062" y="1560"/>
              <a:ext cx="16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4" name="Line 40"/>
            <p:cNvSpPr>
              <a:spLocks noChangeShapeType="1"/>
            </p:cNvSpPr>
            <p:nvPr/>
          </p:nvSpPr>
          <p:spPr bwMode="auto">
            <a:xfrm flipH="1" flipV="1">
              <a:off x="3082" y="1584"/>
              <a:ext cx="108" cy="10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5" name="Line 41"/>
            <p:cNvSpPr>
              <a:spLocks noChangeShapeType="1"/>
            </p:cNvSpPr>
            <p:nvPr/>
          </p:nvSpPr>
          <p:spPr bwMode="auto">
            <a:xfrm flipH="1">
              <a:off x="3137" y="1636"/>
              <a:ext cx="1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6" name="Line 42"/>
            <p:cNvSpPr>
              <a:spLocks noChangeShapeType="1"/>
            </p:cNvSpPr>
            <p:nvPr/>
          </p:nvSpPr>
          <p:spPr bwMode="auto">
            <a:xfrm flipV="1">
              <a:off x="3255" y="1618"/>
              <a:ext cx="0" cy="9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187" name="Line 43"/>
          <p:cNvSpPr>
            <a:spLocks noChangeShapeType="1"/>
          </p:cNvSpPr>
          <p:nvPr/>
        </p:nvSpPr>
        <p:spPr bwMode="auto">
          <a:xfrm>
            <a:off x="5549900" y="1903678"/>
            <a:ext cx="0" cy="1060979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8" name="Oval 44"/>
          <p:cNvSpPr>
            <a:spLocks noChangeArrowheads="1"/>
          </p:cNvSpPr>
          <p:nvPr/>
        </p:nvSpPr>
        <p:spPr bwMode="auto">
          <a:xfrm>
            <a:off x="5365750" y="1975115"/>
            <a:ext cx="368300" cy="30691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9" name="Freeform 45"/>
          <p:cNvSpPr>
            <a:spLocks/>
          </p:cNvSpPr>
          <p:nvPr/>
        </p:nvSpPr>
        <p:spPr bwMode="auto">
          <a:xfrm>
            <a:off x="5400675" y="1969824"/>
            <a:ext cx="300038" cy="239448"/>
          </a:xfrm>
          <a:custGeom>
            <a:avLst/>
            <a:gdLst>
              <a:gd name="T0" fmla="*/ 2147483647 w 189"/>
              <a:gd name="T1" fmla="*/ 0 h 181"/>
              <a:gd name="T2" fmla="*/ 0 w 189"/>
              <a:gd name="T3" fmla="*/ 2147483647 h 181"/>
              <a:gd name="T4" fmla="*/ 2147483647 w 189"/>
              <a:gd name="T5" fmla="*/ 2147483647 h 181"/>
              <a:gd name="T6" fmla="*/ 2147483647 w 189"/>
              <a:gd name="T7" fmla="*/ 0 h 1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9" h="181">
                <a:moveTo>
                  <a:pt x="94" y="0"/>
                </a:moveTo>
                <a:lnTo>
                  <a:pt x="0" y="180"/>
                </a:lnTo>
                <a:lnTo>
                  <a:pt x="188" y="180"/>
                </a:lnTo>
                <a:lnTo>
                  <a:pt x="94" y="0"/>
                </a:lnTo>
              </a:path>
            </a:pathLst>
          </a:custGeom>
          <a:solidFill>
            <a:srgbClr val="FF003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0" name="Line 46"/>
          <p:cNvSpPr>
            <a:spLocks noChangeShapeType="1"/>
          </p:cNvSpPr>
          <p:nvPr/>
        </p:nvSpPr>
        <p:spPr bwMode="auto">
          <a:xfrm flipV="1">
            <a:off x="5549900" y="1504157"/>
            <a:ext cx="0" cy="198438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191" name="Group 47"/>
          <p:cNvGrpSpPr>
            <a:grpSpLocks/>
          </p:cNvGrpSpPr>
          <p:nvPr/>
        </p:nvGrpSpPr>
        <p:grpSpPr bwMode="auto">
          <a:xfrm>
            <a:off x="5394325" y="1670845"/>
            <a:ext cx="336550" cy="202406"/>
            <a:chOff x="3398" y="1560"/>
            <a:chExt cx="212" cy="153"/>
          </a:xfrm>
        </p:grpSpPr>
        <p:sp>
          <p:nvSpPr>
            <p:cNvPr id="92217" name="Line 48"/>
            <p:cNvSpPr>
              <a:spLocks noChangeShapeType="1"/>
            </p:cNvSpPr>
            <p:nvPr/>
          </p:nvSpPr>
          <p:spPr bwMode="auto">
            <a:xfrm flipH="1">
              <a:off x="3398" y="1713"/>
              <a:ext cx="16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18" name="Line 49"/>
            <p:cNvSpPr>
              <a:spLocks noChangeShapeType="1"/>
            </p:cNvSpPr>
            <p:nvPr/>
          </p:nvSpPr>
          <p:spPr bwMode="auto">
            <a:xfrm flipH="1">
              <a:off x="3398" y="1560"/>
              <a:ext cx="16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19" name="Line 50"/>
            <p:cNvSpPr>
              <a:spLocks noChangeShapeType="1"/>
            </p:cNvSpPr>
            <p:nvPr/>
          </p:nvSpPr>
          <p:spPr bwMode="auto">
            <a:xfrm flipH="1" flipV="1">
              <a:off x="3418" y="1584"/>
              <a:ext cx="108" cy="10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0" name="Line 51"/>
            <p:cNvSpPr>
              <a:spLocks noChangeShapeType="1"/>
            </p:cNvSpPr>
            <p:nvPr/>
          </p:nvSpPr>
          <p:spPr bwMode="auto">
            <a:xfrm flipH="1">
              <a:off x="3473" y="1636"/>
              <a:ext cx="1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1" name="Line 52"/>
            <p:cNvSpPr>
              <a:spLocks noChangeShapeType="1"/>
            </p:cNvSpPr>
            <p:nvPr/>
          </p:nvSpPr>
          <p:spPr bwMode="auto">
            <a:xfrm flipV="1">
              <a:off x="3591" y="1618"/>
              <a:ext cx="0" cy="9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192" name="Line 53"/>
          <p:cNvSpPr>
            <a:spLocks noChangeShapeType="1"/>
          </p:cNvSpPr>
          <p:nvPr/>
        </p:nvSpPr>
        <p:spPr bwMode="auto">
          <a:xfrm>
            <a:off x="5022850" y="1512094"/>
            <a:ext cx="1689100" cy="0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93" name="Line 54"/>
          <p:cNvSpPr>
            <a:spLocks noChangeShapeType="1"/>
          </p:cNvSpPr>
          <p:nvPr/>
        </p:nvSpPr>
        <p:spPr bwMode="auto">
          <a:xfrm flipH="1">
            <a:off x="5372100" y="4605073"/>
            <a:ext cx="4381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94" name="Freeform 55"/>
          <p:cNvSpPr>
            <a:spLocks/>
          </p:cNvSpPr>
          <p:nvPr/>
        </p:nvSpPr>
        <p:spPr bwMode="auto">
          <a:xfrm>
            <a:off x="5284788" y="4557448"/>
            <a:ext cx="177800" cy="84667"/>
          </a:xfrm>
          <a:custGeom>
            <a:avLst/>
            <a:gdLst>
              <a:gd name="T0" fmla="*/ 0 w 112"/>
              <a:gd name="T1" fmla="*/ 2147483647 h 64"/>
              <a:gd name="T2" fmla="*/ 2147483647 w 112"/>
              <a:gd name="T3" fmla="*/ 2147483647 h 64"/>
              <a:gd name="T4" fmla="*/ 2147483647 w 112"/>
              <a:gd name="T5" fmla="*/ 0 h 64"/>
              <a:gd name="T6" fmla="*/ 0 w 112"/>
              <a:gd name="T7" fmla="*/ 2147483647 h 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2" h="64">
                <a:moveTo>
                  <a:pt x="0" y="32"/>
                </a:moveTo>
                <a:lnTo>
                  <a:pt x="111" y="63"/>
                </a:lnTo>
                <a:lnTo>
                  <a:pt x="111" y="0"/>
                </a:lnTo>
                <a:lnTo>
                  <a:pt x="0" y="3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5" name="Rectangle 56"/>
          <p:cNvSpPr>
            <a:spLocks noChangeArrowheads="1"/>
          </p:cNvSpPr>
          <p:nvPr/>
        </p:nvSpPr>
        <p:spPr bwMode="auto">
          <a:xfrm>
            <a:off x="5867559" y="4435740"/>
            <a:ext cx="836577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Return</a:t>
            </a:r>
          </a:p>
          <a:p>
            <a:pPr eaLnBrk="0" hangingPunct="0"/>
            <a:r>
              <a:rPr lang="zh-CN" altLang="en-US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回水</a:t>
            </a:r>
          </a:p>
        </p:txBody>
      </p:sp>
      <p:sp>
        <p:nvSpPr>
          <p:cNvPr id="92196" name="Rectangle 57"/>
          <p:cNvSpPr>
            <a:spLocks noChangeArrowheads="1"/>
          </p:cNvSpPr>
          <p:nvPr/>
        </p:nvSpPr>
        <p:spPr bwMode="auto">
          <a:xfrm>
            <a:off x="2846388" y="3935678"/>
            <a:ext cx="1295227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2000" b="1">
                <a:solidFill>
                  <a:srgbClr val="00C000"/>
                </a:solidFill>
              </a:rPr>
              <a:t>Common</a:t>
            </a:r>
          </a:p>
        </p:txBody>
      </p:sp>
      <p:sp>
        <p:nvSpPr>
          <p:cNvPr id="92197" name="Line 58"/>
          <p:cNvSpPr>
            <a:spLocks noChangeShapeType="1"/>
          </p:cNvSpPr>
          <p:nvPr/>
        </p:nvSpPr>
        <p:spPr bwMode="auto">
          <a:xfrm>
            <a:off x="6908800" y="1527969"/>
            <a:ext cx="4000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98" name="Freeform 59"/>
          <p:cNvSpPr>
            <a:spLocks/>
          </p:cNvSpPr>
          <p:nvPr/>
        </p:nvSpPr>
        <p:spPr bwMode="auto">
          <a:xfrm>
            <a:off x="7208838" y="1480344"/>
            <a:ext cx="177800" cy="84667"/>
          </a:xfrm>
          <a:custGeom>
            <a:avLst/>
            <a:gdLst>
              <a:gd name="T0" fmla="*/ 2147483647 w 112"/>
              <a:gd name="T1" fmla="*/ 2147483647 h 64"/>
              <a:gd name="T2" fmla="*/ 0 w 112"/>
              <a:gd name="T3" fmla="*/ 0 h 64"/>
              <a:gd name="T4" fmla="*/ 0 w 112"/>
              <a:gd name="T5" fmla="*/ 2147483647 h 64"/>
              <a:gd name="T6" fmla="*/ 2147483647 w 112"/>
              <a:gd name="T7" fmla="*/ 2147483647 h 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2" h="64">
                <a:moveTo>
                  <a:pt x="111" y="32"/>
                </a:moveTo>
                <a:lnTo>
                  <a:pt x="0" y="0"/>
                </a:lnTo>
                <a:lnTo>
                  <a:pt x="0" y="63"/>
                </a:lnTo>
                <a:lnTo>
                  <a:pt x="111" y="3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9" name="Rectangle 60"/>
          <p:cNvSpPr>
            <a:spLocks noChangeArrowheads="1"/>
          </p:cNvSpPr>
          <p:nvPr/>
        </p:nvSpPr>
        <p:spPr bwMode="auto">
          <a:xfrm>
            <a:off x="6557963" y="1121834"/>
            <a:ext cx="1325685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Supply </a:t>
            </a:r>
            <a:r>
              <a:rPr lang="zh-CN" altLang="en-US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给水</a:t>
            </a:r>
          </a:p>
        </p:txBody>
      </p:sp>
      <p:sp>
        <p:nvSpPr>
          <p:cNvPr id="92200" name="Rectangle 61"/>
          <p:cNvSpPr>
            <a:spLocks noChangeArrowheads="1"/>
          </p:cNvSpPr>
          <p:nvPr/>
        </p:nvSpPr>
        <p:spPr bwMode="auto">
          <a:xfrm>
            <a:off x="4613174" y="3770313"/>
            <a:ext cx="841578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 GPM</a:t>
            </a:r>
          </a:p>
        </p:txBody>
      </p:sp>
      <p:sp>
        <p:nvSpPr>
          <p:cNvPr id="92201" name="Line 62"/>
          <p:cNvSpPr>
            <a:spLocks noChangeShapeType="1"/>
          </p:cNvSpPr>
          <p:nvPr/>
        </p:nvSpPr>
        <p:spPr bwMode="auto">
          <a:xfrm flipV="1">
            <a:off x="3743325" y="1840178"/>
            <a:ext cx="0" cy="3175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02" name="Line 63"/>
          <p:cNvSpPr>
            <a:spLocks noChangeShapeType="1"/>
          </p:cNvSpPr>
          <p:nvPr/>
        </p:nvSpPr>
        <p:spPr bwMode="auto">
          <a:xfrm flipH="1">
            <a:off x="4029075" y="3649928"/>
            <a:ext cx="4270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03" name="Line 64"/>
          <p:cNvSpPr>
            <a:spLocks noChangeShapeType="1"/>
          </p:cNvSpPr>
          <p:nvPr/>
        </p:nvSpPr>
        <p:spPr bwMode="auto">
          <a:xfrm flipH="1">
            <a:off x="4029075" y="3942292"/>
            <a:ext cx="4270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04" name="Line 65"/>
          <p:cNvSpPr>
            <a:spLocks noChangeShapeType="1"/>
          </p:cNvSpPr>
          <p:nvPr/>
        </p:nvSpPr>
        <p:spPr bwMode="auto">
          <a:xfrm flipH="1">
            <a:off x="4117976" y="3700199"/>
            <a:ext cx="250825" cy="18785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05" name="Line 66"/>
          <p:cNvSpPr>
            <a:spLocks noChangeShapeType="1"/>
          </p:cNvSpPr>
          <p:nvPr/>
        </p:nvSpPr>
        <p:spPr bwMode="auto">
          <a:xfrm>
            <a:off x="4219575" y="2030678"/>
            <a:ext cx="0" cy="1272646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06" name="Line 67"/>
          <p:cNvSpPr>
            <a:spLocks noChangeShapeType="1"/>
          </p:cNvSpPr>
          <p:nvPr/>
        </p:nvSpPr>
        <p:spPr bwMode="auto">
          <a:xfrm>
            <a:off x="5037138" y="2948782"/>
            <a:ext cx="508000" cy="0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07" name="Line 68"/>
          <p:cNvSpPr>
            <a:spLocks noChangeShapeType="1"/>
          </p:cNvSpPr>
          <p:nvPr/>
        </p:nvSpPr>
        <p:spPr bwMode="auto">
          <a:xfrm flipV="1">
            <a:off x="3511550" y="4615657"/>
            <a:ext cx="0" cy="190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08" name="Rectangle 69"/>
          <p:cNvSpPr>
            <a:spLocks noChangeArrowheads="1"/>
          </p:cNvSpPr>
          <p:nvPr/>
        </p:nvSpPr>
        <p:spPr bwMode="auto">
          <a:xfrm>
            <a:off x="3403600" y="4761177"/>
            <a:ext cx="215900" cy="148167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09" name="Line 70"/>
          <p:cNvSpPr>
            <a:spLocks noChangeShapeType="1"/>
          </p:cNvSpPr>
          <p:nvPr/>
        </p:nvSpPr>
        <p:spPr bwMode="auto">
          <a:xfrm flipV="1">
            <a:off x="4960938" y="4615657"/>
            <a:ext cx="0" cy="190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10" name="Rectangle 71"/>
          <p:cNvSpPr>
            <a:spLocks noChangeArrowheads="1"/>
          </p:cNvSpPr>
          <p:nvPr/>
        </p:nvSpPr>
        <p:spPr bwMode="auto">
          <a:xfrm>
            <a:off x="4852988" y="4761177"/>
            <a:ext cx="215900" cy="148167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11" name="Line 72"/>
          <p:cNvSpPr>
            <a:spLocks noChangeShapeType="1"/>
          </p:cNvSpPr>
          <p:nvPr/>
        </p:nvSpPr>
        <p:spPr bwMode="auto">
          <a:xfrm>
            <a:off x="5927725" y="1365250"/>
            <a:ext cx="0" cy="16933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12" name="Rectangle 73"/>
          <p:cNvSpPr>
            <a:spLocks noChangeArrowheads="1"/>
          </p:cNvSpPr>
          <p:nvPr/>
        </p:nvSpPr>
        <p:spPr bwMode="auto">
          <a:xfrm>
            <a:off x="5819775" y="1230312"/>
            <a:ext cx="215900" cy="148167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13" name="Rectangle 74"/>
          <p:cNvSpPr>
            <a:spLocks noChangeArrowheads="1"/>
          </p:cNvSpPr>
          <p:nvPr/>
        </p:nvSpPr>
        <p:spPr bwMode="auto">
          <a:xfrm rot="5400000">
            <a:off x="882901" y="2976579"/>
            <a:ext cx="932949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600" dirty="0">
                <a:solidFill>
                  <a:srgbClr val="000000"/>
                </a:solidFill>
              </a:rPr>
              <a:t>Chiller 2</a:t>
            </a:r>
          </a:p>
        </p:txBody>
      </p:sp>
      <p:sp>
        <p:nvSpPr>
          <p:cNvPr id="92214" name="Rectangle 75"/>
          <p:cNvSpPr>
            <a:spLocks noChangeArrowheads="1"/>
          </p:cNvSpPr>
          <p:nvPr/>
        </p:nvSpPr>
        <p:spPr bwMode="auto">
          <a:xfrm rot="5400000">
            <a:off x="1886201" y="2963350"/>
            <a:ext cx="932949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600" dirty="0">
                <a:solidFill>
                  <a:srgbClr val="000000"/>
                </a:solidFill>
              </a:rPr>
              <a:t>Chiller 1</a:t>
            </a:r>
          </a:p>
        </p:txBody>
      </p:sp>
      <p:sp>
        <p:nvSpPr>
          <p:cNvPr id="92215" name="Freeform 76"/>
          <p:cNvSpPr>
            <a:spLocks/>
          </p:cNvSpPr>
          <p:nvPr/>
        </p:nvSpPr>
        <p:spPr bwMode="auto">
          <a:xfrm rot="5400000">
            <a:off x="4561417" y="3628232"/>
            <a:ext cx="148167" cy="101600"/>
          </a:xfrm>
          <a:custGeom>
            <a:avLst/>
            <a:gdLst>
              <a:gd name="T0" fmla="*/ 0 w 112"/>
              <a:gd name="T1" fmla="*/ 2147483647 h 64"/>
              <a:gd name="T2" fmla="*/ 2147483647 w 112"/>
              <a:gd name="T3" fmla="*/ 2147483647 h 64"/>
              <a:gd name="T4" fmla="*/ 2147483647 w 112"/>
              <a:gd name="T5" fmla="*/ 0 h 64"/>
              <a:gd name="T6" fmla="*/ 0 w 112"/>
              <a:gd name="T7" fmla="*/ 2147483647 h 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2" h="64">
                <a:moveTo>
                  <a:pt x="0" y="32"/>
                </a:moveTo>
                <a:lnTo>
                  <a:pt x="111" y="63"/>
                </a:lnTo>
                <a:lnTo>
                  <a:pt x="111" y="0"/>
                </a:lnTo>
                <a:lnTo>
                  <a:pt x="0" y="3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6" name="Line 77"/>
          <p:cNvSpPr>
            <a:spLocks noChangeShapeType="1"/>
          </p:cNvSpPr>
          <p:nvPr/>
        </p:nvSpPr>
        <p:spPr bwMode="auto">
          <a:xfrm>
            <a:off x="4632325" y="3729303"/>
            <a:ext cx="0" cy="4577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6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Shape 921"/>
          <p:cNvSpPr/>
          <p:nvPr/>
        </p:nvSpPr>
        <p:spPr>
          <a:xfrm>
            <a:off x="762000" y="5197060"/>
            <a:ext cx="7620000" cy="1"/>
          </a:xfrm>
          <a:prstGeom prst="line">
            <a:avLst/>
          </a:prstGeom>
          <a:ln w="25400">
            <a:solidFill>
              <a:srgbClr val="006E8F"/>
            </a:solidFill>
          </a:ln>
        </p:spPr>
        <p:txBody>
          <a:bodyPr lIns="38099" rIns="38099"/>
          <a:lstStyle/>
          <a:p>
            <a:endParaRPr dirty="0"/>
          </a:p>
        </p:txBody>
      </p:sp>
      <p:sp>
        <p:nvSpPr>
          <p:cNvPr id="922" name="Shape 922"/>
          <p:cNvSpPr/>
          <p:nvPr/>
        </p:nvSpPr>
        <p:spPr>
          <a:xfrm>
            <a:off x="762000" y="5197060"/>
            <a:ext cx="7620000" cy="1"/>
          </a:xfrm>
          <a:prstGeom prst="line">
            <a:avLst/>
          </a:prstGeom>
          <a:ln w="25400">
            <a:solidFill>
              <a:srgbClr val="006E8F"/>
            </a:solidFill>
          </a:ln>
        </p:spPr>
        <p:txBody>
          <a:bodyPr lIns="38099" rIns="38099"/>
          <a:lstStyle/>
          <a:p>
            <a:endParaRPr dirty="0"/>
          </a:p>
        </p:txBody>
      </p:sp>
      <p:sp>
        <p:nvSpPr>
          <p:cNvPr id="929" name="Shape 929"/>
          <p:cNvSpPr/>
          <p:nvPr/>
        </p:nvSpPr>
        <p:spPr>
          <a:xfrm>
            <a:off x="762000" y="709727"/>
            <a:ext cx="7620000" cy="1"/>
          </a:xfrm>
          <a:prstGeom prst="line">
            <a:avLst/>
          </a:prstGeom>
          <a:ln w="25400">
            <a:solidFill>
              <a:srgbClr val="006E8F"/>
            </a:solidFill>
          </a:ln>
        </p:spPr>
        <p:txBody>
          <a:bodyPr lIns="38099" rIns="38099"/>
          <a:lstStyle/>
          <a:p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1677224" y="2563294"/>
            <a:ext cx="174019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t">
            <a:spAutoFit/>
          </a:bodyPr>
          <a:lstStyle/>
          <a:p>
            <a:pPr defTabSz="380985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latin typeface="+mn-lt"/>
                <a:cs typeface="+mn-cs"/>
                <a:sym typeface="Calibri"/>
              </a:rPr>
              <a:t>Shenyang Facility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56457" y="2621673"/>
            <a:ext cx="222024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t">
            <a:spAutoFit/>
          </a:bodyPr>
          <a:lstStyle/>
          <a:p>
            <a:pPr algn="ctr" defTabSz="380985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latin typeface="+mn-lt"/>
                <a:cs typeface="+mn-cs"/>
                <a:sym typeface="Calibri"/>
              </a:rPr>
              <a:t>Nanjing Facility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56457" y="2621673"/>
            <a:ext cx="222024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t">
            <a:spAutoFit/>
          </a:bodyPr>
          <a:lstStyle/>
          <a:p>
            <a:pPr algn="ctr" defTabSz="380985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latin typeface="+mn-lt"/>
                <a:cs typeface="+mn-cs"/>
                <a:sym typeface="Calibri"/>
              </a:rPr>
              <a:t>Nanjing Facility</a:t>
            </a: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0981" y="757268"/>
            <a:ext cx="1661239" cy="22473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Text Box 72"/>
          <p:cNvSpPr txBox="1">
            <a:spLocks noChangeArrowheads="1"/>
          </p:cNvSpPr>
          <p:nvPr/>
        </p:nvSpPr>
        <p:spPr bwMode="auto">
          <a:xfrm>
            <a:off x="1081562" y="3006289"/>
            <a:ext cx="3490068" cy="321166"/>
          </a:xfrm>
          <a:prstGeom prst="round2DiagRect">
            <a:avLst/>
          </a:prstGeom>
          <a:solidFill>
            <a:srgbClr val="0085A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rIns="3810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7619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167" dirty="0">
                <a:solidFill>
                  <a:prstClr val="white"/>
                </a:solidFill>
              </a:rPr>
              <a:t>NANJING, CHINA</a:t>
            </a:r>
          </a:p>
        </p:txBody>
      </p:sp>
      <p:sp>
        <p:nvSpPr>
          <p:cNvPr id="28" name="Round Same Side Corner Rectangle 27"/>
          <p:cNvSpPr/>
          <p:nvPr/>
        </p:nvSpPr>
        <p:spPr>
          <a:xfrm>
            <a:off x="1081562" y="3006289"/>
            <a:ext cx="3490068" cy="2011453"/>
          </a:xfrm>
          <a:prstGeom prst="round2SameRect">
            <a:avLst>
              <a:gd name="adj1" fmla="val 1778"/>
              <a:gd name="adj2" fmla="val 0"/>
            </a:avLst>
          </a:prstGeom>
          <a:noFill/>
          <a:ln w="9525" cap="flat" cmpd="sng" algn="ctr">
            <a:solidFill>
              <a:srgbClr val="717173"/>
            </a:solidFill>
            <a:prstDash val="solid"/>
          </a:ln>
          <a:effectLst/>
        </p:spPr>
        <p:txBody>
          <a:bodyPr rtlCol="0" anchor="ctr"/>
          <a:lstStyle/>
          <a:p>
            <a:pPr algn="ctr" defTabSz="76197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29" name="Content Placeholder 11"/>
          <p:cNvSpPr txBox="1">
            <a:spLocks/>
          </p:cNvSpPr>
          <p:nvPr/>
        </p:nvSpPr>
        <p:spPr>
          <a:xfrm>
            <a:off x="1074374" y="3327453"/>
            <a:ext cx="3628933" cy="1859506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500"/>
              </a:spcAft>
              <a:buNone/>
            </a:pPr>
            <a:r>
              <a:rPr lang="zh-CN" altLang="en-US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地点：中国南京</a:t>
            </a:r>
            <a:endParaRPr lang="en-US" altLang="zh-CN" sz="1167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500"/>
              </a:spcAft>
              <a:buNone/>
            </a:pPr>
            <a:r>
              <a:rPr lang="zh-CN" altLang="en-US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占地</a:t>
            </a:r>
            <a:r>
              <a:rPr lang="en-US" altLang="en-US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: 100,000 </a:t>
            </a:r>
            <a:r>
              <a:rPr lang="zh-CN" altLang="en-US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平方米</a:t>
            </a:r>
            <a:endParaRPr lang="en-US" altLang="zh-CN" sz="1167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500"/>
              </a:spcAft>
              <a:buNone/>
            </a:pPr>
            <a:r>
              <a:rPr lang="zh-CN" altLang="en-US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雇员</a:t>
            </a:r>
            <a:r>
              <a:rPr lang="en-US" altLang="en-US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: 187 </a:t>
            </a:r>
            <a:r>
              <a:rPr lang="zh-CN" altLang="en-US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人</a:t>
            </a:r>
            <a:endParaRPr lang="en-US" altLang="zh-CN" sz="1167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500"/>
              </a:spcAft>
              <a:buNone/>
            </a:pPr>
            <a:r>
              <a:rPr lang="zh-CN" altLang="en-US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历史</a:t>
            </a:r>
            <a:r>
              <a:rPr lang="en-US" altLang="en-US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: </a:t>
            </a:r>
            <a:r>
              <a:rPr lang="zh-CN" altLang="en-US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前身是</a:t>
            </a:r>
            <a:r>
              <a:rPr lang="en-US" altLang="zh-CN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1989</a:t>
            </a:r>
            <a:r>
              <a:rPr lang="zh-CN" altLang="en-US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年成立的南京深井泵厂，</a:t>
            </a:r>
            <a:r>
              <a:rPr lang="en-US" altLang="zh-CN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2004</a:t>
            </a:r>
            <a:r>
              <a:rPr lang="zh-CN" altLang="en-US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年独资，</a:t>
            </a:r>
            <a:r>
              <a:rPr lang="en-US" altLang="zh-CN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2008</a:t>
            </a:r>
            <a:r>
              <a:rPr lang="zh-CN" altLang="en-US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年迁至目前工厂</a:t>
            </a:r>
            <a:endParaRPr lang="en-US" altLang="zh-CN" sz="1167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500"/>
              </a:spcAft>
              <a:buNone/>
            </a:pPr>
            <a:r>
              <a:rPr lang="zh-CN" altLang="en-US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主要产品线：最完整的产品线：透平泵 </a:t>
            </a:r>
            <a:r>
              <a:rPr lang="en-US" altLang="zh-CN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双吸泵 </a:t>
            </a:r>
            <a:r>
              <a:rPr lang="en-US" altLang="zh-CN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端吸泵 </a:t>
            </a:r>
            <a:r>
              <a:rPr lang="en-US" altLang="zh-CN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管道泵 </a:t>
            </a:r>
            <a:r>
              <a:rPr lang="en-US" altLang="zh-CN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立式多级泵</a:t>
            </a:r>
            <a:r>
              <a:rPr lang="en-US" altLang="zh-CN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控制柜</a:t>
            </a:r>
            <a:r>
              <a:rPr lang="en-US" altLang="zh-CN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成套泵组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endParaRPr lang="en-US" altLang="en-US" sz="1083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7"/>
          <a:stretch/>
        </p:blipFill>
        <p:spPr bwMode="auto">
          <a:xfrm>
            <a:off x="1100229" y="820861"/>
            <a:ext cx="3471773" cy="20502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1" name="Shape 924"/>
          <p:cNvSpPr/>
          <p:nvPr/>
        </p:nvSpPr>
        <p:spPr>
          <a:xfrm>
            <a:off x="952500" y="136666"/>
            <a:ext cx="6858000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0" tIns="38100" rIns="0" bIns="38100" numCol="1" anchor="t" anchorCtr="0" compatLnSpc="1">
            <a:prstTxWarp prst="textNoShape">
              <a:avLst/>
            </a:prstTxWarp>
            <a:noAutofit/>
          </a:bodyPr>
          <a:lstStyle/>
          <a:p>
            <a:pPr defTabSz="380985"/>
            <a:r>
              <a:rPr lang="zh-CN" altLang="en-US" sz="2667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南京工厂</a:t>
            </a:r>
            <a:r>
              <a:rPr lang="en-US" altLang="zh-CN" sz="2667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——</a:t>
            </a:r>
            <a:r>
              <a:rPr lang="zh-CN" altLang="en-US" sz="2667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赛莱默全球主要清水泵生产基地</a:t>
            </a:r>
            <a:endParaRPr lang="en-US" sz="2667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pic>
        <p:nvPicPr>
          <p:cNvPr id="27651" name="Picture 3" descr="C:\Users\fo201\AppData\Local\Microsoft\Windows\Temporary Internet Files\Content.Outlook\25SFKWPL\IMG_1526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655" y="757268"/>
            <a:ext cx="1686765" cy="2249021"/>
          </a:xfrm>
          <a:prstGeom prst="rect">
            <a:avLst/>
          </a:prstGeom>
          <a:noFill/>
          <a:ln w="34290" cmpd="sng">
            <a:solidFill>
              <a:schemeClr val="tx1">
                <a:alpha val="99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822" y="3071976"/>
            <a:ext cx="3472599" cy="206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450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/>
          </p:cNvSpPr>
          <p:nvPr>
            <p:ph type="title"/>
          </p:nvPr>
        </p:nvSpPr>
        <p:spPr>
          <a:xfrm>
            <a:off x="333375" y="157428"/>
            <a:ext cx="8229600" cy="79639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在没有装止回阀的情况下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2128838" y="4799542"/>
            <a:ext cx="1354539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=1500 GPM</a:t>
            </a:r>
          </a:p>
        </p:txBody>
      </p:sp>
      <p:sp>
        <p:nvSpPr>
          <p:cNvPr id="93188" name="Line 5"/>
          <p:cNvSpPr>
            <a:spLocks noChangeShapeType="1"/>
          </p:cNvSpPr>
          <p:nvPr/>
        </p:nvSpPr>
        <p:spPr bwMode="auto">
          <a:xfrm>
            <a:off x="4240213" y="3258344"/>
            <a:ext cx="793750" cy="0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9" name="Line 6"/>
          <p:cNvSpPr>
            <a:spLocks noChangeShapeType="1"/>
          </p:cNvSpPr>
          <p:nvPr/>
        </p:nvSpPr>
        <p:spPr bwMode="auto">
          <a:xfrm>
            <a:off x="4219575" y="3235855"/>
            <a:ext cx="0" cy="1336146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0" name="Line 7"/>
          <p:cNvSpPr>
            <a:spLocks noChangeShapeType="1"/>
          </p:cNvSpPr>
          <p:nvPr/>
        </p:nvSpPr>
        <p:spPr bwMode="auto">
          <a:xfrm>
            <a:off x="1349376" y="4577292"/>
            <a:ext cx="3781425" cy="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1" name="Line 8"/>
          <p:cNvSpPr>
            <a:spLocks noChangeShapeType="1"/>
          </p:cNvSpPr>
          <p:nvPr/>
        </p:nvSpPr>
        <p:spPr bwMode="auto">
          <a:xfrm flipV="1">
            <a:off x="1333500" y="3712104"/>
            <a:ext cx="0" cy="198438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2" name="Line 9"/>
          <p:cNvSpPr>
            <a:spLocks noChangeShapeType="1"/>
          </p:cNvSpPr>
          <p:nvPr/>
        </p:nvSpPr>
        <p:spPr bwMode="auto">
          <a:xfrm>
            <a:off x="1333500" y="4106334"/>
            <a:ext cx="0" cy="470958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3" name="Oval 10"/>
          <p:cNvSpPr>
            <a:spLocks noChangeArrowheads="1"/>
          </p:cNvSpPr>
          <p:nvPr/>
        </p:nvSpPr>
        <p:spPr bwMode="auto">
          <a:xfrm>
            <a:off x="1149350" y="4177771"/>
            <a:ext cx="368300" cy="30691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4" name="Freeform 11"/>
          <p:cNvSpPr>
            <a:spLocks/>
          </p:cNvSpPr>
          <p:nvPr/>
        </p:nvSpPr>
        <p:spPr bwMode="auto">
          <a:xfrm>
            <a:off x="1184275" y="4172479"/>
            <a:ext cx="300038" cy="239448"/>
          </a:xfrm>
          <a:custGeom>
            <a:avLst/>
            <a:gdLst>
              <a:gd name="T0" fmla="*/ 2147483647 w 189"/>
              <a:gd name="T1" fmla="*/ 0 h 181"/>
              <a:gd name="T2" fmla="*/ 0 w 189"/>
              <a:gd name="T3" fmla="*/ 2147483647 h 181"/>
              <a:gd name="T4" fmla="*/ 2147483647 w 189"/>
              <a:gd name="T5" fmla="*/ 2147483647 h 181"/>
              <a:gd name="T6" fmla="*/ 2147483647 w 189"/>
              <a:gd name="T7" fmla="*/ 0 h 1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9" h="181">
                <a:moveTo>
                  <a:pt x="94" y="0"/>
                </a:moveTo>
                <a:lnTo>
                  <a:pt x="0" y="180"/>
                </a:lnTo>
                <a:lnTo>
                  <a:pt x="188" y="180"/>
                </a:lnTo>
                <a:lnTo>
                  <a:pt x="94" y="0"/>
                </a:lnTo>
              </a:path>
            </a:pathLst>
          </a:custGeom>
          <a:solidFill>
            <a:srgbClr val="C0C0C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3195" name="Group 12"/>
          <p:cNvGrpSpPr>
            <a:grpSpLocks/>
          </p:cNvGrpSpPr>
          <p:nvPr/>
        </p:nvGrpSpPr>
        <p:grpSpPr bwMode="auto">
          <a:xfrm>
            <a:off x="1177925" y="3873500"/>
            <a:ext cx="336550" cy="202407"/>
            <a:chOff x="742" y="3250"/>
            <a:chExt cx="212" cy="153"/>
          </a:xfrm>
        </p:grpSpPr>
        <p:sp>
          <p:nvSpPr>
            <p:cNvPr id="93267" name="Line 13"/>
            <p:cNvSpPr>
              <a:spLocks noChangeShapeType="1"/>
            </p:cNvSpPr>
            <p:nvPr/>
          </p:nvSpPr>
          <p:spPr bwMode="auto">
            <a:xfrm flipH="1">
              <a:off x="742" y="3403"/>
              <a:ext cx="16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8" name="Line 14"/>
            <p:cNvSpPr>
              <a:spLocks noChangeShapeType="1"/>
            </p:cNvSpPr>
            <p:nvPr/>
          </p:nvSpPr>
          <p:spPr bwMode="auto">
            <a:xfrm flipH="1">
              <a:off x="742" y="3250"/>
              <a:ext cx="16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9" name="Line 15"/>
            <p:cNvSpPr>
              <a:spLocks noChangeShapeType="1"/>
            </p:cNvSpPr>
            <p:nvPr/>
          </p:nvSpPr>
          <p:spPr bwMode="auto">
            <a:xfrm flipH="1" flipV="1">
              <a:off x="762" y="3274"/>
              <a:ext cx="108" cy="10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70" name="Line 16"/>
            <p:cNvSpPr>
              <a:spLocks noChangeShapeType="1"/>
            </p:cNvSpPr>
            <p:nvPr/>
          </p:nvSpPr>
          <p:spPr bwMode="auto">
            <a:xfrm flipH="1">
              <a:off x="817" y="3326"/>
              <a:ext cx="1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71" name="Line 17"/>
            <p:cNvSpPr>
              <a:spLocks noChangeShapeType="1"/>
            </p:cNvSpPr>
            <p:nvPr/>
          </p:nvSpPr>
          <p:spPr bwMode="auto">
            <a:xfrm flipV="1">
              <a:off x="935" y="3308"/>
              <a:ext cx="0" cy="9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196" name="Line 18"/>
          <p:cNvSpPr>
            <a:spLocks noChangeShapeType="1"/>
          </p:cNvSpPr>
          <p:nvPr/>
        </p:nvSpPr>
        <p:spPr bwMode="auto">
          <a:xfrm>
            <a:off x="2314575" y="4106334"/>
            <a:ext cx="0" cy="470958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7" name="Oval 19"/>
          <p:cNvSpPr>
            <a:spLocks noChangeArrowheads="1"/>
          </p:cNvSpPr>
          <p:nvPr/>
        </p:nvSpPr>
        <p:spPr bwMode="auto">
          <a:xfrm>
            <a:off x="2130425" y="4177771"/>
            <a:ext cx="368300" cy="30691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8" name="Freeform 20"/>
          <p:cNvSpPr>
            <a:spLocks/>
          </p:cNvSpPr>
          <p:nvPr/>
        </p:nvSpPr>
        <p:spPr bwMode="auto">
          <a:xfrm>
            <a:off x="2165350" y="4172479"/>
            <a:ext cx="300038" cy="239448"/>
          </a:xfrm>
          <a:custGeom>
            <a:avLst/>
            <a:gdLst>
              <a:gd name="T0" fmla="*/ 2147483647 w 189"/>
              <a:gd name="T1" fmla="*/ 0 h 181"/>
              <a:gd name="T2" fmla="*/ 0 w 189"/>
              <a:gd name="T3" fmla="*/ 2147483647 h 181"/>
              <a:gd name="T4" fmla="*/ 2147483647 w 189"/>
              <a:gd name="T5" fmla="*/ 2147483647 h 181"/>
              <a:gd name="T6" fmla="*/ 2147483647 w 189"/>
              <a:gd name="T7" fmla="*/ 0 h 1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9" h="181">
                <a:moveTo>
                  <a:pt x="94" y="0"/>
                </a:moveTo>
                <a:lnTo>
                  <a:pt x="0" y="180"/>
                </a:lnTo>
                <a:lnTo>
                  <a:pt x="188" y="180"/>
                </a:lnTo>
                <a:lnTo>
                  <a:pt x="94" y="0"/>
                </a:lnTo>
              </a:path>
            </a:pathLst>
          </a:custGeom>
          <a:solidFill>
            <a:srgbClr val="00FF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9" name="Line 21"/>
          <p:cNvSpPr>
            <a:spLocks noChangeShapeType="1"/>
          </p:cNvSpPr>
          <p:nvPr/>
        </p:nvSpPr>
        <p:spPr bwMode="auto">
          <a:xfrm flipV="1">
            <a:off x="2314575" y="3706813"/>
            <a:ext cx="0" cy="198438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3200" name="Group 22"/>
          <p:cNvGrpSpPr>
            <a:grpSpLocks/>
          </p:cNvGrpSpPr>
          <p:nvPr/>
        </p:nvGrpSpPr>
        <p:grpSpPr bwMode="auto">
          <a:xfrm>
            <a:off x="2159000" y="3873500"/>
            <a:ext cx="336550" cy="202407"/>
            <a:chOff x="1360" y="3250"/>
            <a:chExt cx="212" cy="153"/>
          </a:xfrm>
        </p:grpSpPr>
        <p:sp>
          <p:nvSpPr>
            <p:cNvPr id="93262" name="Line 23"/>
            <p:cNvSpPr>
              <a:spLocks noChangeShapeType="1"/>
            </p:cNvSpPr>
            <p:nvPr/>
          </p:nvSpPr>
          <p:spPr bwMode="auto">
            <a:xfrm flipH="1">
              <a:off x="1360" y="3403"/>
              <a:ext cx="16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3" name="Line 24"/>
            <p:cNvSpPr>
              <a:spLocks noChangeShapeType="1"/>
            </p:cNvSpPr>
            <p:nvPr/>
          </p:nvSpPr>
          <p:spPr bwMode="auto">
            <a:xfrm flipH="1">
              <a:off x="1360" y="3250"/>
              <a:ext cx="16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4" name="Line 25"/>
            <p:cNvSpPr>
              <a:spLocks noChangeShapeType="1"/>
            </p:cNvSpPr>
            <p:nvPr/>
          </p:nvSpPr>
          <p:spPr bwMode="auto">
            <a:xfrm flipH="1" flipV="1">
              <a:off x="1380" y="3274"/>
              <a:ext cx="108" cy="10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5" name="Line 26"/>
            <p:cNvSpPr>
              <a:spLocks noChangeShapeType="1"/>
            </p:cNvSpPr>
            <p:nvPr/>
          </p:nvSpPr>
          <p:spPr bwMode="auto">
            <a:xfrm flipH="1">
              <a:off x="1435" y="3326"/>
              <a:ext cx="1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6" name="Line 27"/>
            <p:cNvSpPr>
              <a:spLocks noChangeShapeType="1"/>
            </p:cNvSpPr>
            <p:nvPr/>
          </p:nvSpPr>
          <p:spPr bwMode="auto">
            <a:xfrm flipV="1">
              <a:off x="1553" y="3308"/>
              <a:ext cx="0" cy="9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201" name="Line 28"/>
          <p:cNvSpPr>
            <a:spLocks noChangeShapeType="1"/>
          </p:cNvSpPr>
          <p:nvPr/>
        </p:nvSpPr>
        <p:spPr bwMode="auto">
          <a:xfrm>
            <a:off x="1323975" y="1997604"/>
            <a:ext cx="0" cy="804333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2" name="Line 29"/>
          <p:cNvSpPr>
            <a:spLocks noChangeShapeType="1"/>
          </p:cNvSpPr>
          <p:nvPr/>
        </p:nvSpPr>
        <p:spPr bwMode="auto">
          <a:xfrm>
            <a:off x="2314575" y="1997604"/>
            <a:ext cx="0" cy="804333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3" name="Rectangle 30"/>
          <p:cNvSpPr>
            <a:spLocks noChangeArrowheads="1"/>
          </p:cNvSpPr>
          <p:nvPr/>
        </p:nvSpPr>
        <p:spPr bwMode="auto">
          <a:xfrm>
            <a:off x="1042988" y="2436813"/>
            <a:ext cx="673100" cy="1287198"/>
          </a:xfrm>
          <a:prstGeom prst="rect">
            <a:avLst/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4" name="Rectangle 31"/>
          <p:cNvSpPr>
            <a:spLocks noChangeArrowheads="1"/>
          </p:cNvSpPr>
          <p:nvPr/>
        </p:nvSpPr>
        <p:spPr bwMode="auto">
          <a:xfrm>
            <a:off x="2009775" y="2450042"/>
            <a:ext cx="673100" cy="1287198"/>
          </a:xfrm>
          <a:prstGeom prst="rect">
            <a:avLst/>
          </a:prstGeom>
          <a:solidFill>
            <a:srgbClr val="00FF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5" name="Line 32"/>
          <p:cNvSpPr>
            <a:spLocks noChangeShapeType="1"/>
          </p:cNvSpPr>
          <p:nvPr/>
        </p:nvSpPr>
        <p:spPr bwMode="auto">
          <a:xfrm>
            <a:off x="1330326" y="1976438"/>
            <a:ext cx="2917825" cy="2646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6" name="Line 33"/>
          <p:cNvSpPr>
            <a:spLocks noChangeShapeType="1"/>
          </p:cNvSpPr>
          <p:nvPr/>
        </p:nvSpPr>
        <p:spPr bwMode="auto">
          <a:xfrm>
            <a:off x="5016500" y="1870605"/>
            <a:ext cx="0" cy="1399646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7" name="Oval 34"/>
          <p:cNvSpPr>
            <a:spLocks noChangeArrowheads="1"/>
          </p:cNvSpPr>
          <p:nvPr/>
        </p:nvSpPr>
        <p:spPr bwMode="auto">
          <a:xfrm>
            <a:off x="4832350" y="1942041"/>
            <a:ext cx="368300" cy="30691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8" name="Freeform 35"/>
          <p:cNvSpPr>
            <a:spLocks/>
          </p:cNvSpPr>
          <p:nvPr/>
        </p:nvSpPr>
        <p:spPr bwMode="auto">
          <a:xfrm>
            <a:off x="4867275" y="1936750"/>
            <a:ext cx="300038" cy="239448"/>
          </a:xfrm>
          <a:custGeom>
            <a:avLst/>
            <a:gdLst>
              <a:gd name="T0" fmla="*/ 2147483647 w 189"/>
              <a:gd name="T1" fmla="*/ 0 h 181"/>
              <a:gd name="T2" fmla="*/ 0 w 189"/>
              <a:gd name="T3" fmla="*/ 2147483647 h 181"/>
              <a:gd name="T4" fmla="*/ 2147483647 w 189"/>
              <a:gd name="T5" fmla="*/ 2147483647 h 181"/>
              <a:gd name="T6" fmla="*/ 2147483647 w 189"/>
              <a:gd name="T7" fmla="*/ 0 h 1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9" h="181">
                <a:moveTo>
                  <a:pt x="94" y="0"/>
                </a:moveTo>
                <a:lnTo>
                  <a:pt x="0" y="180"/>
                </a:lnTo>
                <a:lnTo>
                  <a:pt x="188" y="180"/>
                </a:lnTo>
                <a:lnTo>
                  <a:pt x="94" y="0"/>
                </a:lnTo>
              </a:path>
            </a:pathLst>
          </a:custGeom>
          <a:solidFill>
            <a:srgbClr val="FF003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9" name="Line 36"/>
          <p:cNvSpPr>
            <a:spLocks noChangeShapeType="1"/>
          </p:cNvSpPr>
          <p:nvPr/>
        </p:nvSpPr>
        <p:spPr bwMode="auto">
          <a:xfrm flipV="1">
            <a:off x="5016500" y="1471084"/>
            <a:ext cx="0" cy="198438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3210" name="Group 37"/>
          <p:cNvGrpSpPr>
            <a:grpSpLocks/>
          </p:cNvGrpSpPr>
          <p:nvPr/>
        </p:nvGrpSpPr>
        <p:grpSpPr bwMode="auto">
          <a:xfrm>
            <a:off x="4860925" y="1637771"/>
            <a:ext cx="336550" cy="202407"/>
            <a:chOff x="3062" y="1560"/>
            <a:chExt cx="212" cy="153"/>
          </a:xfrm>
        </p:grpSpPr>
        <p:sp>
          <p:nvSpPr>
            <p:cNvPr id="93257" name="Line 38"/>
            <p:cNvSpPr>
              <a:spLocks noChangeShapeType="1"/>
            </p:cNvSpPr>
            <p:nvPr/>
          </p:nvSpPr>
          <p:spPr bwMode="auto">
            <a:xfrm flipH="1">
              <a:off x="3062" y="1713"/>
              <a:ext cx="16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58" name="Line 39"/>
            <p:cNvSpPr>
              <a:spLocks noChangeShapeType="1"/>
            </p:cNvSpPr>
            <p:nvPr/>
          </p:nvSpPr>
          <p:spPr bwMode="auto">
            <a:xfrm flipH="1">
              <a:off x="3062" y="1560"/>
              <a:ext cx="16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59" name="Line 40"/>
            <p:cNvSpPr>
              <a:spLocks noChangeShapeType="1"/>
            </p:cNvSpPr>
            <p:nvPr/>
          </p:nvSpPr>
          <p:spPr bwMode="auto">
            <a:xfrm flipH="1" flipV="1">
              <a:off x="3082" y="1584"/>
              <a:ext cx="108" cy="10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0" name="Line 41"/>
            <p:cNvSpPr>
              <a:spLocks noChangeShapeType="1"/>
            </p:cNvSpPr>
            <p:nvPr/>
          </p:nvSpPr>
          <p:spPr bwMode="auto">
            <a:xfrm flipH="1">
              <a:off x="3137" y="1636"/>
              <a:ext cx="1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1" name="Line 42"/>
            <p:cNvSpPr>
              <a:spLocks noChangeShapeType="1"/>
            </p:cNvSpPr>
            <p:nvPr/>
          </p:nvSpPr>
          <p:spPr bwMode="auto">
            <a:xfrm flipV="1">
              <a:off x="3255" y="1618"/>
              <a:ext cx="0" cy="9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211" name="Line 43"/>
          <p:cNvSpPr>
            <a:spLocks noChangeShapeType="1"/>
          </p:cNvSpPr>
          <p:nvPr/>
        </p:nvSpPr>
        <p:spPr bwMode="auto">
          <a:xfrm>
            <a:off x="5549900" y="1870605"/>
            <a:ext cx="0" cy="1060979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12" name="Oval 44"/>
          <p:cNvSpPr>
            <a:spLocks noChangeArrowheads="1"/>
          </p:cNvSpPr>
          <p:nvPr/>
        </p:nvSpPr>
        <p:spPr bwMode="auto">
          <a:xfrm>
            <a:off x="5365750" y="1942041"/>
            <a:ext cx="368300" cy="30691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13" name="Freeform 45"/>
          <p:cNvSpPr>
            <a:spLocks/>
          </p:cNvSpPr>
          <p:nvPr/>
        </p:nvSpPr>
        <p:spPr bwMode="auto">
          <a:xfrm>
            <a:off x="5400675" y="1936750"/>
            <a:ext cx="300038" cy="239448"/>
          </a:xfrm>
          <a:custGeom>
            <a:avLst/>
            <a:gdLst>
              <a:gd name="T0" fmla="*/ 2147483647 w 189"/>
              <a:gd name="T1" fmla="*/ 0 h 181"/>
              <a:gd name="T2" fmla="*/ 0 w 189"/>
              <a:gd name="T3" fmla="*/ 2147483647 h 181"/>
              <a:gd name="T4" fmla="*/ 2147483647 w 189"/>
              <a:gd name="T5" fmla="*/ 2147483647 h 181"/>
              <a:gd name="T6" fmla="*/ 2147483647 w 189"/>
              <a:gd name="T7" fmla="*/ 0 h 1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9" h="181">
                <a:moveTo>
                  <a:pt x="94" y="0"/>
                </a:moveTo>
                <a:lnTo>
                  <a:pt x="0" y="180"/>
                </a:lnTo>
                <a:lnTo>
                  <a:pt x="188" y="180"/>
                </a:lnTo>
                <a:lnTo>
                  <a:pt x="94" y="0"/>
                </a:lnTo>
              </a:path>
            </a:pathLst>
          </a:custGeom>
          <a:solidFill>
            <a:srgbClr val="FF003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14" name="Line 46"/>
          <p:cNvSpPr>
            <a:spLocks noChangeShapeType="1"/>
          </p:cNvSpPr>
          <p:nvPr/>
        </p:nvSpPr>
        <p:spPr bwMode="auto">
          <a:xfrm flipV="1">
            <a:off x="5549900" y="1471084"/>
            <a:ext cx="0" cy="198438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3215" name="Group 47"/>
          <p:cNvGrpSpPr>
            <a:grpSpLocks/>
          </p:cNvGrpSpPr>
          <p:nvPr/>
        </p:nvGrpSpPr>
        <p:grpSpPr bwMode="auto">
          <a:xfrm>
            <a:off x="5394325" y="1637771"/>
            <a:ext cx="336550" cy="202407"/>
            <a:chOff x="3398" y="1560"/>
            <a:chExt cx="212" cy="153"/>
          </a:xfrm>
        </p:grpSpPr>
        <p:sp>
          <p:nvSpPr>
            <p:cNvPr id="93252" name="Line 48"/>
            <p:cNvSpPr>
              <a:spLocks noChangeShapeType="1"/>
            </p:cNvSpPr>
            <p:nvPr/>
          </p:nvSpPr>
          <p:spPr bwMode="auto">
            <a:xfrm flipH="1">
              <a:off x="3398" y="1713"/>
              <a:ext cx="16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53" name="Line 49"/>
            <p:cNvSpPr>
              <a:spLocks noChangeShapeType="1"/>
            </p:cNvSpPr>
            <p:nvPr/>
          </p:nvSpPr>
          <p:spPr bwMode="auto">
            <a:xfrm flipH="1">
              <a:off x="3398" y="1560"/>
              <a:ext cx="16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54" name="Line 50"/>
            <p:cNvSpPr>
              <a:spLocks noChangeShapeType="1"/>
            </p:cNvSpPr>
            <p:nvPr/>
          </p:nvSpPr>
          <p:spPr bwMode="auto">
            <a:xfrm flipH="1" flipV="1">
              <a:off x="3418" y="1584"/>
              <a:ext cx="108" cy="10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55" name="Line 51"/>
            <p:cNvSpPr>
              <a:spLocks noChangeShapeType="1"/>
            </p:cNvSpPr>
            <p:nvPr/>
          </p:nvSpPr>
          <p:spPr bwMode="auto">
            <a:xfrm flipH="1">
              <a:off x="3473" y="1636"/>
              <a:ext cx="1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56" name="Line 52"/>
            <p:cNvSpPr>
              <a:spLocks noChangeShapeType="1"/>
            </p:cNvSpPr>
            <p:nvPr/>
          </p:nvSpPr>
          <p:spPr bwMode="auto">
            <a:xfrm flipV="1">
              <a:off x="3591" y="1618"/>
              <a:ext cx="0" cy="9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216" name="Line 53"/>
          <p:cNvSpPr>
            <a:spLocks noChangeShapeType="1"/>
          </p:cNvSpPr>
          <p:nvPr/>
        </p:nvSpPr>
        <p:spPr bwMode="auto">
          <a:xfrm>
            <a:off x="5022850" y="1479021"/>
            <a:ext cx="1689100" cy="0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17" name="Line 54"/>
          <p:cNvSpPr>
            <a:spLocks noChangeShapeType="1"/>
          </p:cNvSpPr>
          <p:nvPr/>
        </p:nvSpPr>
        <p:spPr bwMode="auto">
          <a:xfrm flipH="1">
            <a:off x="5372100" y="4572000"/>
            <a:ext cx="4381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18" name="Freeform 55"/>
          <p:cNvSpPr>
            <a:spLocks/>
          </p:cNvSpPr>
          <p:nvPr/>
        </p:nvSpPr>
        <p:spPr bwMode="auto">
          <a:xfrm>
            <a:off x="5284788" y="4524375"/>
            <a:ext cx="177800" cy="84667"/>
          </a:xfrm>
          <a:custGeom>
            <a:avLst/>
            <a:gdLst>
              <a:gd name="T0" fmla="*/ 0 w 112"/>
              <a:gd name="T1" fmla="*/ 2147483647 h 64"/>
              <a:gd name="T2" fmla="*/ 2147483647 w 112"/>
              <a:gd name="T3" fmla="*/ 2147483647 h 64"/>
              <a:gd name="T4" fmla="*/ 2147483647 w 112"/>
              <a:gd name="T5" fmla="*/ 0 h 64"/>
              <a:gd name="T6" fmla="*/ 0 w 112"/>
              <a:gd name="T7" fmla="*/ 2147483647 h 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2" h="64">
                <a:moveTo>
                  <a:pt x="0" y="32"/>
                </a:moveTo>
                <a:lnTo>
                  <a:pt x="111" y="63"/>
                </a:lnTo>
                <a:lnTo>
                  <a:pt x="111" y="0"/>
                </a:lnTo>
                <a:lnTo>
                  <a:pt x="0" y="3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19" name="Rectangle 56"/>
          <p:cNvSpPr>
            <a:spLocks noChangeArrowheads="1"/>
          </p:cNvSpPr>
          <p:nvPr/>
        </p:nvSpPr>
        <p:spPr bwMode="auto">
          <a:xfrm>
            <a:off x="5867559" y="4402667"/>
            <a:ext cx="836577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Return</a:t>
            </a:r>
          </a:p>
          <a:p>
            <a:pPr eaLnBrk="0" hangingPunct="0"/>
            <a:r>
              <a:rPr lang="zh-CN" altLang="en-US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回水</a:t>
            </a:r>
          </a:p>
        </p:txBody>
      </p:sp>
      <p:sp>
        <p:nvSpPr>
          <p:cNvPr id="93220" name="Rectangle 57"/>
          <p:cNvSpPr>
            <a:spLocks noChangeArrowheads="1"/>
          </p:cNvSpPr>
          <p:nvPr/>
        </p:nvSpPr>
        <p:spPr bwMode="auto">
          <a:xfrm>
            <a:off x="2894013" y="3882761"/>
            <a:ext cx="1295227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2000" b="1">
                <a:solidFill>
                  <a:srgbClr val="00C000"/>
                </a:solidFill>
              </a:rPr>
              <a:t>Common</a:t>
            </a:r>
          </a:p>
        </p:txBody>
      </p:sp>
      <p:sp>
        <p:nvSpPr>
          <p:cNvPr id="93221" name="Line 58"/>
          <p:cNvSpPr>
            <a:spLocks noChangeShapeType="1"/>
          </p:cNvSpPr>
          <p:nvPr/>
        </p:nvSpPr>
        <p:spPr bwMode="auto">
          <a:xfrm>
            <a:off x="6908800" y="1494896"/>
            <a:ext cx="4000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22" name="Freeform 59"/>
          <p:cNvSpPr>
            <a:spLocks/>
          </p:cNvSpPr>
          <p:nvPr/>
        </p:nvSpPr>
        <p:spPr bwMode="auto">
          <a:xfrm>
            <a:off x="7208838" y="1447271"/>
            <a:ext cx="177800" cy="84667"/>
          </a:xfrm>
          <a:custGeom>
            <a:avLst/>
            <a:gdLst>
              <a:gd name="T0" fmla="*/ 2147483647 w 112"/>
              <a:gd name="T1" fmla="*/ 2147483647 h 64"/>
              <a:gd name="T2" fmla="*/ 0 w 112"/>
              <a:gd name="T3" fmla="*/ 0 h 64"/>
              <a:gd name="T4" fmla="*/ 0 w 112"/>
              <a:gd name="T5" fmla="*/ 2147483647 h 64"/>
              <a:gd name="T6" fmla="*/ 2147483647 w 112"/>
              <a:gd name="T7" fmla="*/ 2147483647 h 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2" h="64">
                <a:moveTo>
                  <a:pt x="111" y="32"/>
                </a:moveTo>
                <a:lnTo>
                  <a:pt x="0" y="0"/>
                </a:lnTo>
                <a:lnTo>
                  <a:pt x="0" y="63"/>
                </a:lnTo>
                <a:lnTo>
                  <a:pt x="111" y="3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23" name="Rectangle 60"/>
          <p:cNvSpPr>
            <a:spLocks noChangeArrowheads="1"/>
          </p:cNvSpPr>
          <p:nvPr/>
        </p:nvSpPr>
        <p:spPr bwMode="auto">
          <a:xfrm>
            <a:off x="6557963" y="1088761"/>
            <a:ext cx="1325685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Supply </a:t>
            </a:r>
            <a:r>
              <a:rPr lang="zh-CN" altLang="en-US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给水</a:t>
            </a:r>
          </a:p>
        </p:txBody>
      </p:sp>
      <p:sp>
        <p:nvSpPr>
          <p:cNvPr id="93224" name="Rectangle 61"/>
          <p:cNvSpPr>
            <a:spLocks noChangeArrowheads="1"/>
          </p:cNvSpPr>
          <p:nvPr/>
        </p:nvSpPr>
        <p:spPr bwMode="auto">
          <a:xfrm>
            <a:off x="1222375" y="1514740"/>
            <a:ext cx="3406383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zh-CN" altLang="en-US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一台冷冻机的额定流量</a:t>
            </a:r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=1500 GPM</a:t>
            </a:r>
          </a:p>
        </p:txBody>
      </p:sp>
      <p:sp>
        <p:nvSpPr>
          <p:cNvPr id="65598" name="Rectangle 62"/>
          <p:cNvSpPr>
            <a:spLocks noChangeArrowheads="1"/>
          </p:cNvSpPr>
          <p:nvPr/>
        </p:nvSpPr>
        <p:spPr bwMode="auto">
          <a:xfrm>
            <a:off x="3132138" y="3595688"/>
            <a:ext cx="1082028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 GPM</a:t>
            </a:r>
          </a:p>
        </p:txBody>
      </p:sp>
      <p:sp>
        <p:nvSpPr>
          <p:cNvPr id="65599" name="Rectangle 63"/>
          <p:cNvSpPr>
            <a:spLocks noChangeArrowheads="1"/>
          </p:cNvSpPr>
          <p:nvPr/>
        </p:nvSpPr>
        <p:spPr bwMode="auto">
          <a:xfrm>
            <a:off x="6497639" y="1665553"/>
            <a:ext cx="1354539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=2000 GPM</a:t>
            </a:r>
          </a:p>
        </p:txBody>
      </p:sp>
      <p:sp>
        <p:nvSpPr>
          <p:cNvPr id="65600" name="Rectangle 64"/>
          <p:cNvSpPr>
            <a:spLocks noChangeArrowheads="1"/>
          </p:cNvSpPr>
          <p:nvPr/>
        </p:nvSpPr>
        <p:spPr bwMode="auto">
          <a:xfrm>
            <a:off x="6611939" y="1869282"/>
            <a:ext cx="865623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 47.5</a:t>
            </a:r>
          </a:p>
        </p:txBody>
      </p:sp>
      <p:sp>
        <p:nvSpPr>
          <p:cNvPr id="65602" name="Rectangle 66"/>
          <p:cNvSpPr>
            <a:spLocks noChangeArrowheads="1"/>
          </p:cNvSpPr>
          <p:nvPr/>
        </p:nvSpPr>
        <p:spPr bwMode="auto">
          <a:xfrm>
            <a:off x="7348538" y="1869282"/>
            <a:ext cx="291748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</a:p>
        </p:txBody>
      </p:sp>
      <p:sp>
        <p:nvSpPr>
          <p:cNvPr id="65603" name="Rectangle 67"/>
          <p:cNvSpPr>
            <a:spLocks noChangeArrowheads="1"/>
          </p:cNvSpPr>
          <p:nvPr/>
        </p:nvSpPr>
        <p:spPr bwMode="auto">
          <a:xfrm>
            <a:off x="6838950" y="4312709"/>
            <a:ext cx="1354539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=2000 GPM</a:t>
            </a:r>
          </a:p>
        </p:txBody>
      </p:sp>
      <p:sp>
        <p:nvSpPr>
          <p:cNvPr id="65604" name="Rectangle 68"/>
          <p:cNvSpPr>
            <a:spLocks noChangeArrowheads="1"/>
          </p:cNvSpPr>
          <p:nvPr/>
        </p:nvSpPr>
        <p:spPr bwMode="auto">
          <a:xfrm>
            <a:off x="7038976" y="4516438"/>
            <a:ext cx="695704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 55</a:t>
            </a:r>
          </a:p>
        </p:txBody>
      </p:sp>
      <p:sp>
        <p:nvSpPr>
          <p:cNvPr id="65606" name="Rectangle 70"/>
          <p:cNvSpPr>
            <a:spLocks noChangeArrowheads="1"/>
          </p:cNvSpPr>
          <p:nvPr/>
        </p:nvSpPr>
        <p:spPr bwMode="auto">
          <a:xfrm>
            <a:off x="7605713" y="4516438"/>
            <a:ext cx="291748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</a:p>
        </p:txBody>
      </p:sp>
      <p:sp>
        <p:nvSpPr>
          <p:cNvPr id="93234" name="Line 71"/>
          <p:cNvSpPr>
            <a:spLocks noChangeShapeType="1"/>
          </p:cNvSpPr>
          <p:nvPr/>
        </p:nvSpPr>
        <p:spPr bwMode="auto">
          <a:xfrm flipV="1">
            <a:off x="3743325" y="1807104"/>
            <a:ext cx="0" cy="3175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35" name="Line 72"/>
          <p:cNvSpPr>
            <a:spLocks noChangeShapeType="1"/>
          </p:cNvSpPr>
          <p:nvPr/>
        </p:nvSpPr>
        <p:spPr bwMode="auto">
          <a:xfrm>
            <a:off x="3749675" y="1812396"/>
            <a:ext cx="6985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36" name="Line 73"/>
          <p:cNvSpPr>
            <a:spLocks noChangeShapeType="1"/>
          </p:cNvSpPr>
          <p:nvPr/>
        </p:nvSpPr>
        <p:spPr bwMode="auto">
          <a:xfrm>
            <a:off x="4429125" y="1817688"/>
            <a:ext cx="0" cy="666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37" name="Freeform 74"/>
          <p:cNvSpPr>
            <a:spLocks/>
          </p:cNvSpPr>
          <p:nvPr/>
        </p:nvSpPr>
        <p:spPr bwMode="auto">
          <a:xfrm>
            <a:off x="4373563" y="2402417"/>
            <a:ext cx="100012" cy="148167"/>
          </a:xfrm>
          <a:custGeom>
            <a:avLst/>
            <a:gdLst>
              <a:gd name="T0" fmla="*/ 2147483647 w 63"/>
              <a:gd name="T1" fmla="*/ 2147483647 h 112"/>
              <a:gd name="T2" fmla="*/ 2147483647 w 63"/>
              <a:gd name="T3" fmla="*/ 0 h 112"/>
              <a:gd name="T4" fmla="*/ 0 w 63"/>
              <a:gd name="T5" fmla="*/ 0 h 112"/>
              <a:gd name="T6" fmla="*/ 2147483647 w 63"/>
              <a:gd name="T7" fmla="*/ 2147483647 h 1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3" h="112">
                <a:moveTo>
                  <a:pt x="31" y="111"/>
                </a:moveTo>
                <a:lnTo>
                  <a:pt x="62" y="0"/>
                </a:lnTo>
                <a:lnTo>
                  <a:pt x="0" y="0"/>
                </a:lnTo>
                <a:lnTo>
                  <a:pt x="31" y="111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38" name="Line 75"/>
          <p:cNvSpPr>
            <a:spLocks noChangeShapeType="1"/>
          </p:cNvSpPr>
          <p:nvPr/>
        </p:nvSpPr>
        <p:spPr bwMode="auto">
          <a:xfrm>
            <a:off x="4219575" y="1997605"/>
            <a:ext cx="0" cy="1272646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39" name="Line 76"/>
          <p:cNvSpPr>
            <a:spLocks noChangeShapeType="1"/>
          </p:cNvSpPr>
          <p:nvPr/>
        </p:nvSpPr>
        <p:spPr bwMode="auto">
          <a:xfrm>
            <a:off x="5037138" y="2915708"/>
            <a:ext cx="508000" cy="0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40" name="Line 77"/>
          <p:cNvSpPr>
            <a:spLocks noChangeShapeType="1"/>
          </p:cNvSpPr>
          <p:nvPr/>
        </p:nvSpPr>
        <p:spPr bwMode="auto">
          <a:xfrm flipV="1">
            <a:off x="3511550" y="4582583"/>
            <a:ext cx="0" cy="190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41" name="Rectangle 78"/>
          <p:cNvSpPr>
            <a:spLocks noChangeArrowheads="1"/>
          </p:cNvSpPr>
          <p:nvPr/>
        </p:nvSpPr>
        <p:spPr bwMode="auto">
          <a:xfrm>
            <a:off x="3403600" y="4728104"/>
            <a:ext cx="215900" cy="148167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42" name="Line 79"/>
          <p:cNvSpPr>
            <a:spLocks noChangeShapeType="1"/>
          </p:cNvSpPr>
          <p:nvPr/>
        </p:nvSpPr>
        <p:spPr bwMode="auto">
          <a:xfrm flipV="1">
            <a:off x="4960938" y="4582583"/>
            <a:ext cx="0" cy="190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43" name="Rectangle 80"/>
          <p:cNvSpPr>
            <a:spLocks noChangeArrowheads="1"/>
          </p:cNvSpPr>
          <p:nvPr/>
        </p:nvSpPr>
        <p:spPr bwMode="auto">
          <a:xfrm>
            <a:off x="4852988" y="4728104"/>
            <a:ext cx="215900" cy="148167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44" name="Line 81"/>
          <p:cNvSpPr>
            <a:spLocks noChangeShapeType="1"/>
          </p:cNvSpPr>
          <p:nvPr/>
        </p:nvSpPr>
        <p:spPr bwMode="auto">
          <a:xfrm>
            <a:off x="5927725" y="1332178"/>
            <a:ext cx="0" cy="16933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45" name="Rectangle 82"/>
          <p:cNvSpPr>
            <a:spLocks noChangeArrowheads="1"/>
          </p:cNvSpPr>
          <p:nvPr/>
        </p:nvSpPr>
        <p:spPr bwMode="auto">
          <a:xfrm>
            <a:off x="5819775" y="1197240"/>
            <a:ext cx="215900" cy="148167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19" name="Line 83"/>
          <p:cNvSpPr>
            <a:spLocks noChangeShapeType="1"/>
          </p:cNvSpPr>
          <p:nvPr/>
        </p:nvSpPr>
        <p:spPr bwMode="auto">
          <a:xfrm flipH="1">
            <a:off x="2684463" y="4683125"/>
            <a:ext cx="6286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20" name="Freeform 84"/>
          <p:cNvSpPr>
            <a:spLocks/>
          </p:cNvSpPr>
          <p:nvPr/>
        </p:nvSpPr>
        <p:spPr bwMode="auto">
          <a:xfrm>
            <a:off x="2597150" y="4635500"/>
            <a:ext cx="179388" cy="84667"/>
          </a:xfrm>
          <a:custGeom>
            <a:avLst/>
            <a:gdLst>
              <a:gd name="T0" fmla="*/ 0 w 113"/>
              <a:gd name="T1" fmla="*/ 2147483647 h 64"/>
              <a:gd name="T2" fmla="*/ 2147483647 w 113"/>
              <a:gd name="T3" fmla="*/ 2147483647 h 64"/>
              <a:gd name="T4" fmla="*/ 2147483647 w 113"/>
              <a:gd name="T5" fmla="*/ 0 h 64"/>
              <a:gd name="T6" fmla="*/ 0 w 113"/>
              <a:gd name="T7" fmla="*/ 2147483647 h 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3" h="64">
                <a:moveTo>
                  <a:pt x="0" y="32"/>
                </a:moveTo>
                <a:lnTo>
                  <a:pt x="112" y="63"/>
                </a:lnTo>
                <a:lnTo>
                  <a:pt x="112" y="0"/>
                </a:lnTo>
                <a:lnTo>
                  <a:pt x="0" y="3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48" name="Rectangle 85"/>
          <p:cNvSpPr>
            <a:spLocks noChangeArrowheads="1"/>
          </p:cNvSpPr>
          <p:nvPr/>
        </p:nvSpPr>
        <p:spPr bwMode="auto">
          <a:xfrm rot="5400000">
            <a:off x="735301" y="2905142"/>
            <a:ext cx="1253549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600" dirty="0">
                <a:solidFill>
                  <a:srgbClr val="000000"/>
                </a:solidFill>
              </a:rPr>
              <a:t>Chiller 2, </a:t>
            </a:r>
            <a:r>
              <a:rPr lang="zh-CN" altLang="en-US" sz="1600" dirty="0">
                <a:solidFill>
                  <a:srgbClr val="FD2D17"/>
                </a:solidFill>
              </a:rPr>
              <a:t>关</a:t>
            </a:r>
          </a:p>
        </p:txBody>
      </p:sp>
      <p:sp>
        <p:nvSpPr>
          <p:cNvPr id="93249" name="Rectangle 86"/>
          <p:cNvSpPr>
            <a:spLocks noChangeArrowheads="1"/>
          </p:cNvSpPr>
          <p:nvPr/>
        </p:nvSpPr>
        <p:spPr bwMode="auto">
          <a:xfrm rot="5400000">
            <a:off x="1725900" y="2901174"/>
            <a:ext cx="1253549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600" dirty="0">
                <a:solidFill>
                  <a:srgbClr val="000000"/>
                </a:solidFill>
              </a:rPr>
              <a:t>Chiller 1, </a:t>
            </a:r>
            <a:r>
              <a:rPr lang="zh-CN" altLang="en-US" sz="1600" dirty="0">
                <a:solidFill>
                  <a:srgbClr val="0000FF"/>
                </a:solidFill>
              </a:rPr>
              <a:t>开</a:t>
            </a:r>
          </a:p>
        </p:txBody>
      </p:sp>
      <p:sp>
        <p:nvSpPr>
          <p:cNvPr id="65623" name="Freeform 87"/>
          <p:cNvSpPr>
            <a:spLocks/>
          </p:cNvSpPr>
          <p:nvPr/>
        </p:nvSpPr>
        <p:spPr bwMode="auto">
          <a:xfrm rot="5400000">
            <a:off x="4313106" y="3523060"/>
            <a:ext cx="149489" cy="101600"/>
          </a:xfrm>
          <a:custGeom>
            <a:avLst/>
            <a:gdLst>
              <a:gd name="T0" fmla="*/ 0 w 113"/>
              <a:gd name="T1" fmla="*/ 2147483647 h 64"/>
              <a:gd name="T2" fmla="*/ 2147483647 w 113"/>
              <a:gd name="T3" fmla="*/ 2147483647 h 64"/>
              <a:gd name="T4" fmla="*/ 2147483647 w 113"/>
              <a:gd name="T5" fmla="*/ 0 h 64"/>
              <a:gd name="T6" fmla="*/ 0 w 113"/>
              <a:gd name="T7" fmla="*/ 2147483647 h 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3" h="64">
                <a:moveTo>
                  <a:pt x="0" y="32"/>
                </a:moveTo>
                <a:lnTo>
                  <a:pt x="112" y="63"/>
                </a:lnTo>
                <a:lnTo>
                  <a:pt x="112" y="0"/>
                </a:lnTo>
                <a:lnTo>
                  <a:pt x="0" y="3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624" name="Line 88"/>
          <p:cNvSpPr>
            <a:spLocks noChangeShapeType="1"/>
          </p:cNvSpPr>
          <p:nvPr/>
        </p:nvSpPr>
        <p:spPr bwMode="auto">
          <a:xfrm>
            <a:off x="4389438" y="3615532"/>
            <a:ext cx="0" cy="6402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5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/>
      <p:bldP spid="93221" grpId="0" animBg="1"/>
      <p:bldP spid="93222" grpId="0" animBg="1"/>
      <p:bldP spid="65598" grpId="0"/>
      <p:bldP spid="65599" grpId="0"/>
      <p:bldP spid="65600" grpId="0"/>
      <p:bldP spid="65602" grpId="0"/>
      <p:bldP spid="65603" grpId="0"/>
      <p:bldP spid="65604" grpId="0"/>
      <p:bldP spid="65606" grpId="0"/>
      <p:bldP spid="65623" grpId="0" animBg="1"/>
      <p:bldP spid="6562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/>
          </p:cNvSpPr>
          <p:nvPr>
            <p:ph type="title"/>
          </p:nvPr>
        </p:nvSpPr>
        <p:spPr>
          <a:xfrm>
            <a:off x="322263" y="157428"/>
            <a:ext cx="8229600" cy="79639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如果安装了止回阀：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3602039" y="4860396"/>
            <a:ext cx="1354539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=2000 GPM</a:t>
            </a:r>
          </a:p>
        </p:txBody>
      </p:sp>
      <p:sp>
        <p:nvSpPr>
          <p:cNvPr id="94212" name="Line 5"/>
          <p:cNvSpPr>
            <a:spLocks noChangeShapeType="1"/>
          </p:cNvSpPr>
          <p:nvPr/>
        </p:nvSpPr>
        <p:spPr bwMode="auto">
          <a:xfrm>
            <a:off x="4240213" y="3278188"/>
            <a:ext cx="793750" cy="0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3" name="Line 6"/>
          <p:cNvSpPr>
            <a:spLocks noChangeShapeType="1"/>
          </p:cNvSpPr>
          <p:nvPr/>
        </p:nvSpPr>
        <p:spPr bwMode="auto">
          <a:xfrm>
            <a:off x="4219575" y="3305969"/>
            <a:ext cx="0" cy="322792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4" name="Line 7"/>
          <p:cNvSpPr>
            <a:spLocks noChangeShapeType="1"/>
          </p:cNvSpPr>
          <p:nvPr/>
        </p:nvSpPr>
        <p:spPr bwMode="auto">
          <a:xfrm>
            <a:off x="4219575" y="3915834"/>
            <a:ext cx="0" cy="676011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5" name="Line 8"/>
          <p:cNvSpPr>
            <a:spLocks noChangeShapeType="1"/>
          </p:cNvSpPr>
          <p:nvPr/>
        </p:nvSpPr>
        <p:spPr bwMode="auto">
          <a:xfrm>
            <a:off x="1349376" y="4597136"/>
            <a:ext cx="3781425" cy="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6" name="Line 9"/>
          <p:cNvSpPr>
            <a:spLocks noChangeShapeType="1"/>
          </p:cNvSpPr>
          <p:nvPr/>
        </p:nvSpPr>
        <p:spPr bwMode="auto">
          <a:xfrm flipV="1">
            <a:off x="1333500" y="3731949"/>
            <a:ext cx="0" cy="198438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7" name="Line 10"/>
          <p:cNvSpPr>
            <a:spLocks noChangeShapeType="1"/>
          </p:cNvSpPr>
          <p:nvPr/>
        </p:nvSpPr>
        <p:spPr bwMode="auto">
          <a:xfrm>
            <a:off x="1333500" y="4126178"/>
            <a:ext cx="0" cy="470958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8" name="Oval 11"/>
          <p:cNvSpPr>
            <a:spLocks noChangeArrowheads="1"/>
          </p:cNvSpPr>
          <p:nvPr/>
        </p:nvSpPr>
        <p:spPr bwMode="auto">
          <a:xfrm>
            <a:off x="1149350" y="4197615"/>
            <a:ext cx="368300" cy="30691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9" name="Freeform 12"/>
          <p:cNvSpPr>
            <a:spLocks/>
          </p:cNvSpPr>
          <p:nvPr/>
        </p:nvSpPr>
        <p:spPr bwMode="auto">
          <a:xfrm>
            <a:off x="1184275" y="4192324"/>
            <a:ext cx="300038" cy="239448"/>
          </a:xfrm>
          <a:custGeom>
            <a:avLst/>
            <a:gdLst>
              <a:gd name="T0" fmla="*/ 2147483647 w 189"/>
              <a:gd name="T1" fmla="*/ 0 h 181"/>
              <a:gd name="T2" fmla="*/ 0 w 189"/>
              <a:gd name="T3" fmla="*/ 2147483647 h 181"/>
              <a:gd name="T4" fmla="*/ 2147483647 w 189"/>
              <a:gd name="T5" fmla="*/ 2147483647 h 181"/>
              <a:gd name="T6" fmla="*/ 2147483647 w 189"/>
              <a:gd name="T7" fmla="*/ 0 h 1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9" h="181">
                <a:moveTo>
                  <a:pt x="94" y="0"/>
                </a:moveTo>
                <a:lnTo>
                  <a:pt x="0" y="180"/>
                </a:lnTo>
                <a:lnTo>
                  <a:pt x="188" y="180"/>
                </a:lnTo>
                <a:lnTo>
                  <a:pt x="94" y="0"/>
                </a:lnTo>
              </a:path>
            </a:pathLst>
          </a:custGeom>
          <a:solidFill>
            <a:srgbClr val="C0C0C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4220" name="Group 13"/>
          <p:cNvGrpSpPr>
            <a:grpSpLocks/>
          </p:cNvGrpSpPr>
          <p:nvPr/>
        </p:nvGrpSpPr>
        <p:grpSpPr bwMode="auto">
          <a:xfrm>
            <a:off x="1177925" y="3893344"/>
            <a:ext cx="336550" cy="202406"/>
            <a:chOff x="742" y="3250"/>
            <a:chExt cx="212" cy="153"/>
          </a:xfrm>
        </p:grpSpPr>
        <p:sp>
          <p:nvSpPr>
            <p:cNvPr id="94299" name="Line 14"/>
            <p:cNvSpPr>
              <a:spLocks noChangeShapeType="1"/>
            </p:cNvSpPr>
            <p:nvPr/>
          </p:nvSpPr>
          <p:spPr bwMode="auto">
            <a:xfrm flipH="1">
              <a:off x="742" y="3403"/>
              <a:ext cx="16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00" name="Line 15"/>
            <p:cNvSpPr>
              <a:spLocks noChangeShapeType="1"/>
            </p:cNvSpPr>
            <p:nvPr/>
          </p:nvSpPr>
          <p:spPr bwMode="auto">
            <a:xfrm flipH="1">
              <a:off x="742" y="3250"/>
              <a:ext cx="16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01" name="Line 16"/>
            <p:cNvSpPr>
              <a:spLocks noChangeShapeType="1"/>
            </p:cNvSpPr>
            <p:nvPr/>
          </p:nvSpPr>
          <p:spPr bwMode="auto">
            <a:xfrm flipH="1" flipV="1">
              <a:off x="762" y="3274"/>
              <a:ext cx="108" cy="10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02" name="Line 17"/>
            <p:cNvSpPr>
              <a:spLocks noChangeShapeType="1"/>
            </p:cNvSpPr>
            <p:nvPr/>
          </p:nvSpPr>
          <p:spPr bwMode="auto">
            <a:xfrm flipH="1">
              <a:off x="817" y="3326"/>
              <a:ext cx="1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03" name="Line 18"/>
            <p:cNvSpPr>
              <a:spLocks noChangeShapeType="1"/>
            </p:cNvSpPr>
            <p:nvPr/>
          </p:nvSpPr>
          <p:spPr bwMode="auto">
            <a:xfrm flipV="1">
              <a:off x="935" y="3308"/>
              <a:ext cx="0" cy="9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4221" name="Line 19"/>
          <p:cNvSpPr>
            <a:spLocks noChangeShapeType="1"/>
          </p:cNvSpPr>
          <p:nvPr/>
        </p:nvSpPr>
        <p:spPr bwMode="auto">
          <a:xfrm>
            <a:off x="2314575" y="4126178"/>
            <a:ext cx="0" cy="470958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2" name="Oval 20"/>
          <p:cNvSpPr>
            <a:spLocks noChangeArrowheads="1"/>
          </p:cNvSpPr>
          <p:nvPr/>
        </p:nvSpPr>
        <p:spPr bwMode="auto">
          <a:xfrm>
            <a:off x="2130425" y="4197615"/>
            <a:ext cx="368300" cy="30691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3" name="Line 22"/>
          <p:cNvSpPr>
            <a:spLocks noChangeShapeType="1"/>
          </p:cNvSpPr>
          <p:nvPr/>
        </p:nvSpPr>
        <p:spPr bwMode="auto">
          <a:xfrm flipV="1">
            <a:off x="2314575" y="3726657"/>
            <a:ext cx="0" cy="198438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4224" name="Group 23"/>
          <p:cNvGrpSpPr>
            <a:grpSpLocks/>
          </p:cNvGrpSpPr>
          <p:nvPr/>
        </p:nvGrpSpPr>
        <p:grpSpPr bwMode="auto">
          <a:xfrm>
            <a:off x="2159000" y="3893344"/>
            <a:ext cx="336550" cy="202406"/>
            <a:chOff x="1360" y="3250"/>
            <a:chExt cx="212" cy="153"/>
          </a:xfrm>
        </p:grpSpPr>
        <p:sp>
          <p:nvSpPr>
            <p:cNvPr id="94294" name="Line 24"/>
            <p:cNvSpPr>
              <a:spLocks noChangeShapeType="1"/>
            </p:cNvSpPr>
            <p:nvPr/>
          </p:nvSpPr>
          <p:spPr bwMode="auto">
            <a:xfrm flipH="1">
              <a:off x="1360" y="3403"/>
              <a:ext cx="16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5" name="Line 25"/>
            <p:cNvSpPr>
              <a:spLocks noChangeShapeType="1"/>
            </p:cNvSpPr>
            <p:nvPr/>
          </p:nvSpPr>
          <p:spPr bwMode="auto">
            <a:xfrm flipH="1">
              <a:off x="1360" y="3250"/>
              <a:ext cx="16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6" name="Line 26"/>
            <p:cNvSpPr>
              <a:spLocks noChangeShapeType="1"/>
            </p:cNvSpPr>
            <p:nvPr/>
          </p:nvSpPr>
          <p:spPr bwMode="auto">
            <a:xfrm flipH="1" flipV="1">
              <a:off x="1380" y="3274"/>
              <a:ext cx="108" cy="10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7" name="Line 27"/>
            <p:cNvSpPr>
              <a:spLocks noChangeShapeType="1"/>
            </p:cNvSpPr>
            <p:nvPr/>
          </p:nvSpPr>
          <p:spPr bwMode="auto">
            <a:xfrm flipH="1">
              <a:off x="1435" y="3326"/>
              <a:ext cx="1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8" name="Line 28"/>
            <p:cNvSpPr>
              <a:spLocks noChangeShapeType="1"/>
            </p:cNvSpPr>
            <p:nvPr/>
          </p:nvSpPr>
          <p:spPr bwMode="auto">
            <a:xfrm flipV="1">
              <a:off x="1553" y="3308"/>
              <a:ext cx="0" cy="9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4225" name="Line 29"/>
          <p:cNvSpPr>
            <a:spLocks noChangeShapeType="1"/>
          </p:cNvSpPr>
          <p:nvPr/>
        </p:nvSpPr>
        <p:spPr bwMode="auto">
          <a:xfrm>
            <a:off x="1323975" y="2017449"/>
            <a:ext cx="0" cy="804333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6" name="Line 30"/>
          <p:cNvSpPr>
            <a:spLocks noChangeShapeType="1"/>
          </p:cNvSpPr>
          <p:nvPr/>
        </p:nvSpPr>
        <p:spPr bwMode="auto">
          <a:xfrm>
            <a:off x="2314575" y="2017449"/>
            <a:ext cx="0" cy="804333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7" name="Rectangle 31"/>
          <p:cNvSpPr>
            <a:spLocks noChangeArrowheads="1"/>
          </p:cNvSpPr>
          <p:nvPr/>
        </p:nvSpPr>
        <p:spPr bwMode="auto">
          <a:xfrm>
            <a:off x="1019175" y="2469886"/>
            <a:ext cx="673100" cy="1287198"/>
          </a:xfrm>
          <a:prstGeom prst="rect">
            <a:avLst/>
          </a:prstGeom>
          <a:solidFill>
            <a:srgbClr val="C0C0C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8" name="Rectangle 32"/>
          <p:cNvSpPr>
            <a:spLocks noChangeArrowheads="1"/>
          </p:cNvSpPr>
          <p:nvPr/>
        </p:nvSpPr>
        <p:spPr bwMode="auto">
          <a:xfrm>
            <a:off x="2009775" y="2469886"/>
            <a:ext cx="673100" cy="1287198"/>
          </a:xfrm>
          <a:prstGeom prst="rect">
            <a:avLst/>
          </a:prstGeom>
          <a:solidFill>
            <a:srgbClr val="00FF00"/>
          </a:solidFill>
          <a:ln w="12700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9" name="Line 33"/>
          <p:cNvSpPr>
            <a:spLocks noChangeShapeType="1"/>
          </p:cNvSpPr>
          <p:nvPr/>
        </p:nvSpPr>
        <p:spPr bwMode="auto">
          <a:xfrm>
            <a:off x="1330326" y="1996282"/>
            <a:ext cx="2917825" cy="2646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30" name="Line 34"/>
          <p:cNvSpPr>
            <a:spLocks noChangeShapeType="1"/>
          </p:cNvSpPr>
          <p:nvPr/>
        </p:nvSpPr>
        <p:spPr bwMode="auto">
          <a:xfrm>
            <a:off x="5016500" y="1890449"/>
            <a:ext cx="0" cy="1399646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31" name="Oval 35"/>
          <p:cNvSpPr>
            <a:spLocks noChangeArrowheads="1"/>
          </p:cNvSpPr>
          <p:nvPr/>
        </p:nvSpPr>
        <p:spPr bwMode="auto">
          <a:xfrm>
            <a:off x="4832350" y="1961886"/>
            <a:ext cx="368300" cy="30691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32" name="Freeform 36"/>
          <p:cNvSpPr>
            <a:spLocks/>
          </p:cNvSpPr>
          <p:nvPr/>
        </p:nvSpPr>
        <p:spPr bwMode="auto">
          <a:xfrm>
            <a:off x="4867275" y="1956594"/>
            <a:ext cx="300038" cy="239448"/>
          </a:xfrm>
          <a:custGeom>
            <a:avLst/>
            <a:gdLst>
              <a:gd name="T0" fmla="*/ 2147483647 w 189"/>
              <a:gd name="T1" fmla="*/ 0 h 181"/>
              <a:gd name="T2" fmla="*/ 0 w 189"/>
              <a:gd name="T3" fmla="*/ 2147483647 h 181"/>
              <a:gd name="T4" fmla="*/ 2147483647 w 189"/>
              <a:gd name="T5" fmla="*/ 2147483647 h 181"/>
              <a:gd name="T6" fmla="*/ 2147483647 w 189"/>
              <a:gd name="T7" fmla="*/ 0 h 1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9" h="181">
                <a:moveTo>
                  <a:pt x="94" y="0"/>
                </a:moveTo>
                <a:lnTo>
                  <a:pt x="0" y="180"/>
                </a:lnTo>
                <a:lnTo>
                  <a:pt x="188" y="180"/>
                </a:lnTo>
                <a:lnTo>
                  <a:pt x="94" y="0"/>
                </a:lnTo>
              </a:path>
            </a:pathLst>
          </a:custGeom>
          <a:solidFill>
            <a:srgbClr val="FF003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3" name="Line 37"/>
          <p:cNvSpPr>
            <a:spLocks noChangeShapeType="1"/>
          </p:cNvSpPr>
          <p:nvPr/>
        </p:nvSpPr>
        <p:spPr bwMode="auto">
          <a:xfrm flipV="1">
            <a:off x="5016500" y="1490928"/>
            <a:ext cx="0" cy="198438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4234" name="Group 38"/>
          <p:cNvGrpSpPr>
            <a:grpSpLocks/>
          </p:cNvGrpSpPr>
          <p:nvPr/>
        </p:nvGrpSpPr>
        <p:grpSpPr bwMode="auto">
          <a:xfrm>
            <a:off x="4860925" y="1657615"/>
            <a:ext cx="336550" cy="202406"/>
            <a:chOff x="3062" y="1560"/>
            <a:chExt cx="212" cy="153"/>
          </a:xfrm>
        </p:grpSpPr>
        <p:sp>
          <p:nvSpPr>
            <p:cNvPr id="94289" name="Line 39"/>
            <p:cNvSpPr>
              <a:spLocks noChangeShapeType="1"/>
            </p:cNvSpPr>
            <p:nvPr/>
          </p:nvSpPr>
          <p:spPr bwMode="auto">
            <a:xfrm flipH="1">
              <a:off x="3062" y="1713"/>
              <a:ext cx="16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0" name="Line 40"/>
            <p:cNvSpPr>
              <a:spLocks noChangeShapeType="1"/>
            </p:cNvSpPr>
            <p:nvPr/>
          </p:nvSpPr>
          <p:spPr bwMode="auto">
            <a:xfrm flipH="1">
              <a:off x="3062" y="1560"/>
              <a:ext cx="16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1" name="Line 41"/>
            <p:cNvSpPr>
              <a:spLocks noChangeShapeType="1"/>
            </p:cNvSpPr>
            <p:nvPr/>
          </p:nvSpPr>
          <p:spPr bwMode="auto">
            <a:xfrm flipH="1" flipV="1">
              <a:off x="3082" y="1584"/>
              <a:ext cx="108" cy="10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2" name="Line 42"/>
            <p:cNvSpPr>
              <a:spLocks noChangeShapeType="1"/>
            </p:cNvSpPr>
            <p:nvPr/>
          </p:nvSpPr>
          <p:spPr bwMode="auto">
            <a:xfrm flipH="1">
              <a:off x="3137" y="1636"/>
              <a:ext cx="1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3" name="Line 43"/>
            <p:cNvSpPr>
              <a:spLocks noChangeShapeType="1"/>
            </p:cNvSpPr>
            <p:nvPr/>
          </p:nvSpPr>
          <p:spPr bwMode="auto">
            <a:xfrm flipV="1">
              <a:off x="3255" y="1618"/>
              <a:ext cx="0" cy="9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4235" name="Line 44"/>
          <p:cNvSpPr>
            <a:spLocks noChangeShapeType="1"/>
          </p:cNvSpPr>
          <p:nvPr/>
        </p:nvSpPr>
        <p:spPr bwMode="auto">
          <a:xfrm>
            <a:off x="5549900" y="1890449"/>
            <a:ext cx="0" cy="1060979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36" name="Oval 45"/>
          <p:cNvSpPr>
            <a:spLocks noChangeArrowheads="1"/>
          </p:cNvSpPr>
          <p:nvPr/>
        </p:nvSpPr>
        <p:spPr bwMode="auto">
          <a:xfrm>
            <a:off x="5365750" y="1961886"/>
            <a:ext cx="368300" cy="30691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37" name="Freeform 46"/>
          <p:cNvSpPr>
            <a:spLocks/>
          </p:cNvSpPr>
          <p:nvPr/>
        </p:nvSpPr>
        <p:spPr bwMode="auto">
          <a:xfrm>
            <a:off x="5400675" y="1956594"/>
            <a:ext cx="300038" cy="239448"/>
          </a:xfrm>
          <a:custGeom>
            <a:avLst/>
            <a:gdLst>
              <a:gd name="T0" fmla="*/ 2147483647 w 189"/>
              <a:gd name="T1" fmla="*/ 0 h 181"/>
              <a:gd name="T2" fmla="*/ 0 w 189"/>
              <a:gd name="T3" fmla="*/ 2147483647 h 181"/>
              <a:gd name="T4" fmla="*/ 2147483647 w 189"/>
              <a:gd name="T5" fmla="*/ 2147483647 h 181"/>
              <a:gd name="T6" fmla="*/ 2147483647 w 189"/>
              <a:gd name="T7" fmla="*/ 0 h 1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9" h="181">
                <a:moveTo>
                  <a:pt x="94" y="0"/>
                </a:moveTo>
                <a:lnTo>
                  <a:pt x="0" y="180"/>
                </a:lnTo>
                <a:lnTo>
                  <a:pt x="188" y="180"/>
                </a:lnTo>
                <a:lnTo>
                  <a:pt x="94" y="0"/>
                </a:lnTo>
              </a:path>
            </a:pathLst>
          </a:custGeom>
          <a:solidFill>
            <a:srgbClr val="FF003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8" name="Line 47"/>
          <p:cNvSpPr>
            <a:spLocks noChangeShapeType="1"/>
          </p:cNvSpPr>
          <p:nvPr/>
        </p:nvSpPr>
        <p:spPr bwMode="auto">
          <a:xfrm flipV="1">
            <a:off x="5549900" y="1490928"/>
            <a:ext cx="0" cy="198438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4239" name="Group 48"/>
          <p:cNvGrpSpPr>
            <a:grpSpLocks/>
          </p:cNvGrpSpPr>
          <p:nvPr/>
        </p:nvGrpSpPr>
        <p:grpSpPr bwMode="auto">
          <a:xfrm>
            <a:off x="5394325" y="1657615"/>
            <a:ext cx="336550" cy="202406"/>
            <a:chOff x="3398" y="1560"/>
            <a:chExt cx="212" cy="153"/>
          </a:xfrm>
        </p:grpSpPr>
        <p:sp>
          <p:nvSpPr>
            <p:cNvPr id="94284" name="Line 49"/>
            <p:cNvSpPr>
              <a:spLocks noChangeShapeType="1"/>
            </p:cNvSpPr>
            <p:nvPr/>
          </p:nvSpPr>
          <p:spPr bwMode="auto">
            <a:xfrm flipH="1">
              <a:off x="3398" y="1713"/>
              <a:ext cx="16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85" name="Line 50"/>
            <p:cNvSpPr>
              <a:spLocks noChangeShapeType="1"/>
            </p:cNvSpPr>
            <p:nvPr/>
          </p:nvSpPr>
          <p:spPr bwMode="auto">
            <a:xfrm flipH="1">
              <a:off x="3398" y="1560"/>
              <a:ext cx="16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86" name="Line 51"/>
            <p:cNvSpPr>
              <a:spLocks noChangeShapeType="1"/>
            </p:cNvSpPr>
            <p:nvPr/>
          </p:nvSpPr>
          <p:spPr bwMode="auto">
            <a:xfrm flipH="1" flipV="1">
              <a:off x="3418" y="1584"/>
              <a:ext cx="108" cy="10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87" name="Line 52"/>
            <p:cNvSpPr>
              <a:spLocks noChangeShapeType="1"/>
            </p:cNvSpPr>
            <p:nvPr/>
          </p:nvSpPr>
          <p:spPr bwMode="auto">
            <a:xfrm flipH="1">
              <a:off x="3473" y="1636"/>
              <a:ext cx="1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88" name="Line 53"/>
            <p:cNvSpPr>
              <a:spLocks noChangeShapeType="1"/>
            </p:cNvSpPr>
            <p:nvPr/>
          </p:nvSpPr>
          <p:spPr bwMode="auto">
            <a:xfrm flipV="1">
              <a:off x="3591" y="1618"/>
              <a:ext cx="0" cy="9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4240" name="Line 54"/>
          <p:cNvSpPr>
            <a:spLocks noChangeShapeType="1"/>
          </p:cNvSpPr>
          <p:nvPr/>
        </p:nvSpPr>
        <p:spPr bwMode="auto">
          <a:xfrm>
            <a:off x="5022850" y="1498865"/>
            <a:ext cx="1689100" cy="0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41" name="Line 55"/>
          <p:cNvSpPr>
            <a:spLocks noChangeShapeType="1"/>
          </p:cNvSpPr>
          <p:nvPr/>
        </p:nvSpPr>
        <p:spPr bwMode="auto">
          <a:xfrm flipH="1">
            <a:off x="5372100" y="4591844"/>
            <a:ext cx="4381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42" name="Freeform 56"/>
          <p:cNvSpPr>
            <a:spLocks/>
          </p:cNvSpPr>
          <p:nvPr/>
        </p:nvSpPr>
        <p:spPr bwMode="auto">
          <a:xfrm>
            <a:off x="5284788" y="4544219"/>
            <a:ext cx="177800" cy="84667"/>
          </a:xfrm>
          <a:custGeom>
            <a:avLst/>
            <a:gdLst>
              <a:gd name="T0" fmla="*/ 0 w 112"/>
              <a:gd name="T1" fmla="*/ 2147483647 h 64"/>
              <a:gd name="T2" fmla="*/ 2147483647 w 112"/>
              <a:gd name="T3" fmla="*/ 2147483647 h 64"/>
              <a:gd name="T4" fmla="*/ 2147483647 w 112"/>
              <a:gd name="T5" fmla="*/ 0 h 64"/>
              <a:gd name="T6" fmla="*/ 0 w 112"/>
              <a:gd name="T7" fmla="*/ 2147483647 h 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2" h="64">
                <a:moveTo>
                  <a:pt x="0" y="32"/>
                </a:moveTo>
                <a:lnTo>
                  <a:pt x="111" y="63"/>
                </a:lnTo>
                <a:lnTo>
                  <a:pt x="111" y="0"/>
                </a:lnTo>
                <a:lnTo>
                  <a:pt x="0" y="3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3" name="Rectangle 57"/>
          <p:cNvSpPr>
            <a:spLocks noChangeArrowheads="1"/>
          </p:cNvSpPr>
          <p:nvPr/>
        </p:nvSpPr>
        <p:spPr bwMode="auto">
          <a:xfrm>
            <a:off x="5867559" y="4422511"/>
            <a:ext cx="836577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Return</a:t>
            </a:r>
          </a:p>
          <a:p>
            <a:pPr eaLnBrk="0" hangingPunct="0"/>
            <a:r>
              <a:rPr lang="zh-CN" altLang="en-US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回水</a:t>
            </a:r>
          </a:p>
        </p:txBody>
      </p:sp>
      <p:sp>
        <p:nvSpPr>
          <p:cNvPr id="94244" name="Rectangle 58"/>
          <p:cNvSpPr>
            <a:spLocks noChangeArrowheads="1"/>
          </p:cNvSpPr>
          <p:nvPr/>
        </p:nvSpPr>
        <p:spPr bwMode="auto">
          <a:xfrm>
            <a:off x="2906713" y="4115594"/>
            <a:ext cx="1295227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2000" b="1">
                <a:solidFill>
                  <a:srgbClr val="00C000"/>
                </a:solidFill>
              </a:rPr>
              <a:t>Common</a:t>
            </a:r>
          </a:p>
        </p:txBody>
      </p:sp>
      <p:sp>
        <p:nvSpPr>
          <p:cNvPr id="94245" name="Line 59"/>
          <p:cNvSpPr>
            <a:spLocks noChangeShapeType="1"/>
          </p:cNvSpPr>
          <p:nvPr/>
        </p:nvSpPr>
        <p:spPr bwMode="auto">
          <a:xfrm>
            <a:off x="6908800" y="1514740"/>
            <a:ext cx="4000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46" name="Freeform 60"/>
          <p:cNvSpPr>
            <a:spLocks/>
          </p:cNvSpPr>
          <p:nvPr/>
        </p:nvSpPr>
        <p:spPr bwMode="auto">
          <a:xfrm>
            <a:off x="7208838" y="1467115"/>
            <a:ext cx="177800" cy="84667"/>
          </a:xfrm>
          <a:custGeom>
            <a:avLst/>
            <a:gdLst>
              <a:gd name="T0" fmla="*/ 2147483647 w 112"/>
              <a:gd name="T1" fmla="*/ 2147483647 h 64"/>
              <a:gd name="T2" fmla="*/ 0 w 112"/>
              <a:gd name="T3" fmla="*/ 0 h 64"/>
              <a:gd name="T4" fmla="*/ 0 w 112"/>
              <a:gd name="T5" fmla="*/ 2147483647 h 64"/>
              <a:gd name="T6" fmla="*/ 2147483647 w 112"/>
              <a:gd name="T7" fmla="*/ 2147483647 h 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2" h="64">
                <a:moveTo>
                  <a:pt x="111" y="32"/>
                </a:moveTo>
                <a:lnTo>
                  <a:pt x="0" y="0"/>
                </a:lnTo>
                <a:lnTo>
                  <a:pt x="0" y="63"/>
                </a:lnTo>
                <a:lnTo>
                  <a:pt x="111" y="3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7" name="Rectangle 61"/>
          <p:cNvSpPr>
            <a:spLocks noChangeArrowheads="1"/>
          </p:cNvSpPr>
          <p:nvPr/>
        </p:nvSpPr>
        <p:spPr bwMode="auto">
          <a:xfrm>
            <a:off x="6557963" y="1108604"/>
            <a:ext cx="1325685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Supply </a:t>
            </a:r>
            <a:r>
              <a:rPr lang="zh-CN" altLang="en-US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给水</a:t>
            </a:r>
          </a:p>
        </p:txBody>
      </p:sp>
      <p:sp>
        <p:nvSpPr>
          <p:cNvPr id="66622" name="Rectangle 62"/>
          <p:cNvSpPr>
            <a:spLocks noChangeArrowheads="1"/>
          </p:cNvSpPr>
          <p:nvPr/>
        </p:nvSpPr>
        <p:spPr bwMode="auto">
          <a:xfrm>
            <a:off x="3095625" y="3635375"/>
            <a:ext cx="841578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 GPM</a:t>
            </a:r>
          </a:p>
        </p:txBody>
      </p:sp>
      <p:sp>
        <p:nvSpPr>
          <p:cNvPr id="66623" name="Freeform 63"/>
          <p:cNvSpPr>
            <a:spLocks/>
          </p:cNvSpPr>
          <p:nvPr/>
        </p:nvSpPr>
        <p:spPr bwMode="auto">
          <a:xfrm rot="10800000">
            <a:off x="3859213" y="3546741"/>
            <a:ext cx="100012" cy="149489"/>
          </a:xfrm>
          <a:custGeom>
            <a:avLst/>
            <a:gdLst>
              <a:gd name="T0" fmla="*/ 2147483647 w 63"/>
              <a:gd name="T1" fmla="*/ 2147483647 h 113"/>
              <a:gd name="T2" fmla="*/ 2147483647 w 63"/>
              <a:gd name="T3" fmla="*/ 0 h 113"/>
              <a:gd name="T4" fmla="*/ 0 w 63"/>
              <a:gd name="T5" fmla="*/ 0 h 113"/>
              <a:gd name="T6" fmla="*/ 2147483647 w 63"/>
              <a:gd name="T7" fmla="*/ 2147483647 h 11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3" h="113">
                <a:moveTo>
                  <a:pt x="31" y="112"/>
                </a:moveTo>
                <a:lnTo>
                  <a:pt x="62" y="0"/>
                </a:lnTo>
                <a:lnTo>
                  <a:pt x="0" y="0"/>
                </a:lnTo>
                <a:lnTo>
                  <a:pt x="31" y="11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624" name="Rectangle 64"/>
          <p:cNvSpPr>
            <a:spLocks noChangeArrowheads="1"/>
          </p:cNvSpPr>
          <p:nvPr/>
        </p:nvSpPr>
        <p:spPr bwMode="auto">
          <a:xfrm>
            <a:off x="6497639" y="1685396"/>
            <a:ext cx="1354539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=2000 GPM</a:t>
            </a:r>
          </a:p>
        </p:txBody>
      </p:sp>
      <p:sp>
        <p:nvSpPr>
          <p:cNvPr id="66625" name="Rectangle 65"/>
          <p:cNvSpPr>
            <a:spLocks noChangeArrowheads="1"/>
          </p:cNvSpPr>
          <p:nvPr/>
        </p:nvSpPr>
        <p:spPr bwMode="auto">
          <a:xfrm>
            <a:off x="6611939" y="1889125"/>
            <a:ext cx="865623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 47.5</a:t>
            </a:r>
          </a:p>
        </p:txBody>
      </p:sp>
      <p:sp>
        <p:nvSpPr>
          <p:cNvPr id="94252" name="Rectangle 66"/>
          <p:cNvSpPr>
            <a:spLocks noChangeArrowheads="1"/>
          </p:cNvSpPr>
          <p:nvPr/>
        </p:nvSpPr>
        <p:spPr bwMode="auto">
          <a:xfrm>
            <a:off x="7270751" y="1886479"/>
            <a:ext cx="261291" cy="25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100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66627" name="Rectangle 67"/>
          <p:cNvSpPr>
            <a:spLocks noChangeArrowheads="1"/>
          </p:cNvSpPr>
          <p:nvPr/>
        </p:nvSpPr>
        <p:spPr bwMode="auto">
          <a:xfrm>
            <a:off x="7348538" y="1889125"/>
            <a:ext cx="291748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</a:p>
        </p:txBody>
      </p:sp>
      <p:sp>
        <p:nvSpPr>
          <p:cNvPr id="66628" name="Rectangle 68"/>
          <p:cNvSpPr>
            <a:spLocks noChangeArrowheads="1"/>
          </p:cNvSpPr>
          <p:nvPr/>
        </p:nvSpPr>
        <p:spPr bwMode="auto">
          <a:xfrm>
            <a:off x="6838950" y="4332553"/>
            <a:ext cx="1354539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=2000 GPM</a:t>
            </a:r>
          </a:p>
        </p:txBody>
      </p:sp>
      <p:sp>
        <p:nvSpPr>
          <p:cNvPr id="66629" name="Rectangle 69"/>
          <p:cNvSpPr>
            <a:spLocks noChangeArrowheads="1"/>
          </p:cNvSpPr>
          <p:nvPr/>
        </p:nvSpPr>
        <p:spPr bwMode="auto">
          <a:xfrm>
            <a:off x="7038976" y="4536282"/>
            <a:ext cx="695704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60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 55</a:t>
            </a:r>
          </a:p>
        </p:txBody>
      </p:sp>
      <p:sp>
        <p:nvSpPr>
          <p:cNvPr id="94256" name="Rectangle 70"/>
          <p:cNvSpPr>
            <a:spLocks noChangeArrowheads="1"/>
          </p:cNvSpPr>
          <p:nvPr/>
        </p:nvSpPr>
        <p:spPr bwMode="auto">
          <a:xfrm>
            <a:off x="7527926" y="4533636"/>
            <a:ext cx="261291" cy="25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100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66631" name="Rectangle 71"/>
          <p:cNvSpPr>
            <a:spLocks noChangeArrowheads="1"/>
          </p:cNvSpPr>
          <p:nvPr/>
        </p:nvSpPr>
        <p:spPr bwMode="auto">
          <a:xfrm>
            <a:off x="7605713" y="4536282"/>
            <a:ext cx="291748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</a:p>
        </p:txBody>
      </p:sp>
      <p:sp>
        <p:nvSpPr>
          <p:cNvPr id="94258" name="Line 72"/>
          <p:cNvSpPr>
            <a:spLocks noChangeShapeType="1"/>
          </p:cNvSpPr>
          <p:nvPr/>
        </p:nvSpPr>
        <p:spPr bwMode="auto">
          <a:xfrm flipV="1">
            <a:off x="3743325" y="1826948"/>
            <a:ext cx="0" cy="3175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59" name="Line 73"/>
          <p:cNvSpPr>
            <a:spLocks noChangeShapeType="1"/>
          </p:cNvSpPr>
          <p:nvPr/>
        </p:nvSpPr>
        <p:spPr bwMode="auto">
          <a:xfrm>
            <a:off x="3749675" y="1832240"/>
            <a:ext cx="6985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60" name="Line 74"/>
          <p:cNvSpPr>
            <a:spLocks noChangeShapeType="1"/>
          </p:cNvSpPr>
          <p:nvPr/>
        </p:nvSpPr>
        <p:spPr bwMode="auto">
          <a:xfrm>
            <a:off x="4429125" y="1837532"/>
            <a:ext cx="0" cy="666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61" name="Freeform 75"/>
          <p:cNvSpPr>
            <a:spLocks/>
          </p:cNvSpPr>
          <p:nvPr/>
        </p:nvSpPr>
        <p:spPr bwMode="auto">
          <a:xfrm>
            <a:off x="4373563" y="2422261"/>
            <a:ext cx="100012" cy="148167"/>
          </a:xfrm>
          <a:custGeom>
            <a:avLst/>
            <a:gdLst>
              <a:gd name="T0" fmla="*/ 2147483647 w 63"/>
              <a:gd name="T1" fmla="*/ 2147483647 h 112"/>
              <a:gd name="T2" fmla="*/ 2147483647 w 63"/>
              <a:gd name="T3" fmla="*/ 0 h 112"/>
              <a:gd name="T4" fmla="*/ 0 w 63"/>
              <a:gd name="T5" fmla="*/ 0 h 112"/>
              <a:gd name="T6" fmla="*/ 2147483647 w 63"/>
              <a:gd name="T7" fmla="*/ 2147483647 h 1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3" h="112">
                <a:moveTo>
                  <a:pt x="31" y="111"/>
                </a:moveTo>
                <a:lnTo>
                  <a:pt x="62" y="0"/>
                </a:lnTo>
                <a:lnTo>
                  <a:pt x="0" y="0"/>
                </a:lnTo>
                <a:lnTo>
                  <a:pt x="31" y="111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62" name="Line 76"/>
          <p:cNvSpPr>
            <a:spLocks noChangeShapeType="1"/>
          </p:cNvSpPr>
          <p:nvPr/>
        </p:nvSpPr>
        <p:spPr bwMode="auto">
          <a:xfrm flipH="1">
            <a:off x="4029075" y="3636698"/>
            <a:ext cx="4270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63" name="Line 77"/>
          <p:cNvSpPr>
            <a:spLocks noChangeShapeType="1"/>
          </p:cNvSpPr>
          <p:nvPr/>
        </p:nvSpPr>
        <p:spPr bwMode="auto">
          <a:xfrm flipH="1">
            <a:off x="4117976" y="3686970"/>
            <a:ext cx="250825" cy="18785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64" name="Line 78"/>
          <p:cNvSpPr>
            <a:spLocks noChangeShapeType="1"/>
          </p:cNvSpPr>
          <p:nvPr/>
        </p:nvSpPr>
        <p:spPr bwMode="auto">
          <a:xfrm>
            <a:off x="4219575" y="2017449"/>
            <a:ext cx="0" cy="1272646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65" name="Line 79"/>
          <p:cNvSpPr>
            <a:spLocks noChangeShapeType="1"/>
          </p:cNvSpPr>
          <p:nvPr/>
        </p:nvSpPr>
        <p:spPr bwMode="auto">
          <a:xfrm>
            <a:off x="5037138" y="2935553"/>
            <a:ext cx="508000" cy="0"/>
          </a:xfrm>
          <a:prstGeom prst="line">
            <a:avLst/>
          </a:prstGeom>
          <a:noFill/>
          <a:ln w="50800">
            <a:solidFill>
              <a:srgbClr val="002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66" name="Line 80"/>
          <p:cNvSpPr>
            <a:spLocks noChangeShapeType="1"/>
          </p:cNvSpPr>
          <p:nvPr/>
        </p:nvSpPr>
        <p:spPr bwMode="auto">
          <a:xfrm flipV="1">
            <a:off x="3511550" y="4602428"/>
            <a:ext cx="0" cy="190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67" name="Rectangle 81"/>
          <p:cNvSpPr>
            <a:spLocks noChangeArrowheads="1"/>
          </p:cNvSpPr>
          <p:nvPr/>
        </p:nvSpPr>
        <p:spPr bwMode="auto">
          <a:xfrm>
            <a:off x="3403600" y="4747948"/>
            <a:ext cx="215900" cy="148167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68" name="Line 82"/>
          <p:cNvSpPr>
            <a:spLocks noChangeShapeType="1"/>
          </p:cNvSpPr>
          <p:nvPr/>
        </p:nvSpPr>
        <p:spPr bwMode="auto">
          <a:xfrm flipV="1">
            <a:off x="4960938" y="4602428"/>
            <a:ext cx="0" cy="190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69" name="Rectangle 83"/>
          <p:cNvSpPr>
            <a:spLocks noChangeArrowheads="1"/>
          </p:cNvSpPr>
          <p:nvPr/>
        </p:nvSpPr>
        <p:spPr bwMode="auto">
          <a:xfrm>
            <a:off x="4852988" y="4747948"/>
            <a:ext cx="215900" cy="148167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70" name="Line 84"/>
          <p:cNvSpPr>
            <a:spLocks noChangeShapeType="1"/>
          </p:cNvSpPr>
          <p:nvPr/>
        </p:nvSpPr>
        <p:spPr bwMode="auto">
          <a:xfrm>
            <a:off x="5927725" y="1352021"/>
            <a:ext cx="0" cy="16933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71" name="Rectangle 85"/>
          <p:cNvSpPr>
            <a:spLocks noChangeArrowheads="1"/>
          </p:cNvSpPr>
          <p:nvPr/>
        </p:nvSpPr>
        <p:spPr bwMode="auto">
          <a:xfrm>
            <a:off x="5819775" y="1217083"/>
            <a:ext cx="215900" cy="148167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646" name="Line 86"/>
          <p:cNvSpPr>
            <a:spLocks noChangeShapeType="1"/>
          </p:cNvSpPr>
          <p:nvPr/>
        </p:nvSpPr>
        <p:spPr bwMode="auto">
          <a:xfrm flipH="1">
            <a:off x="3927475" y="4702969"/>
            <a:ext cx="6286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647" name="Freeform 87"/>
          <p:cNvSpPr>
            <a:spLocks/>
          </p:cNvSpPr>
          <p:nvPr/>
        </p:nvSpPr>
        <p:spPr bwMode="auto">
          <a:xfrm>
            <a:off x="3840164" y="4655344"/>
            <a:ext cx="179387" cy="84667"/>
          </a:xfrm>
          <a:custGeom>
            <a:avLst/>
            <a:gdLst>
              <a:gd name="T0" fmla="*/ 0 w 113"/>
              <a:gd name="T1" fmla="*/ 2147483647 h 64"/>
              <a:gd name="T2" fmla="*/ 2147483647 w 113"/>
              <a:gd name="T3" fmla="*/ 2147483647 h 64"/>
              <a:gd name="T4" fmla="*/ 2147483647 w 113"/>
              <a:gd name="T5" fmla="*/ 0 h 64"/>
              <a:gd name="T6" fmla="*/ 0 w 113"/>
              <a:gd name="T7" fmla="*/ 2147483647 h 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3" h="64">
                <a:moveTo>
                  <a:pt x="0" y="32"/>
                </a:moveTo>
                <a:lnTo>
                  <a:pt x="112" y="63"/>
                </a:lnTo>
                <a:lnTo>
                  <a:pt x="112" y="0"/>
                </a:lnTo>
                <a:lnTo>
                  <a:pt x="0" y="3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648" name="Rectangle 88"/>
          <p:cNvSpPr>
            <a:spLocks noChangeArrowheads="1"/>
          </p:cNvSpPr>
          <p:nvPr/>
        </p:nvSpPr>
        <p:spPr bwMode="auto">
          <a:xfrm>
            <a:off x="4576764" y="3606271"/>
            <a:ext cx="904095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zh-CN" altLang="en-US" sz="2400" dirty="0">
                <a:solidFill>
                  <a:srgbClr val="FD2D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错误</a:t>
            </a:r>
            <a:r>
              <a:rPr lang="en-US" altLang="zh-CN" sz="2400" dirty="0">
                <a:solidFill>
                  <a:srgbClr val="FD2D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!</a:t>
            </a:r>
          </a:p>
        </p:txBody>
      </p:sp>
      <p:sp>
        <p:nvSpPr>
          <p:cNvPr id="94275" name="Rectangle 89"/>
          <p:cNvSpPr>
            <a:spLocks noChangeArrowheads="1"/>
          </p:cNvSpPr>
          <p:nvPr/>
        </p:nvSpPr>
        <p:spPr bwMode="auto">
          <a:xfrm rot="5400000">
            <a:off x="735301" y="2924986"/>
            <a:ext cx="1253549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600" dirty="0">
                <a:solidFill>
                  <a:srgbClr val="000000"/>
                </a:solidFill>
              </a:rPr>
              <a:t>Chiller 2, </a:t>
            </a:r>
            <a:r>
              <a:rPr lang="zh-CN" altLang="en-US" sz="1600" dirty="0">
                <a:solidFill>
                  <a:srgbClr val="FF0000"/>
                </a:solidFill>
              </a:rPr>
              <a:t>关</a:t>
            </a:r>
          </a:p>
        </p:txBody>
      </p:sp>
      <p:sp>
        <p:nvSpPr>
          <p:cNvPr id="94276" name="Rectangle 90"/>
          <p:cNvSpPr>
            <a:spLocks noChangeArrowheads="1"/>
          </p:cNvSpPr>
          <p:nvPr/>
        </p:nvSpPr>
        <p:spPr bwMode="auto">
          <a:xfrm rot="5400000">
            <a:off x="1725900" y="2921017"/>
            <a:ext cx="1253549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600" dirty="0">
                <a:solidFill>
                  <a:srgbClr val="000000"/>
                </a:solidFill>
              </a:rPr>
              <a:t>Chiller 1, </a:t>
            </a:r>
            <a:r>
              <a:rPr lang="zh-CN" altLang="en-US" sz="1600" dirty="0">
                <a:solidFill>
                  <a:srgbClr val="000000"/>
                </a:solidFill>
              </a:rPr>
              <a:t>开</a:t>
            </a:r>
          </a:p>
        </p:txBody>
      </p:sp>
      <p:sp>
        <p:nvSpPr>
          <p:cNvPr id="94277" name="Line 91"/>
          <p:cNvSpPr>
            <a:spLocks noChangeShapeType="1"/>
          </p:cNvSpPr>
          <p:nvPr/>
        </p:nvSpPr>
        <p:spPr bwMode="auto">
          <a:xfrm flipH="1">
            <a:off x="3997325" y="3917157"/>
            <a:ext cx="4270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652" name="Line 92"/>
          <p:cNvSpPr>
            <a:spLocks noChangeShapeType="1"/>
          </p:cNvSpPr>
          <p:nvPr/>
        </p:nvSpPr>
        <p:spPr bwMode="auto">
          <a:xfrm>
            <a:off x="3913188" y="3664479"/>
            <a:ext cx="0" cy="26458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653" name="Freeform 93"/>
          <p:cNvSpPr>
            <a:spLocks/>
          </p:cNvSpPr>
          <p:nvPr/>
        </p:nvSpPr>
        <p:spPr bwMode="auto">
          <a:xfrm rot="10800000">
            <a:off x="2817813" y="2829720"/>
            <a:ext cx="100012" cy="149489"/>
          </a:xfrm>
          <a:custGeom>
            <a:avLst/>
            <a:gdLst>
              <a:gd name="T0" fmla="*/ 2147483647 w 63"/>
              <a:gd name="T1" fmla="*/ 2147483647 h 113"/>
              <a:gd name="T2" fmla="*/ 2147483647 w 63"/>
              <a:gd name="T3" fmla="*/ 0 h 113"/>
              <a:gd name="T4" fmla="*/ 0 w 63"/>
              <a:gd name="T5" fmla="*/ 0 h 113"/>
              <a:gd name="T6" fmla="*/ 2147483647 w 63"/>
              <a:gd name="T7" fmla="*/ 2147483647 h 11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3" h="113">
                <a:moveTo>
                  <a:pt x="31" y="112"/>
                </a:moveTo>
                <a:lnTo>
                  <a:pt x="62" y="0"/>
                </a:lnTo>
                <a:lnTo>
                  <a:pt x="0" y="0"/>
                </a:lnTo>
                <a:lnTo>
                  <a:pt x="31" y="11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654" name="Line 94"/>
          <p:cNvSpPr>
            <a:spLocks noChangeShapeType="1"/>
          </p:cNvSpPr>
          <p:nvPr/>
        </p:nvSpPr>
        <p:spPr bwMode="auto">
          <a:xfrm>
            <a:off x="2871788" y="2947459"/>
            <a:ext cx="0" cy="54901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655" name="Rectangle 95"/>
          <p:cNvSpPr>
            <a:spLocks noChangeArrowheads="1"/>
          </p:cNvSpPr>
          <p:nvPr/>
        </p:nvSpPr>
        <p:spPr bwMode="auto">
          <a:xfrm>
            <a:off x="2908300" y="2971271"/>
            <a:ext cx="1354539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=2000 GPM</a:t>
            </a:r>
          </a:p>
        </p:txBody>
      </p:sp>
      <p:sp>
        <p:nvSpPr>
          <p:cNvPr id="94282" name="Rectangle 96"/>
          <p:cNvSpPr>
            <a:spLocks noChangeArrowheads="1"/>
          </p:cNvSpPr>
          <p:nvPr/>
        </p:nvSpPr>
        <p:spPr bwMode="auto">
          <a:xfrm>
            <a:off x="1133475" y="1439334"/>
            <a:ext cx="3406383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zh-CN" altLang="en-US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一台冷冻机的额定流量</a:t>
            </a:r>
            <a:r>
              <a:rPr lang="en-US" altLang="zh-CN" sz="1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=1500 GPM</a:t>
            </a:r>
          </a:p>
        </p:txBody>
      </p:sp>
      <p:sp>
        <p:nvSpPr>
          <p:cNvPr id="94283" name="Freeform 98"/>
          <p:cNvSpPr>
            <a:spLocks/>
          </p:cNvSpPr>
          <p:nvPr/>
        </p:nvSpPr>
        <p:spPr bwMode="auto">
          <a:xfrm>
            <a:off x="2165350" y="4172479"/>
            <a:ext cx="300038" cy="239448"/>
          </a:xfrm>
          <a:custGeom>
            <a:avLst/>
            <a:gdLst>
              <a:gd name="T0" fmla="*/ 2147483647 w 189"/>
              <a:gd name="T1" fmla="*/ 0 h 181"/>
              <a:gd name="T2" fmla="*/ 0 w 189"/>
              <a:gd name="T3" fmla="*/ 2147483647 h 181"/>
              <a:gd name="T4" fmla="*/ 2147483647 w 189"/>
              <a:gd name="T5" fmla="*/ 2147483647 h 181"/>
              <a:gd name="T6" fmla="*/ 2147483647 w 189"/>
              <a:gd name="T7" fmla="*/ 0 h 1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9" h="181">
                <a:moveTo>
                  <a:pt x="94" y="0"/>
                </a:moveTo>
                <a:lnTo>
                  <a:pt x="0" y="180"/>
                </a:lnTo>
                <a:lnTo>
                  <a:pt x="188" y="180"/>
                </a:lnTo>
                <a:lnTo>
                  <a:pt x="94" y="0"/>
                </a:lnTo>
              </a:path>
            </a:pathLst>
          </a:custGeom>
          <a:solidFill>
            <a:srgbClr val="00FF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3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4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4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6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/>
      <p:bldP spid="66622" grpId="0"/>
      <p:bldP spid="66623" grpId="0" animBg="1"/>
      <p:bldP spid="66624" grpId="0"/>
      <p:bldP spid="66625" grpId="0"/>
      <p:bldP spid="94252" grpId="0"/>
      <p:bldP spid="66627" grpId="0"/>
      <p:bldP spid="66628" grpId="0"/>
      <p:bldP spid="66629" grpId="0"/>
      <p:bldP spid="94256" grpId="0"/>
      <p:bldP spid="66631" grpId="0"/>
      <p:bldP spid="66648" grpId="0"/>
      <p:bldP spid="66652" grpId="0" animBg="1"/>
      <p:bldP spid="66653" grpId="0" animBg="1"/>
      <p:bldP spid="66654" grpId="0" animBg="1"/>
      <p:bldP spid="6665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4"/>
          <p:cNvSpPr>
            <a:spLocks noGrp="1" noChangeArrowheads="1"/>
          </p:cNvSpPr>
          <p:nvPr>
            <p:ph type="title"/>
          </p:nvPr>
        </p:nvSpPr>
        <p:spPr>
          <a:xfrm>
            <a:off x="323851" y="157428"/>
            <a:ext cx="8569325" cy="70908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赛莱默专业控制器基本控制原理</a:t>
            </a:r>
            <a:endParaRPr lang="en-US" altLang="zh-CN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829" y="1520234"/>
            <a:ext cx="3023416" cy="300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5"/>
          <p:cNvSpPr>
            <a:spLocks noChangeArrowheads="1"/>
          </p:cNvSpPr>
          <p:nvPr/>
        </p:nvSpPr>
        <p:spPr bwMode="auto">
          <a:xfrm>
            <a:off x="3019829" y="4900000"/>
            <a:ext cx="3002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0" hangingPunct="0"/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TECH5500 Plus </a:t>
            </a:r>
          </a:p>
        </p:txBody>
      </p:sp>
    </p:spTree>
    <p:extLst>
      <p:ext uri="{BB962C8B-B14F-4D97-AF65-F5344CB8AC3E}">
        <p14:creationId xmlns:p14="http://schemas.microsoft.com/office/powerpoint/2010/main" val="375475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75" y="517261"/>
            <a:ext cx="5568950" cy="167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2241021"/>
            <a:ext cx="5562600" cy="165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6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3962136"/>
            <a:ext cx="5562600" cy="158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Rectangle 7"/>
          <p:cNvSpPr>
            <a:spLocks noChangeArrowheads="1"/>
          </p:cNvSpPr>
          <p:nvPr/>
        </p:nvSpPr>
        <p:spPr bwMode="auto">
          <a:xfrm>
            <a:off x="7032626" y="1363928"/>
            <a:ext cx="987425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zh-CN" altLang="en-US" sz="240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机场</a:t>
            </a:r>
          </a:p>
        </p:txBody>
      </p:sp>
      <p:sp>
        <p:nvSpPr>
          <p:cNvPr id="99334" name="Rectangle 8"/>
          <p:cNvSpPr>
            <a:spLocks noChangeArrowheads="1"/>
          </p:cNvSpPr>
          <p:nvPr/>
        </p:nvSpPr>
        <p:spPr bwMode="auto">
          <a:xfrm>
            <a:off x="6996114" y="3066521"/>
            <a:ext cx="1190625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zh-CN" altLang="en-US" sz="240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写字楼</a:t>
            </a:r>
          </a:p>
        </p:txBody>
      </p:sp>
      <p:sp>
        <p:nvSpPr>
          <p:cNvPr id="99335" name="Rectangle 9"/>
          <p:cNvSpPr>
            <a:spLocks noChangeArrowheads="1"/>
          </p:cNvSpPr>
          <p:nvPr/>
        </p:nvSpPr>
        <p:spPr bwMode="auto">
          <a:xfrm>
            <a:off x="7019925" y="4720167"/>
            <a:ext cx="1131888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zh-CN" altLang="en-US" sz="240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医院</a:t>
            </a:r>
          </a:p>
        </p:txBody>
      </p:sp>
      <p:sp>
        <p:nvSpPr>
          <p:cNvPr id="102408" name="Rectangle 2"/>
          <p:cNvSpPr>
            <a:spLocks noGrp="1"/>
          </p:cNvSpPr>
          <p:nvPr>
            <p:ph type="title"/>
          </p:nvPr>
        </p:nvSpPr>
        <p:spPr>
          <a:xfrm>
            <a:off x="457200" y="-71437"/>
            <a:ext cx="8229600" cy="58869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载荷分布</a:t>
            </a:r>
          </a:p>
        </p:txBody>
      </p:sp>
    </p:spTree>
    <p:extLst>
      <p:ext uri="{BB962C8B-B14F-4D97-AF65-F5344CB8AC3E}">
        <p14:creationId xmlns:p14="http://schemas.microsoft.com/office/powerpoint/2010/main" val="122697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Oval 4"/>
          <p:cNvSpPr>
            <a:spLocks noChangeArrowheads="1"/>
          </p:cNvSpPr>
          <p:nvPr/>
        </p:nvSpPr>
        <p:spPr bwMode="auto">
          <a:xfrm>
            <a:off x="6865938" y="254000"/>
            <a:ext cx="2119312" cy="135202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3" name="Rectangle 5"/>
          <p:cNvSpPr>
            <a:spLocks noChangeArrowheads="1"/>
          </p:cNvSpPr>
          <p:nvPr/>
        </p:nvSpPr>
        <p:spPr bwMode="auto">
          <a:xfrm>
            <a:off x="326982" y="69453"/>
            <a:ext cx="7772400" cy="718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defTabSz="457200" eaLnBrk="0" hangingPunct="0"/>
            <a:r>
              <a:rPr lang="zh-CN" altLang="en-US" sz="4000" b="1" kern="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末端压差恒定控制</a:t>
            </a:r>
          </a:p>
        </p:txBody>
      </p:sp>
      <p:sp>
        <p:nvSpPr>
          <p:cNvPr id="97284" name="Rectangle 7"/>
          <p:cNvSpPr>
            <a:spLocks noChangeArrowheads="1"/>
          </p:cNvSpPr>
          <p:nvPr/>
        </p:nvSpPr>
        <p:spPr bwMode="auto">
          <a:xfrm>
            <a:off x="4902201" y="4075907"/>
            <a:ext cx="3427220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altLang="zh-CN" sz="1400">
                <a:solidFill>
                  <a:srgbClr val="FF0030"/>
                </a:solidFill>
              </a:rPr>
              <a:t>Distribution</a:t>
            </a:r>
            <a:r>
              <a:rPr lang="en-US" altLang="zh-CN" sz="1400">
                <a:solidFill>
                  <a:srgbClr val="00279F"/>
                </a:solidFill>
              </a:rPr>
              <a:t> </a:t>
            </a:r>
            <a:r>
              <a:rPr lang="en-US" altLang="zh-CN">
                <a:solidFill>
                  <a:srgbClr val="FF0030"/>
                </a:solidFill>
              </a:rPr>
              <a:t>piping head loss curve</a:t>
            </a:r>
          </a:p>
        </p:txBody>
      </p:sp>
      <p:sp>
        <p:nvSpPr>
          <p:cNvPr id="97285" name="Rectangle 8"/>
          <p:cNvSpPr>
            <a:spLocks noChangeArrowheads="1"/>
          </p:cNvSpPr>
          <p:nvPr/>
        </p:nvSpPr>
        <p:spPr bwMode="auto">
          <a:xfrm>
            <a:off x="4837113" y="4296834"/>
            <a:ext cx="186013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endParaRPr lang="en-US">
              <a:solidFill>
                <a:srgbClr val="FF0030"/>
              </a:solidFill>
            </a:endParaRPr>
          </a:p>
        </p:txBody>
      </p:sp>
      <p:sp>
        <p:nvSpPr>
          <p:cNvPr id="97286" name="Rectangle 9"/>
          <p:cNvSpPr>
            <a:spLocks noChangeArrowheads="1"/>
          </p:cNvSpPr>
          <p:nvPr/>
        </p:nvSpPr>
        <p:spPr bwMode="auto">
          <a:xfrm>
            <a:off x="4905375" y="3861594"/>
            <a:ext cx="1801775" cy="64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zh-CN" altLang="en-US">
                <a:solidFill>
                  <a:srgbClr val="FF0030"/>
                </a:solidFill>
              </a:rPr>
              <a:t>管道的系统曲线</a:t>
            </a:r>
          </a:p>
          <a:p>
            <a:pPr eaLnBrk="0" hangingPunct="0"/>
            <a:endParaRPr lang="zh-CN" altLang="en-US">
              <a:solidFill>
                <a:srgbClr val="FF0030"/>
              </a:solidFill>
            </a:endParaRPr>
          </a:p>
        </p:txBody>
      </p:sp>
      <p:sp>
        <p:nvSpPr>
          <p:cNvPr id="97287" name="Rectangle 10"/>
          <p:cNvSpPr>
            <a:spLocks noChangeArrowheads="1"/>
          </p:cNvSpPr>
          <p:nvPr/>
        </p:nvSpPr>
        <p:spPr bwMode="auto">
          <a:xfrm rot="5400000">
            <a:off x="6718407" y="3273118"/>
            <a:ext cx="1553952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zh-CN" altLang="en-US">
                <a:solidFill>
                  <a:srgbClr val="008000"/>
                </a:solidFill>
              </a:rPr>
              <a:t>泵</a:t>
            </a:r>
            <a:r>
              <a:rPr lang="en-US" altLang="zh-CN">
                <a:solidFill>
                  <a:srgbClr val="008000"/>
                </a:solidFill>
              </a:rPr>
              <a:t>Pump TDH</a:t>
            </a:r>
          </a:p>
        </p:txBody>
      </p:sp>
      <p:sp>
        <p:nvSpPr>
          <p:cNvPr id="97288" name="Rectangle 11"/>
          <p:cNvSpPr>
            <a:spLocks noChangeArrowheads="1"/>
          </p:cNvSpPr>
          <p:nvPr/>
        </p:nvSpPr>
        <p:spPr bwMode="auto">
          <a:xfrm>
            <a:off x="2201863" y="3377407"/>
            <a:ext cx="971550" cy="305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0" name="Rectangle 13"/>
          <p:cNvSpPr>
            <a:spLocks noChangeArrowheads="1"/>
          </p:cNvSpPr>
          <p:nvPr/>
        </p:nvSpPr>
        <p:spPr bwMode="auto">
          <a:xfrm rot="5400000" flipH="1">
            <a:off x="-87554" y="2720138"/>
            <a:ext cx="1199046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zh-CN" altLang="en-US">
                <a:solidFill>
                  <a:srgbClr val="000000"/>
                </a:solidFill>
              </a:rPr>
              <a:t>扬程</a:t>
            </a:r>
            <a:r>
              <a:rPr lang="en-US" altLang="zh-CN">
                <a:solidFill>
                  <a:srgbClr val="000000"/>
                </a:solidFill>
              </a:rPr>
              <a:t>Head</a:t>
            </a:r>
          </a:p>
        </p:txBody>
      </p:sp>
      <p:sp>
        <p:nvSpPr>
          <p:cNvPr id="97291" name="Line 14"/>
          <p:cNvSpPr>
            <a:spLocks noChangeShapeType="1"/>
          </p:cNvSpPr>
          <p:nvPr/>
        </p:nvSpPr>
        <p:spPr bwMode="auto">
          <a:xfrm>
            <a:off x="1246188" y="1276615"/>
            <a:ext cx="2730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2" name="Line 15"/>
          <p:cNvSpPr>
            <a:spLocks noChangeShapeType="1"/>
          </p:cNvSpPr>
          <p:nvPr/>
        </p:nvSpPr>
        <p:spPr bwMode="auto">
          <a:xfrm>
            <a:off x="1246188" y="1934104"/>
            <a:ext cx="2730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3" name="Line 16"/>
          <p:cNvSpPr>
            <a:spLocks noChangeShapeType="1"/>
          </p:cNvSpPr>
          <p:nvPr/>
        </p:nvSpPr>
        <p:spPr bwMode="auto">
          <a:xfrm>
            <a:off x="1246188" y="3119437"/>
            <a:ext cx="2730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4" name="Line 17"/>
          <p:cNvSpPr>
            <a:spLocks noChangeShapeType="1"/>
          </p:cNvSpPr>
          <p:nvPr/>
        </p:nvSpPr>
        <p:spPr bwMode="auto">
          <a:xfrm>
            <a:off x="1246188" y="2514865"/>
            <a:ext cx="2730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5" name="Line 18"/>
          <p:cNvSpPr>
            <a:spLocks noChangeShapeType="1"/>
          </p:cNvSpPr>
          <p:nvPr/>
        </p:nvSpPr>
        <p:spPr bwMode="auto">
          <a:xfrm>
            <a:off x="1246188" y="4335198"/>
            <a:ext cx="2730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6" name="Line 19"/>
          <p:cNvSpPr>
            <a:spLocks noChangeShapeType="1"/>
          </p:cNvSpPr>
          <p:nvPr/>
        </p:nvSpPr>
        <p:spPr bwMode="auto">
          <a:xfrm>
            <a:off x="1246188" y="3817937"/>
            <a:ext cx="2730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7" name="Line 20"/>
          <p:cNvSpPr>
            <a:spLocks noChangeShapeType="1"/>
          </p:cNvSpPr>
          <p:nvPr/>
        </p:nvSpPr>
        <p:spPr bwMode="auto">
          <a:xfrm flipV="1">
            <a:off x="4751388" y="4799542"/>
            <a:ext cx="0" cy="22092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8" name="Line 21"/>
          <p:cNvSpPr>
            <a:spLocks noChangeShapeType="1"/>
          </p:cNvSpPr>
          <p:nvPr/>
        </p:nvSpPr>
        <p:spPr bwMode="auto">
          <a:xfrm flipV="1">
            <a:off x="1806575" y="4799542"/>
            <a:ext cx="0" cy="22092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9" name="Line 22"/>
          <p:cNvSpPr>
            <a:spLocks noChangeShapeType="1"/>
          </p:cNvSpPr>
          <p:nvPr/>
        </p:nvSpPr>
        <p:spPr bwMode="auto">
          <a:xfrm flipV="1">
            <a:off x="2516188" y="4799542"/>
            <a:ext cx="0" cy="22092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00" name="Line 23"/>
          <p:cNvSpPr>
            <a:spLocks noChangeShapeType="1"/>
          </p:cNvSpPr>
          <p:nvPr/>
        </p:nvSpPr>
        <p:spPr bwMode="auto">
          <a:xfrm flipV="1">
            <a:off x="3290888" y="4799542"/>
            <a:ext cx="0" cy="22092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01" name="Line 24"/>
          <p:cNvSpPr>
            <a:spLocks noChangeShapeType="1"/>
          </p:cNvSpPr>
          <p:nvPr/>
        </p:nvSpPr>
        <p:spPr bwMode="auto">
          <a:xfrm flipV="1">
            <a:off x="3979863" y="4799542"/>
            <a:ext cx="0" cy="22092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02" name="Rectangle 25"/>
          <p:cNvSpPr>
            <a:spLocks noChangeArrowheads="1"/>
          </p:cNvSpPr>
          <p:nvPr/>
        </p:nvSpPr>
        <p:spPr bwMode="auto">
          <a:xfrm>
            <a:off x="727075" y="2353469"/>
            <a:ext cx="442429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altLang="zh-CN">
                <a:solidFill>
                  <a:srgbClr val="000000"/>
                </a:solidFill>
              </a:rPr>
              <a:t>80</a:t>
            </a:r>
          </a:p>
        </p:txBody>
      </p:sp>
      <p:sp>
        <p:nvSpPr>
          <p:cNvPr id="97303" name="Rectangle 26"/>
          <p:cNvSpPr>
            <a:spLocks noChangeArrowheads="1"/>
          </p:cNvSpPr>
          <p:nvPr/>
        </p:nvSpPr>
        <p:spPr bwMode="auto">
          <a:xfrm>
            <a:off x="727075" y="2907771"/>
            <a:ext cx="442429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altLang="zh-CN">
                <a:solidFill>
                  <a:srgbClr val="000000"/>
                </a:solidFill>
              </a:rPr>
              <a:t>60</a:t>
            </a:r>
          </a:p>
        </p:txBody>
      </p:sp>
      <p:sp>
        <p:nvSpPr>
          <p:cNvPr id="97304" name="Rectangle 27"/>
          <p:cNvSpPr>
            <a:spLocks noChangeArrowheads="1"/>
          </p:cNvSpPr>
          <p:nvPr/>
        </p:nvSpPr>
        <p:spPr bwMode="auto">
          <a:xfrm>
            <a:off x="728663" y="3574521"/>
            <a:ext cx="442429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altLang="zh-CN">
                <a:solidFill>
                  <a:srgbClr val="000000"/>
                </a:solidFill>
              </a:rPr>
              <a:t>40</a:t>
            </a:r>
          </a:p>
        </p:txBody>
      </p:sp>
      <p:sp>
        <p:nvSpPr>
          <p:cNvPr id="97305" name="Rectangle 28"/>
          <p:cNvSpPr>
            <a:spLocks noChangeArrowheads="1"/>
          </p:cNvSpPr>
          <p:nvPr/>
        </p:nvSpPr>
        <p:spPr bwMode="auto">
          <a:xfrm>
            <a:off x="728663" y="4112949"/>
            <a:ext cx="442429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altLang="zh-CN">
                <a:solidFill>
                  <a:srgbClr val="000000"/>
                </a:solidFill>
              </a:rPr>
              <a:t>20</a:t>
            </a:r>
          </a:p>
        </p:txBody>
      </p:sp>
      <p:sp>
        <p:nvSpPr>
          <p:cNvPr id="97306" name="Rectangle 29"/>
          <p:cNvSpPr>
            <a:spLocks noChangeArrowheads="1"/>
          </p:cNvSpPr>
          <p:nvPr/>
        </p:nvSpPr>
        <p:spPr bwMode="auto">
          <a:xfrm>
            <a:off x="503238" y="1062303"/>
            <a:ext cx="553549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altLang="zh-CN">
                <a:solidFill>
                  <a:srgbClr val="000000"/>
                </a:solidFill>
              </a:rPr>
              <a:t>110</a:t>
            </a:r>
          </a:p>
        </p:txBody>
      </p:sp>
      <p:sp>
        <p:nvSpPr>
          <p:cNvPr id="97307" name="Rectangle 30"/>
          <p:cNvSpPr>
            <a:spLocks noChangeArrowheads="1"/>
          </p:cNvSpPr>
          <p:nvPr/>
        </p:nvSpPr>
        <p:spPr bwMode="auto">
          <a:xfrm>
            <a:off x="850900" y="4718844"/>
            <a:ext cx="314189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altLang="zh-CN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97308" name="Rectangle 31"/>
          <p:cNvSpPr>
            <a:spLocks noChangeArrowheads="1"/>
          </p:cNvSpPr>
          <p:nvPr/>
        </p:nvSpPr>
        <p:spPr bwMode="auto">
          <a:xfrm>
            <a:off x="1541463" y="4934480"/>
            <a:ext cx="570669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altLang="zh-CN">
                <a:solidFill>
                  <a:srgbClr val="000000"/>
                </a:solidFill>
              </a:rPr>
              <a:t>200</a:t>
            </a:r>
          </a:p>
        </p:txBody>
      </p:sp>
      <p:sp>
        <p:nvSpPr>
          <p:cNvPr id="97309" name="Rectangle 32"/>
          <p:cNvSpPr>
            <a:spLocks noChangeArrowheads="1"/>
          </p:cNvSpPr>
          <p:nvPr/>
        </p:nvSpPr>
        <p:spPr bwMode="auto">
          <a:xfrm>
            <a:off x="2227263" y="4934480"/>
            <a:ext cx="570669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altLang="zh-CN">
                <a:solidFill>
                  <a:srgbClr val="000000"/>
                </a:solidFill>
              </a:rPr>
              <a:t>400</a:t>
            </a:r>
          </a:p>
        </p:txBody>
      </p:sp>
      <p:sp>
        <p:nvSpPr>
          <p:cNvPr id="97310" name="Rectangle 33"/>
          <p:cNvSpPr>
            <a:spLocks noChangeArrowheads="1"/>
          </p:cNvSpPr>
          <p:nvPr/>
        </p:nvSpPr>
        <p:spPr bwMode="auto">
          <a:xfrm>
            <a:off x="3032125" y="4934480"/>
            <a:ext cx="570669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altLang="zh-CN">
                <a:solidFill>
                  <a:srgbClr val="000000"/>
                </a:solidFill>
              </a:rPr>
              <a:t>600</a:t>
            </a:r>
          </a:p>
        </p:txBody>
      </p:sp>
      <p:sp>
        <p:nvSpPr>
          <p:cNvPr id="97311" name="Rectangle 34"/>
          <p:cNvSpPr>
            <a:spLocks noChangeArrowheads="1"/>
          </p:cNvSpPr>
          <p:nvPr/>
        </p:nvSpPr>
        <p:spPr bwMode="auto">
          <a:xfrm>
            <a:off x="3714750" y="4934480"/>
            <a:ext cx="570669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altLang="zh-CN">
                <a:solidFill>
                  <a:srgbClr val="000000"/>
                </a:solidFill>
              </a:rPr>
              <a:t>800</a:t>
            </a:r>
          </a:p>
        </p:txBody>
      </p:sp>
      <p:sp>
        <p:nvSpPr>
          <p:cNvPr id="97312" name="Rectangle 35"/>
          <p:cNvSpPr>
            <a:spLocks noChangeArrowheads="1"/>
          </p:cNvSpPr>
          <p:nvPr/>
        </p:nvSpPr>
        <p:spPr bwMode="auto">
          <a:xfrm>
            <a:off x="4516438" y="4933157"/>
            <a:ext cx="698909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altLang="zh-CN">
                <a:solidFill>
                  <a:srgbClr val="000000"/>
                </a:solidFill>
              </a:rPr>
              <a:t>1000</a:t>
            </a:r>
          </a:p>
        </p:txBody>
      </p:sp>
      <p:sp>
        <p:nvSpPr>
          <p:cNvPr id="97313" name="Rectangle 36"/>
          <p:cNvSpPr>
            <a:spLocks noChangeArrowheads="1"/>
          </p:cNvSpPr>
          <p:nvPr/>
        </p:nvSpPr>
        <p:spPr bwMode="auto">
          <a:xfrm>
            <a:off x="5295900" y="4933157"/>
            <a:ext cx="698909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altLang="zh-CN">
                <a:solidFill>
                  <a:srgbClr val="000000"/>
                </a:solidFill>
              </a:rPr>
              <a:t>1200</a:t>
            </a:r>
          </a:p>
        </p:txBody>
      </p:sp>
      <p:sp>
        <p:nvSpPr>
          <p:cNvPr id="97314" name="Rectangle 37"/>
          <p:cNvSpPr>
            <a:spLocks noChangeArrowheads="1"/>
          </p:cNvSpPr>
          <p:nvPr/>
        </p:nvSpPr>
        <p:spPr bwMode="auto">
          <a:xfrm>
            <a:off x="6102350" y="4933157"/>
            <a:ext cx="698909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altLang="zh-CN">
                <a:solidFill>
                  <a:srgbClr val="000000"/>
                </a:solidFill>
              </a:rPr>
              <a:t>1400</a:t>
            </a:r>
          </a:p>
        </p:txBody>
      </p:sp>
      <p:sp>
        <p:nvSpPr>
          <p:cNvPr id="97315" name="Rectangle 38"/>
          <p:cNvSpPr>
            <a:spLocks noChangeArrowheads="1"/>
          </p:cNvSpPr>
          <p:nvPr/>
        </p:nvSpPr>
        <p:spPr bwMode="auto">
          <a:xfrm>
            <a:off x="6859588" y="4933157"/>
            <a:ext cx="698909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altLang="zh-CN">
                <a:solidFill>
                  <a:srgbClr val="000000"/>
                </a:solidFill>
              </a:rPr>
              <a:t>1600</a:t>
            </a:r>
          </a:p>
        </p:txBody>
      </p:sp>
      <p:sp>
        <p:nvSpPr>
          <p:cNvPr id="97316" name="Rectangle 39"/>
          <p:cNvSpPr>
            <a:spLocks noChangeArrowheads="1"/>
          </p:cNvSpPr>
          <p:nvPr/>
        </p:nvSpPr>
        <p:spPr bwMode="auto">
          <a:xfrm>
            <a:off x="1073150" y="4934480"/>
            <a:ext cx="314189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altLang="zh-CN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97317" name="Line 40"/>
          <p:cNvSpPr>
            <a:spLocks noChangeShapeType="1"/>
          </p:cNvSpPr>
          <p:nvPr/>
        </p:nvSpPr>
        <p:spPr bwMode="auto">
          <a:xfrm flipV="1">
            <a:off x="1222375" y="908845"/>
            <a:ext cx="0" cy="4075906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18" name="Line 41"/>
          <p:cNvSpPr>
            <a:spLocks noChangeShapeType="1"/>
          </p:cNvSpPr>
          <p:nvPr/>
        </p:nvSpPr>
        <p:spPr bwMode="auto">
          <a:xfrm>
            <a:off x="1222376" y="4967553"/>
            <a:ext cx="62722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21" name="Oval 44"/>
          <p:cNvSpPr>
            <a:spLocks noChangeArrowheads="1"/>
          </p:cNvSpPr>
          <p:nvPr/>
        </p:nvSpPr>
        <p:spPr bwMode="auto">
          <a:xfrm>
            <a:off x="5167313" y="2711980"/>
            <a:ext cx="279400" cy="156104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22" name="Line 45"/>
          <p:cNvSpPr>
            <a:spLocks noChangeShapeType="1"/>
          </p:cNvSpPr>
          <p:nvPr/>
        </p:nvSpPr>
        <p:spPr bwMode="auto">
          <a:xfrm flipV="1">
            <a:off x="7089775" y="4774407"/>
            <a:ext cx="0" cy="21960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23" name="Line 46"/>
          <p:cNvSpPr>
            <a:spLocks noChangeShapeType="1"/>
          </p:cNvSpPr>
          <p:nvPr/>
        </p:nvSpPr>
        <p:spPr bwMode="auto">
          <a:xfrm flipV="1">
            <a:off x="5572125" y="4774407"/>
            <a:ext cx="0" cy="21960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24" name="Line 47"/>
          <p:cNvSpPr>
            <a:spLocks noChangeShapeType="1"/>
          </p:cNvSpPr>
          <p:nvPr/>
        </p:nvSpPr>
        <p:spPr bwMode="auto">
          <a:xfrm flipV="1">
            <a:off x="6315075" y="4774407"/>
            <a:ext cx="0" cy="21960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25" name="Rectangle 48"/>
          <p:cNvSpPr>
            <a:spLocks noChangeArrowheads="1"/>
          </p:cNvSpPr>
          <p:nvPr/>
        </p:nvSpPr>
        <p:spPr bwMode="auto">
          <a:xfrm>
            <a:off x="4030663" y="5251980"/>
            <a:ext cx="1134926" cy="3699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zh-CN" altLang="en-US">
                <a:solidFill>
                  <a:srgbClr val="000000"/>
                </a:solidFill>
              </a:rPr>
              <a:t>流量</a:t>
            </a:r>
            <a:r>
              <a:rPr lang="en-US" altLang="zh-CN">
                <a:solidFill>
                  <a:srgbClr val="000000"/>
                </a:solidFill>
              </a:rPr>
              <a:t>Flow</a:t>
            </a:r>
          </a:p>
        </p:txBody>
      </p:sp>
      <p:sp>
        <p:nvSpPr>
          <p:cNvPr id="97326" name="Rectangle 49"/>
          <p:cNvSpPr>
            <a:spLocks noChangeArrowheads="1"/>
          </p:cNvSpPr>
          <p:nvPr/>
        </p:nvSpPr>
        <p:spPr bwMode="auto">
          <a:xfrm>
            <a:off x="512763" y="1719792"/>
            <a:ext cx="570669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altLang="zh-CN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97327" name="Freeform 50"/>
          <p:cNvSpPr>
            <a:spLocks/>
          </p:cNvSpPr>
          <p:nvPr/>
        </p:nvSpPr>
        <p:spPr bwMode="auto">
          <a:xfrm>
            <a:off x="1222376" y="1935428"/>
            <a:ext cx="5476875" cy="2251604"/>
          </a:xfrm>
          <a:custGeom>
            <a:avLst/>
            <a:gdLst>
              <a:gd name="T0" fmla="*/ 0 w 3450"/>
              <a:gd name="T1" fmla="*/ 2147483647 h 1702"/>
              <a:gd name="T2" fmla="*/ 2147483647 w 3450"/>
              <a:gd name="T3" fmla="*/ 2147483647 h 1702"/>
              <a:gd name="T4" fmla="*/ 2147483647 w 3450"/>
              <a:gd name="T5" fmla="*/ 2147483647 h 1702"/>
              <a:gd name="T6" fmla="*/ 2147483647 w 3450"/>
              <a:gd name="T7" fmla="*/ 2147483647 h 1702"/>
              <a:gd name="T8" fmla="*/ 2147483647 w 3450"/>
              <a:gd name="T9" fmla="*/ 2147483647 h 1702"/>
              <a:gd name="T10" fmla="*/ 2147483647 w 3450"/>
              <a:gd name="T11" fmla="*/ 2147483647 h 1702"/>
              <a:gd name="T12" fmla="*/ 2147483647 w 3450"/>
              <a:gd name="T13" fmla="*/ 2147483647 h 1702"/>
              <a:gd name="T14" fmla="*/ 2147483647 w 3450"/>
              <a:gd name="T15" fmla="*/ 0 h 170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450" h="1702">
                <a:moveTo>
                  <a:pt x="0" y="1701"/>
                </a:moveTo>
                <a:lnTo>
                  <a:pt x="509" y="1629"/>
                </a:lnTo>
                <a:lnTo>
                  <a:pt x="831" y="1539"/>
                </a:lnTo>
                <a:lnTo>
                  <a:pt x="1366" y="1357"/>
                </a:lnTo>
                <a:lnTo>
                  <a:pt x="1950" y="1049"/>
                </a:lnTo>
                <a:lnTo>
                  <a:pt x="2378" y="814"/>
                </a:lnTo>
                <a:lnTo>
                  <a:pt x="2967" y="398"/>
                </a:lnTo>
                <a:lnTo>
                  <a:pt x="3449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28" name="Freeform 51"/>
          <p:cNvSpPr>
            <a:spLocks/>
          </p:cNvSpPr>
          <p:nvPr/>
        </p:nvSpPr>
        <p:spPr bwMode="auto">
          <a:xfrm>
            <a:off x="1222376" y="2805907"/>
            <a:ext cx="5476875" cy="2151063"/>
          </a:xfrm>
          <a:custGeom>
            <a:avLst/>
            <a:gdLst>
              <a:gd name="T0" fmla="*/ 0 w 3450"/>
              <a:gd name="T1" fmla="*/ 2147483647 h 1626"/>
              <a:gd name="T2" fmla="*/ 2147483647 w 3450"/>
              <a:gd name="T3" fmla="*/ 2147483647 h 1626"/>
              <a:gd name="T4" fmla="*/ 2147483647 w 3450"/>
              <a:gd name="T5" fmla="*/ 2147483647 h 1626"/>
              <a:gd name="T6" fmla="*/ 2147483647 w 3450"/>
              <a:gd name="T7" fmla="*/ 2147483647 h 1626"/>
              <a:gd name="T8" fmla="*/ 2147483647 w 3450"/>
              <a:gd name="T9" fmla="*/ 2147483647 h 1626"/>
              <a:gd name="T10" fmla="*/ 2147483647 w 3450"/>
              <a:gd name="T11" fmla="*/ 2147483647 h 1626"/>
              <a:gd name="T12" fmla="*/ 2147483647 w 3450"/>
              <a:gd name="T13" fmla="*/ 2147483647 h 1626"/>
              <a:gd name="T14" fmla="*/ 2147483647 w 3450"/>
              <a:gd name="T15" fmla="*/ 0 h 162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450" h="1626">
                <a:moveTo>
                  <a:pt x="0" y="1625"/>
                </a:moveTo>
                <a:lnTo>
                  <a:pt x="509" y="1555"/>
                </a:lnTo>
                <a:lnTo>
                  <a:pt x="831" y="1469"/>
                </a:lnTo>
                <a:lnTo>
                  <a:pt x="1366" y="1297"/>
                </a:lnTo>
                <a:lnTo>
                  <a:pt x="1950" y="1002"/>
                </a:lnTo>
                <a:lnTo>
                  <a:pt x="2378" y="778"/>
                </a:lnTo>
                <a:lnTo>
                  <a:pt x="2967" y="380"/>
                </a:lnTo>
                <a:lnTo>
                  <a:pt x="3449" y="0"/>
                </a:lnTo>
              </a:path>
            </a:pathLst>
          </a:custGeom>
          <a:noFill/>
          <a:ln w="25400" cap="rnd" cmpd="sng">
            <a:solidFill>
              <a:srgbClr val="FF003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7329" name="Group 52"/>
          <p:cNvGrpSpPr>
            <a:grpSpLocks/>
          </p:cNvGrpSpPr>
          <p:nvPr/>
        </p:nvGrpSpPr>
        <p:grpSpPr bwMode="auto">
          <a:xfrm>
            <a:off x="6624638" y="2804584"/>
            <a:ext cx="131762" cy="2144448"/>
            <a:chOff x="4197" y="1915"/>
            <a:chExt cx="83" cy="1621"/>
          </a:xfrm>
        </p:grpSpPr>
        <p:sp>
          <p:nvSpPr>
            <p:cNvPr id="97375" name="Line 53"/>
            <p:cNvSpPr>
              <a:spLocks noChangeShapeType="1"/>
            </p:cNvSpPr>
            <p:nvPr/>
          </p:nvSpPr>
          <p:spPr bwMode="auto">
            <a:xfrm>
              <a:off x="4242" y="1985"/>
              <a:ext cx="0" cy="3"/>
            </a:xfrm>
            <a:prstGeom prst="line">
              <a:avLst/>
            </a:prstGeom>
            <a:noFill/>
            <a:ln w="12700">
              <a:solidFill>
                <a:srgbClr val="FF003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76" name="Line 54"/>
            <p:cNvSpPr>
              <a:spLocks noChangeShapeType="1"/>
            </p:cNvSpPr>
            <p:nvPr/>
          </p:nvSpPr>
          <p:spPr bwMode="auto">
            <a:xfrm>
              <a:off x="4242" y="2045"/>
              <a:ext cx="0" cy="71"/>
            </a:xfrm>
            <a:prstGeom prst="line">
              <a:avLst/>
            </a:prstGeom>
            <a:noFill/>
            <a:ln w="12700">
              <a:solidFill>
                <a:srgbClr val="FF003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77" name="Line 55"/>
            <p:cNvSpPr>
              <a:spLocks noChangeShapeType="1"/>
            </p:cNvSpPr>
            <p:nvPr/>
          </p:nvSpPr>
          <p:spPr bwMode="auto">
            <a:xfrm>
              <a:off x="4242" y="2173"/>
              <a:ext cx="0" cy="72"/>
            </a:xfrm>
            <a:prstGeom prst="line">
              <a:avLst/>
            </a:prstGeom>
            <a:noFill/>
            <a:ln w="12700">
              <a:solidFill>
                <a:srgbClr val="FF003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78" name="Line 56"/>
            <p:cNvSpPr>
              <a:spLocks noChangeShapeType="1"/>
            </p:cNvSpPr>
            <p:nvPr/>
          </p:nvSpPr>
          <p:spPr bwMode="auto">
            <a:xfrm>
              <a:off x="4242" y="2300"/>
              <a:ext cx="0" cy="72"/>
            </a:xfrm>
            <a:prstGeom prst="line">
              <a:avLst/>
            </a:prstGeom>
            <a:noFill/>
            <a:ln w="12700">
              <a:solidFill>
                <a:srgbClr val="FF003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79" name="Line 57"/>
            <p:cNvSpPr>
              <a:spLocks noChangeShapeType="1"/>
            </p:cNvSpPr>
            <p:nvPr/>
          </p:nvSpPr>
          <p:spPr bwMode="auto">
            <a:xfrm>
              <a:off x="4242" y="2427"/>
              <a:ext cx="0" cy="73"/>
            </a:xfrm>
            <a:prstGeom prst="line">
              <a:avLst/>
            </a:prstGeom>
            <a:noFill/>
            <a:ln w="12700">
              <a:solidFill>
                <a:srgbClr val="FF003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80" name="Line 58"/>
            <p:cNvSpPr>
              <a:spLocks noChangeShapeType="1"/>
            </p:cNvSpPr>
            <p:nvPr/>
          </p:nvSpPr>
          <p:spPr bwMode="auto">
            <a:xfrm>
              <a:off x="4242" y="2555"/>
              <a:ext cx="0" cy="72"/>
            </a:xfrm>
            <a:prstGeom prst="line">
              <a:avLst/>
            </a:prstGeom>
            <a:noFill/>
            <a:ln w="12700">
              <a:solidFill>
                <a:srgbClr val="FF003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81" name="Line 59"/>
            <p:cNvSpPr>
              <a:spLocks noChangeShapeType="1"/>
            </p:cNvSpPr>
            <p:nvPr/>
          </p:nvSpPr>
          <p:spPr bwMode="auto">
            <a:xfrm>
              <a:off x="4242" y="2684"/>
              <a:ext cx="0" cy="71"/>
            </a:xfrm>
            <a:prstGeom prst="line">
              <a:avLst/>
            </a:prstGeom>
            <a:noFill/>
            <a:ln w="12700">
              <a:solidFill>
                <a:srgbClr val="FF003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82" name="Line 60"/>
            <p:cNvSpPr>
              <a:spLocks noChangeShapeType="1"/>
            </p:cNvSpPr>
            <p:nvPr/>
          </p:nvSpPr>
          <p:spPr bwMode="auto">
            <a:xfrm>
              <a:off x="4242" y="2812"/>
              <a:ext cx="0" cy="72"/>
            </a:xfrm>
            <a:prstGeom prst="line">
              <a:avLst/>
            </a:prstGeom>
            <a:noFill/>
            <a:ln w="12700">
              <a:solidFill>
                <a:srgbClr val="FF003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83" name="Line 61"/>
            <p:cNvSpPr>
              <a:spLocks noChangeShapeType="1"/>
            </p:cNvSpPr>
            <p:nvPr/>
          </p:nvSpPr>
          <p:spPr bwMode="auto">
            <a:xfrm>
              <a:off x="4242" y="2940"/>
              <a:ext cx="0" cy="72"/>
            </a:xfrm>
            <a:prstGeom prst="line">
              <a:avLst/>
            </a:prstGeom>
            <a:noFill/>
            <a:ln w="12700">
              <a:solidFill>
                <a:srgbClr val="FF003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84" name="Line 62"/>
            <p:cNvSpPr>
              <a:spLocks noChangeShapeType="1"/>
            </p:cNvSpPr>
            <p:nvPr/>
          </p:nvSpPr>
          <p:spPr bwMode="auto">
            <a:xfrm>
              <a:off x="4242" y="3068"/>
              <a:ext cx="0" cy="72"/>
            </a:xfrm>
            <a:prstGeom prst="line">
              <a:avLst/>
            </a:prstGeom>
            <a:noFill/>
            <a:ln w="12700">
              <a:solidFill>
                <a:srgbClr val="FF003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85" name="Line 63"/>
            <p:cNvSpPr>
              <a:spLocks noChangeShapeType="1"/>
            </p:cNvSpPr>
            <p:nvPr/>
          </p:nvSpPr>
          <p:spPr bwMode="auto">
            <a:xfrm>
              <a:off x="4242" y="3196"/>
              <a:ext cx="0" cy="72"/>
            </a:xfrm>
            <a:prstGeom prst="line">
              <a:avLst/>
            </a:prstGeom>
            <a:noFill/>
            <a:ln w="12700">
              <a:solidFill>
                <a:srgbClr val="FF003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86" name="Line 64"/>
            <p:cNvSpPr>
              <a:spLocks noChangeShapeType="1"/>
            </p:cNvSpPr>
            <p:nvPr/>
          </p:nvSpPr>
          <p:spPr bwMode="auto">
            <a:xfrm>
              <a:off x="4242" y="3324"/>
              <a:ext cx="0" cy="72"/>
            </a:xfrm>
            <a:prstGeom prst="line">
              <a:avLst/>
            </a:prstGeom>
            <a:noFill/>
            <a:ln w="12700">
              <a:solidFill>
                <a:srgbClr val="FF003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87" name="Line 65"/>
            <p:cNvSpPr>
              <a:spLocks noChangeShapeType="1"/>
            </p:cNvSpPr>
            <p:nvPr/>
          </p:nvSpPr>
          <p:spPr bwMode="auto">
            <a:xfrm>
              <a:off x="4242" y="3452"/>
              <a:ext cx="0" cy="22"/>
            </a:xfrm>
            <a:prstGeom prst="line">
              <a:avLst/>
            </a:prstGeom>
            <a:noFill/>
            <a:ln w="12700">
              <a:solidFill>
                <a:srgbClr val="FF003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88" name="Freeform 66"/>
            <p:cNvSpPr>
              <a:spLocks/>
            </p:cNvSpPr>
            <p:nvPr/>
          </p:nvSpPr>
          <p:spPr bwMode="auto">
            <a:xfrm>
              <a:off x="4197" y="3410"/>
              <a:ext cx="83" cy="126"/>
            </a:xfrm>
            <a:custGeom>
              <a:avLst/>
              <a:gdLst>
                <a:gd name="T0" fmla="*/ 41 w 83"/>
                <a:gd name="T1" fmla="*/ 125 h 126"/>
                <a:gd name="T2" fmla="*/ 82 w 83"/>
                <a:gd name="T3" fmla="*/ 0 h 126"/>
                <a:gd name="T4" fmla="*/ 0 w 83"/>
                <a:gd name="T5" fmla="*/ 0 h 126"/>
                <a:gd name="T6" fmla="*/ 41 w 83"/>
                <a:gd name="T7" fmla="*/ 125 h 12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3" h="126">
                  <a:moveTo>
                    <a:pt x="41" y="125"/>
                  </a:moveTo>
                  <a:lnTo>
                    <a:pt x="82" y="0"/>
                  </a:lnTo>
                  <a:lnTo>
                    <a:pt x="0" y="0"/>
                  </a:lnTo>
                  <a:lnTo>
                    <a:pt x="41" y="125"/>
                  </a:lnTo>
                </a:path>
              </a:pathLst>
            </a:custGeom>
            <a:solidFill>
              <a:srgbClr val="FF003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89" name="Freeform 67"/>
            <p:cNvSpPr>
              <a:spLocks/>
            </p:cNvSpPr>
            <p:nvPr/>
          </p:nvSpPr>
          <p:spPr bwMode="auto">
            <a:xfrm>
              <a:off x="4197" y="1915"/>
              <a:ext cx="83" cy="126"/>
            </a:xfrm>
            <a:custGeom>
              <a:avLst/>
              <a:gdLst>
                <a:gd name="T0" fmla="*/ 41 w 83"/>
                <a:gd name="T1" fmla="*/ 0 h 126"/>
                <a:gd name="T2" fmla="*/ 0 w 83"/>
                <a:gd name="T3" fmla="*/ 125 h 126"/>
                <a:gd name="T4" fmla="*/ 82 w 83"/>
                <a:gd name="T5" fmla="*/ 125 h 126"/>
                <a:gd name="T6" fmla="*/ 41 w 83"/>
                <a:gd name="T7" fmla="*/ 0 h 12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3" h="126">
                  <a:moveTo>
                    <a:pt x="41" y="0"/>
                  </a:moveTo>
                  <a:lnTo>
                    <a:pt x="0" y="125"/>
                  </a:lnTo>
                  <a:lnTo>
                    <a:pt x="82" y="125"/>
                  </a:lnTo>
                  <a:lnTo>
                    <a:pt x="41" y="0"/>
                  </a:lnTo>
                </a:path>
              </a:pathLst>
            </a:custGeom>
            <a:solidFill>
              <a:srgbClr val="FF003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7330" name="Group 68"/>
          <p:cNvGrpSpPr>
            <a:grpSpLocks/>
          </p:cNvGrpSpPr>
          <p:nvPr/>
        </p:nvGrpSpPr>
        <p:grpSpPr bwMode="auto">
          <a:xfrm>
            <a:off x="6624638" y="1934104"/>
            <a:ext cx="131762" cy="871803"/>
            <a:chOff x="4197" y="1257"/>
            <a:chExt cx="83" cy="659"/>
          </a:xfrm>
        </p:grpSpPr>
        <p:sp>
          <p:nvSpPr>
            <p:cNvPr id="97367" name="Line 69"/>
            <p:cNvSpPr>
              <a:spLocks noChangeShapeType="1"/>
            </p:cNvSpPr>
            <p:nvPr/>
          </p:nvSpPr>
          <p:spPr bwMode="auto">
            <a:xfrm>
              <a:off x="4242" y="1326"/>
              <a:ext cx="0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68" name="Line 70"/>
            <p:cNvSpPr>
              <a:spLocks noChangeShapeType="1"/>
            </p:cNvSpPr>
            <p:nvPr/>
          </p:nvSpPr>
          <p:spPr bwMode="auto">
            <a:xfrm>
              <a:off x="4242" y="1386"/>
              <a:ext cx="0" cy="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69" name="Line 71"/>
            <p:cNvSpPr>
              <a:spLocks noChangeShapeType="1"/>
            </p:cNvSpPr>
            <p:nvPr/>
          </p:nvSpPr>
          <p:spPr bwMode="auto">
            <a:xfrm>
              <a:off x="4242" y="1514"/>
              <a:ext cx="0" cy="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70" name="Line 72"/>
            <p:cNvSpPr>
              <a:spLocks noChangeShapeType="1"/>
            </p:cNvSpPr>
            <p:nvPr/>
          </p:nvSpPr>
          <p:spPr bwMode="auto">
            <a:xfrm>
              <a:off x="4242" y="1641"/>
              <a:ext cx="0" cy="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71" name="Line 73"/>
            <p:cNvSpPr>
              <a:spLocks noChangeShapeType="1"/>
            </p:cNvSpPr>
            <p:nvPr/>
          </p:nvSpPr>
          <p:spPr bwMode="auto">
            <a:xfrm>
              <a:off x="4242" y="1770"/>
              <a:ext cx="0" cy="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72" name="Line 74"/>
            <p:cNvSpPr>
              <a:spLocks noChangeShapeType="1"/>
            </p:cNvSpPr>
            <p:nvPr/>
          </p:nvSpPr>
          <p:spPr bwMode="auto">
            <a:xfrm>
              <a:off x="4242" y="1898"/>
              <a:ext cx="0" cy="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73" name="Freeform 75"/>
            <p:cNvSpPr>
              <a:spLocks/>
            </p:cNvSpPr>
            <p:nvPr/>
          </p:nvSpPr>
          <p:spPr bwMode="auto">
            <a:xfrm>
              <a:off x="4197" y="1782"/>
              <a:ext cx="83" cy="128"/>
            </a:xfrm>
            <a:custGeom>
              <a:avLst/>
              <a:gdLst>
                <a:gd name="T0" fmla="*/ 41 w 83"/>
                <a:gd name="T1" fmla="*/ 127 h 128"/>
                <a:gd name="T2" fmla="*/ 82 w 83"/>
                <a:gd name="T3" fmla="*/ 0 h 128"/>
                <a:gd name="T4" fmla="*/ 0 w 83"/>
                <a:gd name="T5" fmla="*/ 0 h 128"/>
                <a:gd name="T6" fmla="*/ 41 w 83"/>
                <a:gd name="T7" fmla="*/ 127 h 1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3" h="128">
                  <a:moveTo>
                    <a:pt x="41" y="127"/>
                  </a:moveTo>
                  <a:lnTo>
                    <a:pt x="82" y="0"/>
                  </a:lnTo>
                  <a:lnTo>
                    <a:pt x="0" y="0"/>
                  </a:lnTo>
                  <a:lnTo>
                    <a:pt x="41" y="12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74" name="Freeform 76"/>
            <p:cNvSpPr>
              <a:spLocks/>
            </p:cNvSpPr>
            <p:nvPr/>
          </p:nvSpPr>
          <p:spPr bwMode="auto">
            <a:xfrm>
              <a:off x="4197" y="1257"/>
              <a:ext cx="83" cy="129"/>
            </a:xfrm>
            <a:custGeom>
              <a:avLst/>
              <a:gdLst>
                <a:gd name="T0" fmla="*/ 41 w 83"/>
                <a:gd name="T1" fmla="*/ 0 h 129"/>
                <a:gd name="T2" fmla="*/ 0 w 83"/>
                <a:gd name="T3" fmla="*/ 128 h 129"/>
                <a:gd name="T4" fmla="*/ 82 w 83"/>
                <a:gd name="T5" fmla="*/ 128 h 129"/>
                <a:gd name="T6" fmla="*/ 41 w 83"/>
                <a:gd name="T7" fmla="*/ 0 h 1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3" h="129">
                  <a:moveTo>
                    <a:pt x="41" y="0"/>
                  </a:moveTo>
                  <a:lnTo>
                    <a:pt x="0" y="128"/>
                  </a:lnTo>
                  <a:lnTo>
                    <a:pt x="82" y="128"/>
                  </a:lnTo>
                  <a:lnTo>
                    <a:pt x="4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7331" name="Line 77"/>
          <p:cNvSpPr>
            <a:spLocks noChangeShapeType="1"/>
          </p:cNvSpPr>
          <p:nvPr/>
        </p:nvSpPr>
        <p:spPr bwMode="auto">
          <a:xfrm>
            <a:off x="7045325" y="1959240"/>
            <a:ext cx="15954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32" name="Line 78"/>
          <p:cNvSpPr>
            <a:spLocks noChangeShapeType="1"/>
          </p:cNvSpPr>
          <p:nvPr/>
        </p:nvSpPr>
        <p:spPr bwMode="auto">
          <a:xfrm>
            <a:off x="7708901" y="4956969"/>
            <a:ext cx="10271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7333" name="Group 79"/>
          <p:cNvGrpSpPr>
            <a:grpSpLocks/>
          </p:cNvGrpSpPr>
          <p:nvPr/>
        </p:nvGrpSpPr>
        <p:grpSpPr bwMode="auto">
          <a:xfrm>
            <a:off x="8005763" y="1957917"/>
            <a:ext cx="133350" cy="2963333"/>
            <a:chOff x="5067" y="1275"/>
            <a:chExt cx="84" cy="2240"/>
          </a:xfrm>
        </p:grpSpPr>
        <p:sp>
          <p:nvSpPr>
            <p:cNvPr id="97347" name="Line 80"/>
            <p:cNvSpPr>
              <a:spLocks noChangeShapeType="1"/>
            </p:cNvSpPr>
            <p:nvPr/>
          </p:nvSpPr>
          <p:spPr bwMode="auto">
            <a:xfrm>
              <a:off x="5112" y="1345"/>
              <a:ext cx="0" cy="3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48" name="Line 81"/>
            <p:cNvSpPr>
              <a:spLocks noChangeShapeType="1"/>
            </p:cNvSpPr>
            <p:nvPr/>
          </p:nvSpPr>
          <p:spPr bwMode="auto">
            <a:xfrm>
              <a:off x="5112" y="1404"/>
              <a:ext cx="0" cy="72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49" name="Line 82"/>
            <p:cNvSpPr>
              <a:spLocks noChangeShapeType="1"/>
            </p:cNvSpPr>
            <p:nvPr/>
          </p:nvSpPr>
          <p:spPr bwMode="auto">
            <a:xfrm>
              <a:off x="5112" y="1532"/>
              <a:ext cx="0" cy="72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50" name="Line 83"/>
            <p:cNvSpPr>
              <a:spLocks noChangeShapeType="1"/>
            </p:cNvSpPr>
            <p:nvPr/>
          </p:nvSpPr>
          <p:spPr bwMode="auto">
            <a:xfrm>
              <a:off x="5112" y="1660"/>
              <a:ext cx="0" cy="73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51" name="Line 84"/>
            <p:cNvSpPr>
              <a:spLocks noChangeShapeType="1"/>
            </p:cNvSpPr>
            <p:nvPr/>
          </p:nvSpPr>
          <p:spPr bwMode="auto">
            <a:xfrm>
              <a:off x="5112" y="1788"/>
              <a:ext cx="0" cy="72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52" name="Line 85"/>
            <p:cNvSpPr>
              <a:spLocks noChangeShapeType="1"/>
            </p:cNvSpPr>
            <p:nvPr/>
          </p:nvSpPr>
          <p:spPr bwMode="auto">
            <a:xfrm>
              <a:off x="5112" y="1916"/>
              <a:ext cx="0" cy="72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53" name="Line 86"/>
            <p:cNvSpPr>
              <a:spLocks noChangeShapeType="1"/>
            </p:cNvSpPr>
            <p:nvPr/>
          </p:nvSpPr>
          <p:spPr bwMode="auto">
            <a:xfrm>
              <a:off x="5112" y="2045"/>
              <a:ext cx="0" cy="7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54" name="Line 87"/>
            <p:cNvSpPr>
              <a:spLocks noChangeShapeType="1"/>
            </p:cNvSpPr>
            <p:nvPr/>
          </p:nvSpPr>
          <p:spPr bwMode="auto">
            <a:xfrm>
              <a:off x="5112" y="2173"/>
              <a:ext cx="0" cy="72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55" name="Line 88"/>
            <p:cNvSpPr>
              <a:spLocks noChangeShapeType="1"/>
            </p:cNvSpPr>
            <p:nvPr/>
          </p:nvSpPr>
          <p:spPr bwMode="auto">
            <a:xfrm>
              <a:off x="5112" y="2300"/>
              <a:ext cx="0" cy="72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56" name="Line 89"/>
            <p:cNvSpPr>
              <a:spLocks noChangeShapeType="1"/>
            </p:cNvSpPr>
            <p:nvPr/>
          </p:nvSpPr>
          <p:spPr bwMode="auto">
            <a:xfrm>
              <a:off x="5112" y="2427"/>
              <a:ext cx="0" cy="73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57" name="Line 90"/>
            <p:cNvSpPr>
              <a:spLocks noChangeShapeType="1"/>
            </p:cNvSpPr>
            <p:nvPr/>
          </p:nvSpPr>
          <p:spPr bwMode="auto">
            <a:xfrm>
              <a:off x="5112" y="2555"/>
              <a:ext cx="0" cy="72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58" name="Line 91"/>
            <p:cNvSpPr>
              <a:spLocks noChangeShapeType="1"/>
            </p:cNvSpPr>
            <p:nvPr/>
          </p:nvSpPr>
          <p:spPr bwMode="auto">
            <a:xfrm>
              <a:off x="5112" y="2684"/>
              <a:ext cx="0" cy="7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59" name="Line 92"/>
            <p:cNvSpPr>
              <a:spLocks noChangeShapeType="1"/>
            </p:cNvSpPr>
            <p:nvPr/>
          </p:nvSpPr>
          <p:spPr bwMode="auto">
            <a:xfrm>
              <a:off x="5112" y="2812"/>
              <a:ext cx="0" cy="72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60" name="Line 93"/>
            <p:cNvSpPr>
              <a:spLocks noChangeShapeType="1"/>
            </p:cNvSpPr>
            <p:nvPr/>
          </p:nvSpPr>
          <p:spPr bwMode="auto">
            <a:xfrm>
              <a:off x="5112" y="2940"/>
              <a:ext cx="0" cy="72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61" name="Line 94"/>
            <p:cNvSpPr>
              <a:spLocks noChangeShapeType="1"/>
            </p:cNvSpPr>
            <p:nvPr/>
          </p:nvSpPr>
          <p:spPr bwMode="auto">
            <a:xfrm>
              <a:off x="5112" y="3068"/>
              <a:ext cx="0" cy="72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62" name="Line 95"/>
            <p:cNvSpPr>
              <a:spLocks noChangeShapeType="1"/>
            </p:cNvSpPr>
            <p:nvPr/>
          </p:nvSpPr>
          <p:spPr bwMode="auto">
            <a:xfrm>
              <a:off x="5112" y="3196"/>
              <a:ext cx="0" cy="72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63" name="Line 96"/>
            <p:cNvSpPr>
              <a:spLocks noChangeShapeType="1"/>
            </p:cNvSpPr>
            <p:nvPr/>
          </p:nvSpPr>
          <p:spPr bwMode="auto">
            <a:xfrm>
              <a:off x="5112" y="3324"/>
              <a:ext cx="0" cy="72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64" name="Line 97"/>
            <p:cNvSpPr>
              <a:spLocks noChangeShapeType="1"/>
            </p:cNvSpPr>
            <p:nvPr/>
          </p:nvSpPr>
          <p:spPr bwMode="auto">
            <a:xfrm>
              <a:off x="5112" y="3452"/>
              <a:ext cx="0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65" name="Freeform 98"/>
            <p:cNvSpPr>
              <a:spLocks/>
            </p:cNvSpPr>
            <p:nvPr/>
          </p:nvSpPr>
          <p:spPr bwMode="auto">
            <a:xfrm>
              <a:off x="5067" y="3391"/>
              <a:ext cx="84" cy="124"/>
            </a:xfrm>
            <a:custGeom>
              <a:avLst/>
              <a:gdLst>
                <a:gd name="T0" fmla="*/ 42 w 84"/>
                <a:gd name="T1" fmla="*/ 123 h 124"/>
                <a:gd name="T2" fmla="*/ 83 w 84"/>
                <a:gd name="T3" fmla="*/ 0 h 124"/>
                <a:gd name="T4" fmla="*/ 0 w 84"/>
                <a:gd name="T5" fmla="*/ 0 h 124"/>
                <a:gd name="T6" fmla="*/ 42 w 84"/>
                <a:gd name="T7" fmla="*/ 123 h 1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4" h="124">
                  <a:moveTo>
                    <a:pt x="42" y="123"/>
                  </a:moveTo>
                  <a:lnTo>
                    <a:pt x="83" y="0"/>
                  </a:lnTo>
                  <a:lnTo>
                    <a:pt x="0" y="0"/>
                  </a:lnTo>
                  <a:lnTo>
                    <a:pt x="42" y="123"/>
                  </a:lnTo>
                </a:path>
              </a:pathLst>
            </a:cu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66" name="Freeform 99"/>
            <p:cNvSpPr>
              <a:spLocks/>
            </p:cNvSpPr>
            <p:nvPr/>
          </p:nvSpPr>
          <p:spPr bwMode="auto">
            <a:xfrm>
              <a:off x="5067" y="1275"/>
              <a:ext cx="84" cy="123"/>
            </a:xfrm>
            <a:custGeom>
              <a:avLst/>
              <a:gdLst>
                <a:gd name="T0" fmla="*/ 42 w 84"/>
                <a:gd name="T1" fmla="*/ 0 h 123"/>
                <a:gd name="T2" fmla="*/ 0 w 84"/>
                <a:gd name="T3" fmla="*/ 122 h 123"/>
                <a:gd name="T4" fmla="*/ 83 w 84"/>
                <a:gd name="T5" fmla="*/ 122 h 123"/>
                <a:gd name="T6" fmla="*/ 42 w 84"/>
                <a:gd name="T7" fmla="*/ 0 h 1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4" h="123">
                  <a:moveTo>
                    <a:pt x="42" y="0"/>
                  </a:moveTo>
                  <a:lnTo>
                    <a:pt x="0" y="122"/>
                  </a:lnTo>
                  <a:lnTo>
                    <a:pt x="83" y="122"/>
                  </a:lnTo>
                  <a:lnTo>
                    <a:pt x="42" y="0"/>
                  </a:lnTo>
                </a:path>
              </a:pathLst>
            </a:cu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7334" name="Group 100"/>
          <p:cNvGrpSpPr>
            <a:grpSpLocks/>
          </p:cNvGrpSpPr>
          <p:nvPr/>
        </p:nvGrpSpPr>
        <p:grpSpPr bwMode="auto">
          <a:xfrm>
            <a:off x="4308475" y="4003146"/>
            <a:ext cx="554038" cy="157428"/>
            <a:chOff x="2738" y="2821"/>
            <a:chExt cx="349" cy="119"/>
          </a:xfrm>
        </p:grpSpPr>
        <p:sp>
          <p:nvSpPr>
            <p:cNvPr id="97345" name="Oval 101"/>
            <p:cNvSpPr>
              <a:spLocks noChangeArrowheads="1"/>
            </p:cNvSpPr>
            <p:nvPr/>
          </p:nvSpPr>
          <p:spPr bwMode="auto">
            <a:xfrm>
              <a:off x="2738" y="2821"/>
              <a:ext cx="174" cy="119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46" name="Arc 102"/>
            <p:cNvSpPr>
              <a:spLocks/>
            </p:cNvSpPr>
            <p:nvPr/>
          </p:nvSpPr>
          <p:spPr bwMode="auto">
            <a:xfrm>
              <a:off x="2847" y="2881"/>
              <a:ext cx="240" cy="5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7335" name="Rectangle 103"/>
          <p:cNvSpPr>
            <a:spLocks noChangeArrowheads="1"/>
          </p:cNvSpPr>
          <p:nvPr/>
        </p:nvSpPr>
        <p:spPr bwMode="auto">
          <a:xfrm>
            <a:off x="3211513" y="2190751"/>
            <a:ext cx="2481449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zh-CN" altLang="en-US">
                <a:solidFill>
                  <a:srgbClr val="000000"/>
                </a:solidFill>
              </a:rPr>
              <a:t>控制曲线</a:t>
            </a:r>
            <a:r>
              <a:rPr lang="en-US" altLang="zh-CN">
                <a:solidFill>
                  <a:srgbClr val="000000"/>
                </a:solidFill>
              </a:rPr>
              <a:t>Control curve</a:t>
            </a:r>
          </a:p>
        </p:txBody>
      </p:sp>
      <p:grpSp>
        <p:nvGrpSpPr>
          <p:cNvPr id="97336" name="Group 104"/>
          <p:cNvGrpSpPr>
            <a:grpSpLocks/>
          </p:cNvGrpSpPr>
          <p:nvPr/>
        </p:nvGrpSpPr>
        <p:grpSpPr bwMode="auto">
          <a:xfrm>
            <a:off x="6743700" y="2095500"/>
            <a:ext cx="942975" cy="572823"/>
            <a:chOff x="4272" y="1379"/>
            <a:chExt cx="594" cy="433"/>
          </a:xfrm>
        </p:grpSpPr>
        <p:sp>
          <p:nvSpPr>
            <p:cNvPr id="97343" name="Rectangle 105"/>
            <p:cNvSpPr>
              <a:spLocks noChangeArrowheads="1"/>
            </p:cNvSpPr>
            <p:nvPr/>
          </p:nvSpPr>
          <p:spPr bwMode="auto">
            <a:xfrm>
              <a:off x="4272" y="1379"/>
              <a:ext cx="594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zh-CN" altLang="en-US">
                  <a:solidFill>
                    <a:srgbClr val="000000"/>
                  </a:solidFill>
                </a:rPr>
                <a:t>设定点</a:t>
              </a:r>
              <a:r>
                <a:rPr lang="en-US" altLang="zh-CN">
                  <a:solidFill>
                    <a:srgbClr val="000000"/>
                  </a:solidFill>
                </a:rPr>
                <a:t>,</a:t>
              </a:r>
            </a:p>
          </p:txBody>
        </p:sp>
        <p:sp>
          <p:nvSpPr>
            <p:cNvPr id="97344" name="Rectangle 106"/>
            <p:cNvSpPr>
              <a:spLocks noChangeArrowheads="1"/>
            </p:cNvSpPr>
            <p:nvPr/>
          </p:nvSpPr>
          <p:spPr bwMode="auto">
            <a:xfrm>
              <a:off x="4272" y="1532"/>
              <a:ext cx="578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altLang="zh-CN">
                  <a:solidFill>
                    <a:srgbClr val="000000"/>
                  </a:solidFill>
                </a:rPr>
                <a:t>  25 FT</a:t>
              </a:r>
            </a:p>
          </p:txBody>
        </p:sp>
      </p:grpSp>
      <p:sp>
        <p:nvSpPr>
          <p:cNvPr id="97337" name="Line 107"/>
          <p:cNvSpPr>
            <a:spLocks noChangeShapeType="1"/>
          </p:cNvSpPr>
          <p:nvPr/>
        </p:nvSpPr>
        <p:spPr bwMode="auto">
          <a:xfrm>
            <a:off x="4764088" y="2319073"/>
            <a:ext cx="495300" cy="396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39" name="Text Box 109"/>
          <p:cNvSpPr txBox="1">
            <a:spLocks noChangeArrowheads="1"/>
          </p:cNvSpPr>
          <p:nvPr/>
        </p:nvSpPr>
        <p:spPr bwMode="auto">
          <a:xfrm>
            <a:off x="2705101" y="1337469"/>
            <a:ext cx="314007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r>
              <a:rPr lang="en-US" altLang="zh-CN"/>
              <a:t>*</a:t>
            </a:r>
            <a:r>
              <a:rPr lang="zh-CN" altLang="en-US"/>
              <a:t>当阀关小时，泵减速*</a:t>
            </a:r>
            <a:r>
              <a:rPr lang="en-US" altLang="zh-CN"/>
              <a:t>As the valve closes, the pump slows down</a:t>
            </a:r>
          </a:p>
        </p:txBody>
      </p:sp>
      <p:graphicFrame>
        <p:nvGraphicFramePr>
          <p:cNvPr id="97340" name="Object 110"/>
          <p:cNvGraphicFramePr>
            <a:graphicFrameLocks noChangeAspect="1"/>
          </p:cNvGraphicFramePr>
          <p:nvPr/>
        </p:nvGraphicFramePr>
        <p:xfrm>
          <a:off x="7232650" y="428625"/>
          <a:ext cx="1443038" cy="967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1" name="Bitmap Image" r:id="rId4" imgW="4428571" imgH="3561905" progId="Paint.Picture">
                  <p:embed/>
                </p:oleObj>
              </mc:Choice>
              <mc:Fallback>
                <p:oleObj name="Bitmap Image" r:id="rId4" imgW="4428571" imgH="35619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0" y="428625"/>
                        <a:ext cx="1443038" cy="9670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341" name="Line 111"/>
          <p:cNvSpPr>
            <a:spLocks noChangeShapeType="1"/>
          </p:cNvSpPr>
          <p:nvPr/>
        </p:nvSpPr>
        <p:spPr bwMode="auto">
          <a:xfrm flipH="1">
            <a:off x="6680201" y="1443303"/>
            <a:ext cx="561975" cy="964406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42" name="Arc 112"/>
          <p:cNvSpPr>
            <a:spLocks/>
          </p:cNvSpPr>
          <p:nvPr/>
        </p:nvSpPr>
        <p:spPr bwMode="auto">
          <a:xfrm>
            <a:off x="1200150" y="992188"/>
            <a:ext cx="5511800" cy="1141678"/>
          </a:xfrm>
          <a:custGeom>
            <a:avLst/>
            <a:gdLst>
              <a:gd name="T0" fmla="*/ 0 w 21347"/>
              <a:gd name="T1" fmla="*/ 0 h 21600"/>
              <a:gd name="T2" fmla="*/ 2147483647 w 21347"/>
              <a:gd name="T3" fmla="*/ 2147483647 h 21600"/>
              <a:gd name="T4" fmla="*/ 2147483647 w 21347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347" h="21600" fill="none" extrusionOk="0">
                <a:moveTo>
                  <a:pt x="0" y="0"/>
                </a:moveTo>
                <a:cubicBezTo>
                  <a:pt x="8" y="0"/>
                  <a:pt x="16" y="-1"/>
                  <a:pt x="25" y="0"/>
                </a:cubicBezTo>
                <a:cubicBezTo>
                  <a:pt x="10621" y="0"/>
                  <a:pt x="19653" y="7686"/>
                  <a:pt x="21347" y="18146"/>
                </a:cubicBezTo>
              </a:path>
              <a:path w="21347" h="21600" stroke="0" extrusionOk="0">
                <a:moveTo>
                  <a:pt x="0" y="0"/>
                </a:moveTo>
                <a:cubicBezTo>
                  <a:pt x="8" y="0"/>
                  <a:pt x="16" y="-1"/>
                  <a:pt x="25" y="0"/>
                </a:cubicBezTo>
                <a:cubicBezTo>
                  <a:pt x="10621" y="0"/>
                  <a:pt x="19653" y="7686"/>
                  <a:pt x="21347" y="18146"/>
                </a:cubicBezTo>
                <a:lnTo>
                  <a:pt x="25" y="2160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7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/>
          </p:cNvSpPr>
          <p:nvPr>
            <p:ph type="title"/>
          </p:nvPr>
        </p:nvSpPr>
        <p:spPr>
          <a:xfrm>
            <a:off x="490538" y="109349"/>
            <a:ext cx="8229600" cy="79639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关小二通阀，管路阻力增大</a:t>
            </a:r>
          </a:p>
        </p:txBody>
      </p:sp>
      <p:sp>
        <p:nvSpPr>
          <p:cNvPr id="83971" name="Arc 4"/>
          <p:cNvSpPr>
            <a:spLocks/>
          </p:cNvSpPr>
          <p:nvPr/>
        </p:nvSpPr>
        <p:spPr bwMode="auto">
          <a:xfrm>
            <a:off x="1979613" y="1080824"/>
            <a:ext cx="3776662" cy="3107531"/>
          </a:xfrm>
          <a:custGeom>
            <a:avLst/>
            <a:gdLst>
              <a:gd name="T0" fmla="*/ 2147483647 w 21007"/>
              <a:gd name="T1" fmla="*/ 2147483647 h 21600"/>
              <a:gd name="T2" fmla="*/ 0 w 21007"/>
              <a:gd name="T3" fmla="*/ 2147483647 h 21600"/>
              <a:gd name="T4" fmla="*/ 209183064 w 21007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007" h="21600" fill="none" extrusionOk="0">
                <a:moveTo>
                  <a:pt x="21006" y="5174"/>
                </a:moveTo>
                <a:cubicBezTo>
                  <a:pt x="18626" y="14821"/>
                  <a:pt x="9972" y="21599"/>
                  <a:pt x="36" y="21600"/>
                </a:cubicBezTo>
                <a:cubicBezTo>
                  <a:pt x="24" y="21600"/>
                  <a:pt x="12" y="21599"/>
                  <a:pt x="0" y="21599"/>
                </a:cubicBezTo>
              </a:path>
              <a:path w="21007" h="21600" stroke="0" extrusionOk="0">
                <a:moveTo>
                  <a:pt x="21006" y="5174"/>
                </a:moveTo>
                <a:cubicBezTo>
                  <a:pt x="18626" y="14821"/>
                  <a:pt x="9972" y="21599"/>
                  <a:pt x="36" y="21600"/>
                </a:cubicBezTo>
                <a:cubicBezTo>
                  <a:pt x="24" y="21600"/>
                  <a:pt x="12" y="21599"/>
                  <a:pt x="0" y="21599"/>
                </a:cubicBezTo>
                <a:lnTo>
                  <a:pt x="36" y="0"/>
                </a:lnTo>
                <a:lnTo>
                  <a:pt x="21006" y="5174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2" name="Oval 5"/>
          <p:cNvSpPr>
            <a:spLocks noChangeArrowheads="1"/>
          </p:cNvSpPr>
          <p:nvPr/>
        </p:nvSpPr>
        <p:spPr bwMode="auto">
          <a:xfrm>
            <a:off x="5524500" y="2190750"/>
            <a:ext cx="152400" cy="1270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973" name="Oval 6"/>
          <p:cNvSpPr>
            <a:spLocks noChangeArrowheads="1"/>
          </p:cNvSpPr>
          <p:nvPr/>
        </p:nvSpPr>
        <p:spPr bwMode="auto">
          <a:xfrm>
            <a:off x="5969000" y="2286000"/>
            <a:ext cx="152400" cy="12567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974" name="Line 7"/>
          <p:cNvSpPr>
            <a:spLocks noChangeShapeType="1"/>
          </p:cNvSpPr>
          <p:nvPr/>
        </p:nvSpPr>
        <p:spPr bwMode="auto">
          <a:xfrm>
            <a:off x="1966913" y="4943740"/>
            <a:ext cx="5276850" cy="132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5" name="Arc 8"/>
          <p:cNvSpPr>
            <a:spLocks/>
          </p:cNvSpPr>
          <p:nvPr/>
        </p:nvSpPr>
        <p:spPr bwMode="auto">
          <a:xfrm>
            <a:off x="1981201" y="1938073"/>
            <a:ext cx="4913313" cy="1236927"/>
          </a:xfrm>
          <a:custGeom>
            <a:avLst/>
            <a:gdLst>
              <a:gd name="T0" fmla="*/ 0 w 19642"/>
              <a:gd name="T1" fmla="*/ 0 h 21600"/>
              <a:gd name="T2" fmla="*/ 2147483647 w 19642"/>
              <a:gd name="T3" fmla="*/ 2147483647 h 21600"/>
              <a:gd name="T4" fmla="*/ 391323043 w 19642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642" h="21600" fill="none" extrusionOk="0">
                <a:moveTo>
                  <a:pt x="0" y="0"/>
                </a:moveTo>
                <a:cubicBezTo>
                  <a:pt x="8" y="0"/>
                  <a:pt x="16" y="-1"/>
                  <a:pt x="25" y="0"/>
                </a:cubicBezTo>
                <a:cubicBezTo>
                  <a:pt x="8454" y="0"/>
                  <a:pt x="16113" y="4903"/>
                  <a:pt x="19641" y="12559"/>
                </a:cubicBezTo>
              </a:path>
              <a:path w="19642" h="21600" stroke="0" extrusionOk="0">
                <a:moveTo>
                  <a:pt x="0" y="0"/>
                </a:moveTo>
                <a:cubicBezTo>
                  <a:pt x="8" y="0"/>
                  <a:pt x="16" y="-1"/>
                  <a:pt x="25" y="0"/>
                </a:cubicBezTo>
                <a:cubicBezTo>
                  <a:pt x="8454" y="0"/>
                  <a:pt x="16113" y="4903"/>
                  <a:pt x="19641" y="12559"/>
                </a:cubicBezTo>
                <a:lnTo>
                  <a:pt x="25" y="2160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6" name="Arc 9"/>
          <p:cNvSpPr>
            <a:spLocks/>
          </p:cNvSpPr>
          <p:nvPr/>
        </p:nvSpPr>
        <p:spPr bwMode="auto">
          <a:xfrm>
            <a:off x="1965325" y="1064949"/>
            <a:ext cx="4298950" cy="3107531"/>
          </a:xfrm>
          <a:custGeom>
            <a:avLst/>
            <a:gdLst>
              <a:gd name="T0" fmla="*/ 2147483647 w 20842"/>
              <a:gd name="T1" fmla="*/ 2147483647 h 21600"/>
              <a:gd name="T2" fmla="*/ 0 w 20842"/>
              <a:gd name="T3" fmla="*/ 2147483647 h 21600"/>
              <a:gd name="T4" fmla="*/ 272031211 w 20842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842" h="21600" fill="none" extrusionOk="0">
                <a:moveTo>
                  <a:pt x="20842" y="5784"/>
                </a:moveTo>
                <a:cubicBezTo>
                  <a:pt x="18244" y="15131"/>
                  <a:pt x="9732" y="21599"/>
                  <a:pt x="31" y="21600"/>
                </a:cubicBezTo>
                <a:cubicBezTo>
                  <a:pt x="20" y="21600"/>
                  <a:pt x="10" y="21599"/>
                  <a:pt x="0" y="21599"/>
                </a:cubicBezTo>
              </a:path>
              <a:path w="20842" h="21600" stroke="0" extrusionOk="0">
                <a:moveTo>
                  <a:pt x="20842" y="5784"/>
                </a:moveTo>
                <a:cubicBezTo>
                  <a:pt x="18244" y="15131"/>
                  <a:pt x="9732" y="21599"/>
                  <a:pt x="31" y="21600"/>
                </a:cubicBezTo>
                <a:cubicBezTo>
                  <a:pt x="20" y="21600"/>
                  <a:pt x="10" y="21599"/>
                  <a:pt x="0" y="21599"/>
                </a:cubicBezTo>
                <a:lnTo>
                  <a:pt x="31" y="0"/>
                </a:lnTo>
                <a:lnTo>
                  <a:pt x="20842" y="5784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7" name="Arc 10"/>
          <p:cNvSpPr>
            <a:spLocks/>
          </p:cNvSpPr>
          <p:nvPr/>
        </p:nvSpPr>
        <p:spPr bwMode="auto">
          <a:xfrm>
            <a:off x="1981201" y="1366573"/>
            <a:ext cx="4081463" cy="3582458"/>
          </a:xfrm>
          <a:custGeom>
            <a:avLst/>
            <a:gdLst>
              <a:gd name="T0" fmla="*/ 2147483647 w 18682"/>
              <a:gd name="T1" fmla="*/ 2147483647 h 21600"/>
              <a:gd name="T2" fmla="*/ 0 w 18682"/>
              <a:gd name="T3" fmla="*/ 2147483647 h 21600"/>
              <a:gd name="T4" fmla="*/ 302412770 w 18682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682" h="21600" fill="none" extrusionOk="0">
                <a:moveTo>
                  <a:pt x="18682" y="10891"/>
                </a:moveTo>
                <a:cubicBezTo>
                  <a:pt x="14810" y="17522"/>
                  <a:pt x="7708" y="21599"/>
                  <a:pt x="29" y="21600"/>
                </a:cubicBezTo>
                <a:cubicBezTo>
                  <a:pt x="19" y="21600"/>
                  <a:pt x="9" y="21599"/>
                  <a:pt x="0" y="21599"/>
                </a:cubicBezTo>
              </a:path>
              <a:path w="18682" h="21600" stroke="0" extrusionOk="0">
                <a:moveTo>
                  <a:pt x="18682" y="10891"/>
                </a:moveTo>
                <a:cubicBezTo>
                  <a:pt x="14810" y="17522"/>
                  <a:pt x="7708" y="21599"/>
                  <a:pt x="29" y="21600"/>
                </a:cubicBezTo>
                <a:cubicBezTo>
                  <a:pt x="19" y="21600"/>
                  <a:pt x="9" y="21599"/>
                  <a:pt x="0" y="21599"/>
                </a:cubicBezTo>
                <a:lnTo>
                  <a:pt x="29" y="0"/>
                </a:lnTo>
                <a:lnTo>
                  <a:pt x="18682" y="10891"/>
                </a:lnTo>
                <a:close/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8" name="Rectangle 11"/>
          <p:cNvSpPr>
            <a:spLocks noChangeArrowheads="1"/>
          </p:cNvSpPr>
          <p:nvPr/>
        </p:nvSpPr>
        <p:spPr bwMode="auto">
          <a:xfrm>
            <a:off x="6203950" y="2143125"/>
            <a:ext cx="15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CN">
                <a:solidFill>
                  <a:srgbClr val="000000"/>
                </a:solidFill>
              </a:rPr>
              <a:t>A</a:t>
            </a:r>
            <a:endParaRPr lang="en-US" altLang="zh-CN" sz="2400">
              <a:latin typeface="Humnst777 Lt BT" pitchFamily="34" charset="0"/>
            </a:endParaRPr>
          </a:p>
        </p:txBody>
      </p:sp>
      <p:sp>
        <p:nvSpPr>
          <p:cNvPr id="83979" name="Line 12"/>
          <p:cNvSpPr>
            <a:spLocks noChangeShapeType="1"/>
          </p:cNvSpPr>
          <p:nvPr/>
        </p:nvSpPr>
        <p:spPr bwMode="auto">
          <a:xfrm>
            <a:off x="1979614" y="1128448"/>
            <a:ext cx="1587" cy="38258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0" name="Rectangle 13"/>
          <p:cNvSpPr>
            <a:spLocks noChangeArrowheads="1"/>
          </p:cNvSpPr>
          <p:nvPr/>
        </p:nvSpPr>
        <p:spPr bwMode="auto">
          <a:xfrm>
            <a:off x="5721350" y="2005542"/>
            <a:ext cx="15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CN">
                <a:solidFill>
                  <a:srgbClr val="000000"/>
                </a:solidFill>
              </a:rPr>
              <a:t>B</a:t>
            </a:r>
            <a:endParaRPr lang="en-US" altLang="zh-CN" sz="2400">
              <a:latin typeface="Humnst777 Lt BT" pitchFamily="34" charset="0"/>
            </a:endParaRPr>
          </a:p>
        </p:txBody>
      </p:sp>
      <p:sp>
        <p:nvSpPr>
          <p:cNvPr id="83981" name="Line 15"/>
          <p:cNvSpPr>
            <a:spLocks noChangeShapeType="1"/>
          </p:cNvSpPr>
          <p:nvPr/>
        </p:nvSpPr>
        <p:spPr bwMode="auto">
          <a:xfrm>
            <a:off x="6051550" y="2374636"/>
            <a:ext cx="1588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2" name="Line 16"/>
          <p:cNvSpPr>
            <a:spLocks noChangeShapeType="1"/>
          </p:cNvSpPr>
          <p:nvPr/>
        </p:nvSpPr>
        <p:spPr bwMode="auto">
          <a:xfrm>
            <a:off x="6051550" y="2565136"/>
            <a:ext cx="1588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3" name="Line 17"/>
          <p:cNvSpPr>
            <a:spLocks noChangeShapeType="1"/>
          </p:cNvSpPr>
          <p:nvPr/>
        </p:nvSpPr>
        <p:spPr bwMode="auto">
          <a:xfrm>
            <a:off x="6051550" y="2755636"/>
            <a:ext cx="1588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4" name="Line 18"/>
          <p:cNvSpPr>
            <a:spLocks noChangeShapeType="1"/>
          </p:cNvSpPr>
          <p:nvPr/>
        </p:nvSpPr>
        <p:spPr bwMode="auto">
          <a:xfrm>
            <a:off x="6051550" y="2946136"/>
            <a:ext cx="1588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5" name="Line 19"/>
          <p:cNvSpPr>
            <a:spLocks noChangeShapeType="1"/>
          </p:cNvSpPr>
          <p:nvPr/>
        </p:nvSpPr>
        <p:spPr bwMode="auto">
          <a:xfrm>
            <a:off x="6051550" y="3136636"/>
            <a:ext cx="1588" cy="8334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6" name="Line 20"/>
          <p:cNvSpPr>
            <a:spLocks noChangeShapeType="1"/>
          </p:cNvSpPr>
          <p:nvPr/>
        </p:nvSpPr>
        <p:spPr bwMode="auto">
          <a:xfrm>
            <a:off x="6051550" y="3325812"/>
            <a:ext cx="1588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7" name="Line 21"/>
          <p:cNvSpPr>
            <a:spLocks noChangeShapeType="1"/>
          </p:cNvSpPr>
          <p:nvPr/>
        </p:nvSpPr>
        <p:spPr bwMode="auto">
          <a:xfrm>
            <a:off x="6051550" y="3516312"/>
            <a:ext cx="1588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8" name="Line 22"/>
          <p:cNvSpPr>
            <a:spLocks noChangeShapeType="1"/>
          </p:cNvSpPr>
          <p:nvPr/>
        </p:nvSpPr>
        <p:spPr bwMode="auto">
          <a:xfrm>
            <a:off x="6051550" y="3706812"/>
            <a:ext cx="1588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9" name="Line 23"/>
          <p:cNvSpPr>
            <a:spLocks noChangeShapeType="1"/>
          </p:cNvSpPr>
          <p:nvPr/>
        </p:nvSpPr>
        <p:spPr bwMode="auto">
          <a:xfrm>
            <a:off x="6051550" y="3897312"/>
            <a:ext cx="1588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0" name="Line 24"/>
          <p:cNvSpPr>
            <a:spLocks noChangeShapeType="1"/>
          </p:cNvSpPr>
          <p:nvPr/>
        </p:nvSpPr>
        <p:spPr bwMode="auto">
          <a:xfrm>
            <a:off x="6051550" y="4087813"/>
            <a:ext cx="1588" cy="8334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1" name="Line 25"/>
          <p:cNvSpPr>
            <a:spLocks noChangeShapeType="1"/>
          </p:cNvSpPr>
          <p:nvPr/>
        </p:nvSpPr>
        <p:spPr bwMode="auto">
          <a:xfrm>
            <a:off x="6051550" y="4276990"/>
            <a:ext cx="1588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2" name="Line 26"/>
          <p:cNvSpPr>
            <a:spLocks noChangeShapeType="1"/>
          </p:cNvSpPr>
          <p:nvPr/>
        </p:nvSpPr>
        <p:spPr bwMode="auto">
          <a:xfrm>
            <a:off x="6051550" y="4467490"/>
            <a:ext cx="1588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3" name="Line 27"/>
          <p:cNvSpPr>
            <a:spLocks noChangeShapeType="1"/>
          </p:cNvSpPr>
          <p:nvPr/>
        </p:nvSpPr>
        <p:spPr bwMode="auto">
          <a:xfrm>
            <a:off x="6051550" y="4657990"/>
            <a:ext cx="1588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4" name="Line 28"/>
          <p:cNvSpPr>
            <a:spLocks noChangeShapeType="1"/>
          </p:cNvSpPr>
          <p:nvPr/>
        </p:nvSpPr>
        <p:spPr bwMode="auto">
          <a:xfrm>
            <a:off x="6051550" y="4848490"/>
            <a:ext cx="1588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5" name="Line 30"/>
          <p:cNvSpPr>
            <a:spLocks noChangeShapeType="1"/>
          </p:cNvSpPr>
          <p:nvPr/>
        </p:nvSpPr>
        <p:spPr bwMode="auto">
          <a:xfrm>
            <a:off x="5594350" y="2248958"/>
            <a:ext cx="1588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6" name="Line 31"/>
          <p:cNvSpPr>
            <a:spLocks noChangeShapeType="1"/>
          </p:cNvSpPr>
          <p:nvPr/>
        </p:nvSpPr>
        <p:spPr bwMode="auto">
          <a:xfrm>
            <a:off x="5594350" y="2438136"/>
            <a:ext cx="1588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7" name="Line 32"/>
          <p:cNvSpPr>
            <a:spLocks noChangeShapeType="1"/>
          </p:cNvSpPr>
          <p:nvPr/>
        </p:nvSpPr>
        <p:spPr bwMode="auto">
          <a:xfrm>
            <a:off x="5594350" y="2628636"/>
            <a:ext cx="1588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8" name="Line 33"/>
          <p:cNvSpPr>
            <a:spLocks noChangeShapeType="1"/>
          </p:cNvSpPr>
          <p:nvPr/>
        </p:nvSpPr>
        <p:spPr bwMode="auto">
          <a:xfrm>
            <a:off x="5594350" y="2819136"/>
            <a:ext cx="1588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9" name="Line 34"/>
          <p:cNvSpPr>
            <a:spLocks noChangeShapeType="1"/>
          </p:cNvSpPr>
          <p:nvPr/>
        </p:nvSpPr>
        <p:spPr bwMode="auto">
          <a:xfrm>
            <a:off x="5594350" y="3009636"/>
            <a:ext cx="1588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00" name="Line 35"/>
          <p:cNvSpPr>
            <a:spLocks noChangeShapeType="1"/>
          </p:cNvSpPr>
          <p:nvPr/>
        </p:nvSpPr>
        <p:spPr bwMode="auto">
          <a:xfrm>
            <a:off x="5594350" y="3200136"/>
            <a:ext cx="1588" cy="8334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01" name="Line 36"/>
          <p:cNvSpPr>
            <a:spLocks noChangeShapeType="1"/>
          </p:cNvSpPr>
          <p:nvPr/>
        </p:nvSpPr>
        <p:spPr bwMode="auto">
          <a:xfrm>
            <a:off x="5594350" y="3389312"/>
            <a:ext cx="1588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02" name="Line 37"/>
          <p:cNvSpPr>
            <a:spLocks noChangeShapeType="1"/>
          </p:cNvSpPr>
          <p:nvPr/>
        </p:nvSpPr>
        <p:spPr bwMode="auto">
          <a:xfrm>
            <a:off x="5594350" y="3579812"/>
            <a:ext cx="1588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03" name="Line 38"/>
          <p:cNvSpPr>
            <a:spLocks noChangeShapeType="1"/>
          </p:cNvSpPr>
          <p:nvPr/>
        </p:nvSpPr>
        <p:spPr bwMode="auto">
          <a:xfrm>
            <a:off x="5594350" y="3770312"/>
            <a:ext cx="1588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04" name="Line 39"/>
          <p:cNvSpPr>
            <a:spLocks noChangeShapeType="1"/>
          </p:cNvSpPr>
          <p:nvPr/>
        </p:nvSpPr>
        <p:spPr bwMode="auto">
          <a:xfrm>
            <a:off x="5594350" y="3960812"/>
            <a:ext cx="1588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05" name="Line 40"/>
          <p:cNvSpPr>
            <a:spLocks noChangeShapeType="1"/>
          </p:cNvSpPr>
          <p:nvPr/>
        </p:nvSpPr>
        <p:spPr bwMode="auto">
          <a:xfrm>
            <a:off x="5594350" y="4149990"/>
            <a:ext cx="1588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06" name="Line 41"/>
          <p:cNvSpPr>
            <a:spLocks noChangeShapeType="1"/>
          </p:cNvSpPr>
          <p:nvPr/>
        </p:nvSpPr>
        <p:spPr bwMode="auto">
          <a:xfrm>
            <a:off x="5594350" y="4340490"/>
            <a:ext cx="1588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07" name="Line 42"/>
          <p:cNvSpPr>
            <a:spLocks noChangeShapeType="1"/>
          </p:cNvSpPr>
          <p:nvPr/>
        </p:nvSpPr>
        <p:spPr bwMode="auto">
          <a:xfrm>
            <a:off x="5594350" y="4530990"/>
            <a:ext cx="1588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08" name="Line 43"/>
          <p:cNvSpPr>
            <a:spLocks noChangeShapeType="1"/>
          </p:cNvSpPr>
          <p:nvPr/>
        </p:nvSpPr>
        <p:spPr bwMode="auto">
          <a:xfrm>
            <a:off x="5594350" y="4721490"/>
            <a:ext cx="1588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09" name="Line 44"/>
          <p:cNvSpPr>
            <a:spLocks noChangeShapeType="1"/>
          </p:cNvSpPr>
          <p:nvPr/>
        </p:nvSpPr>
        <p:spPr bwMode="auto">
          <a:xfrm>
            <a:off x="5594350" y="4911990"/>
            <a:ext cx="1588" cy="211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10" name="Rectangle 45"/>
          <p:cNvSpPr>
            <a:spLocks noChangeArrowheads="1"/>
          </p:cNvSpPr>
          <p:nvPr/>
        </p:nvSpPr>
        <p:spPr bwMode="auto">
          <a:xfrm>
            <a:off x="5924550" y="4953000"/>
            <a:ext cx="3222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Q1</a:t>
            </a:r>
          </a:p>
        </p:txBody>
      </p:sp>
      <p:sp>
        <p:nvSpPr>
          <p:cNvPr id="84011" name="Rectangle 46"/>
          <p:cNvSpPr>
            <a:spLocks noChangeArrowheads="1"/>
          </p:cNvSpPr>
          <p:nvPr/>
        </p:nvSpPr>
        <p:spPr bwMode="auto">
          <a:xfrm>
            <a:off x="5454650" y="4953000"/>
            <a:ext cx="3222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Q2</a:t>
            </a:r>
          </a:p>
        </p:txBody>
      </p:sp>
      <p:sp>
        <p:nvSpPr>
          <p:cNvPr id="84012" name="Freeform 48"/>
          <p:cNvSpPr>
            <a:spLocks/>
          </p:cNvSpPr>
          <p:nvPr/>
        </p:nvSpPr>
        <p:spPr bwMode="auto">
          <a:xfrm>
            <a:off x="6013450" y="2353469"/>
            <a:ext cx="76200" cy="127000"/>
          </a:xfrm>
          <a:custGeom>
            <a:avLst/>
            <a:gdLst>
              <a:gd name="T0" fmla="*/ 2147483647 w 48"/>
              <a:gd name="T1" fmla="*/ 0 h 96"/>
              <a:gd name="T2" fmla="*/ 2147483647 w 48"/>
              <a:gd name="T3" fmla="*/ 2147483647 h 96"/>
              <a:gd name="T4" fmla="*/ 2147483647 w 48"/>
              <a:gd name="T5" fmla="*/ 2147483647 h 96"/>
              <a:gd name="T6" fmla="*/ 0 w 48"/>
              <a:gd name="T7" fmla="*/ 2147483647 h 96"/>
              <a:gd name="T8" fmla="*/ 2147483647 w 48"/>
              <a:gd name="T9" fmla="*/ 0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96">
                <a:moveTo>
                  <a:pt x="24" y="0"/>
                </a:moveTo>
                <a:lnTo>
                  <a:pt x="48" y="96"/>
                </a:lnTo>
                <a:lnTo>
                  <a:pt x="24" y="96"/>
                </a:lnTo>
                <a:lnTo>
                  <a:pt x="0" y="96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13" name="Freeform 49"/>
          <p:cNvSpPr>
            <a:spLocks/>
          </p:cNvSpPr>
          <p:nvPr/>
        </p:nvSpPr>
        <p:spPr bwMode="auto">
          <a:xfrm>
            <a:off x="6013450" y="3020219"/>
            <a:ext cx="76200" cy="127000"/>
          </a:xfrm>
          <a:custGeom>
            <a:avLst/>
            <a:gdLst>
              <a:gd name="T0" fmla="*/ 2147483647 w 48"/>
              <a:gd name="T1" fmla="*/ 2147483647 h 96"/>
              <a:gd name="T2" fmla="*/ 0 w 48"/>
              <a:gd name="T3" fmla="*/ 0 h 96"/>
              <a:gd name="T4" fmla="*/ 2147483647 w 48"/>
              <a:gd name="T5" fmla="*/ 0 h 96"/>
              <a:gd name="T6" fmla="*/ 2147483647 w 48"/>
              <a:gd name="T7" fmla="*/ 0 h 96"/>
              <a:gd name="T8" fmla="*/ 2147483647 w 48"/>
              <a:gd name="T9" fmla="*/ 2147483647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96">
                <a:moveTo>
                  <a:pt x="24" y="96"/>
                </a:moveTo>
                <a:lnTo>
                  <a:pt x="0" y="0"/>
                </a:lnTo>
                <a:lnTo>
                  <a:pt x="24" y="0"/>
                </a:lnTo>
                <a:lnTo>
                  <a:pt x="48" y="0"/>
                </a:lnTo>
                <a:lnTo>
                  <a:pt x="24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14" name="Line 50"/>
          <p:cNvSpPr>
            <a:spLocks noChangeShapeType="1"/>
          </p:cNvSpPr>
          <p:nvPr/>
        </p:nvSpPr>
        <p:spPr bwMode="auto">
          <a:xfrm>
            <a:off x="6051550" y="2480469"/>
            <a:ext cx="1588" cy="539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15" name="Freeform 52"/>
          <p:cNvSpPr>
            <a:spLocks/>
          </p:cNvSpPr>
          <p:nvPr/>
        </p:nvSpPr>
        <p:spPr bwMode="auto">
          <a:xfrm>
            <a:off x="5556250" y="2248959"/>
            <a:ext cx="76200" cy="125678"/>
          </a:xfrm>
          <a:custGeom>
            <a:avLst/>
            <a:gdLst>
              <a:gd name="T0" fmla="*/ 2147483647 w 48"/>
              <a:gd name="T1" fmla="*/ 0 h 95"/>
              <a:gd name="T2" fmla="*/ 2147483647 w 48"/>
              <a:gd name="T3" fmla="*/ 2147483647 h 95"/>
              <a:gd name="T4" fmla="*/ 2147483647 w 48"/>
              <a:gd name="T5" fmla="*/ 2147483647 h 95"/>
              <a:gd name="T6" fmla="*/ 0 w 48"/>
              <a:gd name="T7" fmla="*/ 2147483647 h 95"/>
              <a:gd name="T8" fmla="*/ 2147483647 w 48"/>
              <a:gd name="T9" fmla="*/ 0 h 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95">
                <a:moveTo>
                  <a:pt x="24" y="0"/>
                </a:moveTo>
                <a:lnTo>
                  <a:pt x="48" y="95"/>
                </a:lnTo>
                <a:lnTo>
                  <a:pt x="24" y="95"/>
                </a:lnTo>
                <a:lnTo>
                  <a:pt x="0" y="95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16" name="Freeform 53"/>
          <p:cNvSpPr>
            <a:spLocks/>
          </p:cNvSpPr>
          <p:nvPr/>
        </p:nvSpPr>
        <p:spPr bwMode="auto">
          <a:xfrm>
            <a:off x="5556250" y="3516313"/>
            <a:ext cx="76200" cy="127000"/>
          </a:xfrm>
          <a:custGeom>
            <a:avLst/>
            <a:gdLst>
              <a:gd name="T0" fmla="*/ 2147483647 w 48"/>
              <a:gd name="T1" fmla="*/ 2147483647 h 96"/>
              <a:gd name="T2" fmla="*/ 0 w 48"/>
              <a:gd name="T3" fmla="*/ 0 h 96"/>
              <a:gd name="T4" fmla="*/ 2147483647 w 48"/>
              <a:gd name="T5" fmla="*/ 0 h 96"/>
              <a:gd name="T6" fmla="*/ 2147483647 w 48"/>
              <a:gd name="T7" fmla="*/ 0 h 96"/>
              <a:gd name="T8" fmla="*/ 2147483647 w 48"/>
              <a:gd name="T9" fmla="*/ 2147483647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" h="96">
                <a:moveTo>
                  <a:pt x="24" y="96"/>
                </a:moveTo>
                <a:lnTo>
                  <a:pt x="0" y="0"/>
                </a:lnTo>
                <a:lnTo>
                  <a:pt x="24" y="0"/>
                </a:lnTo>
                <a:lnTo>
                  <a:pt x="48" y="0"/>
                </a:lnTo>
                <a:lnTo>
                  <a:pt x="24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17" name="Line 54"/>
          <p:cNvSpPr>
            <a:spLocks noChangeShapeType="1"/>
          </p:cNvSpPr>
          <p:nvPr/>
        </p:nvSpPr>
        <p:spPr bwMode="auto">
          <a:xfrm>
            <a:off x="5594350" y="2374636"/>
            <a:ext cx="1588" cy="114167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18" name="Rectangle 55"/>
          <p:cNvSpPr>
            <a:spLocks noChangeArrowheads="1"/>
          </p:cNvSpPr>
          <p:nvPr/>
        </p:nvSpPr>
        <p:spPr bwMode="auto">
          <a:xfrm>
            <a:off x="2843213" y="5028407"/>
            <a:ext cx="13467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zh-CN" altLang="en-US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流量</a:t>
            </a:r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Flow, Q </a:t>
            </a:r>
          </a:p>
        </p:txBody>
      </p:sp>
      <p:sp>
        <p:nvSpPr>
          <p:cNvPr id="84019" name="Rectangle 56"/>
          <p:cNvSpPr>
            <a:spLocks noChangeArrowheads="1"/>
          </p:cNvSpPr>
          <p:nvPr/>
        </p:nvSpPr>
        <p:spPr bwMode="auto">
          <a:xfrm>
            <a:off x="4140200" y="5028407"/>
            <a:ext cx="6924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(GPM)</a:t>
            </a:r>
          </a:p>
        </p:txBody>
      </p:sp>
      <p:sp>
        <p:nvSpPr>
          <p:cNvPr id="84020" name="Rectangle 57"/>
          <p:cNvSpPr>
            <a:spLocks noChangeArrowheads="1"/>
          </p:cNvSpPr>
          <p:nvPr/>
        </p:nvSpPr>
        <p:spPr bwMode="auto">
          <a:xfrm>
            <a:off x="593725" y="2710657"/>
            <a:ext cx="14186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zh-CN" altLang="en-US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扬程</a:t>
            </a:r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Head, H </a:t>
            </a:r>
          </a:p>
        </p:txBody>
      </p:sp>
      <p:sp>
        <p:nvSpPr>
          <p:cNvPr id="84021" name="Rectangle 58"/>
          <p:cNvSpPr>
            <a:spLocks noChangeArrowheads="1"/>
          </p:cNvSpPr>
          <p:nvPr/>
        </p:nvSpPr>
        <p:spPr bwMode="auto">
          <a:xfrm>
            <a:off x="907370" y="3005006"/>
            <a:ext cx="5834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(feet)</a:t>
            </a:r>
          </a:p>
        </p:txBody>
      </p:sp>
      <p:sp>
        <p:nvSpPr>
          <p:cNvPr id="84022" name="Rectangle 59"/>
          <p:cNvSpPr>
            <a:spLocks noChangeArrowheads="1"/>
          </p:cNvSpPr>
          <p:nvPr/>
        </p:nvSpPr>
        <p:spPr bwMode="auto">
          <a:xfrm>
            <a:off x="2422525" y="1123157"/>
            <a:ext cx="14362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zh-CN" altLang="en-US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泵初始速度</a:t>
            </a:r>
          </a:p>
          <a:p>
            <a:pPr eaLnBrk="0" hangingPunct="0"/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Pump</a:t>
            </a:r>
          </a:p>
          <a:p>
            <a:pPr eaLnBrk="0" hangingPunct="0"/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Initial Speed </a:t>
            </a:r>
          </a:p>
        </p:txBody>
      </p:sp>
      <p:sp>
        <p:nvSpPr>
          <p:cNvPr id="84023" name="Rectangle 60"/>
          <p:cNvSpPr>
            <a:spLocks noChangeArrowheads="1"/>
          </p:cNvSpPr>
          <p:nvPr/>
        </p:nvSpPr>
        <p:spPr bwMode="auto">
          <a:xfrm>
            <a:off x="6305550" y="1561042"/>
            <a:ext cx="24626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zh-CN" altLang="en-US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控制曲线</a:t>
            </a:r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Control Curve</a:t>
            </a:r>
            <a:endParaRPr lang="en-US" altLang="zh-CN" sz="2400" dirty="0">
              <a:solidFill>
                <a:srgbClr val="0085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024" name="Rectangle 61"/>
          <p:cNvSpPr>
            <a:spLocks noChangeArrowheads="1"/>
          </p:cNvSpPr>
          <p:nvPr/>
        </p:nvSpPr>
        <p:spPr bwMode="auto">
          <a:xfrm>
            <a:off x="6232525" y="3155157"/>
            <a:ext cx="137537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zh-CN" altLang="en-US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</a:t>
            </a:r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管件</a:t>
            </a:r>
          </a:p>
          <a:p>
            <a:pPr eaLnBrk="0" hangingPunct="0"/>
            <a:r>
              <a:rPr lang="zh-CN" altLang="en-US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摩擦损失</a:t>
            </a:r>
          </a:p>
          <a:p>
            <a:pPr eaLnBrk="0" hangingPunct="0"/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Pipe, Fitting</a:t>
            </a:r>
          </a:p>
          <a:p>
            <a:pPr eaLnBrk="0" hangingPunct="0"/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Friction Loss</a:t>
            </a:r>
          </a:p>
        </p:txBody>
      </p:sp>
      <p:sp>
        <p:nvSpPr>
          <p:cNvPr id="84025" name="Line 62"/>
          <p:cNvSpPr>
            <a:spLocks noChangeShapeType="1"/>
          </p:cNvSpPr>
          <p:nvPr/>
        </p:nvSpPr>
        <p:spPr bwMode="auto">
          <a:xfrm flipH="1" flipV="1">
            <a:off x="5791200" y="1968500"/>
            <a:ext cx="457200" cy="190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arrow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5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/>
          </p:cNvSpPr>
          <p:nvPr>
            <p:ph type="title"/>
          </p:nvPr>
        </p:nvSpPr>
        <p:spPr>
          <a:xfrm>
            <a:off x="124620" y="108064"/>
            <a:ext cx="8964612" cy="79639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减速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使得流量和压差测量值都减小</a:t>
            </a:r>
          </a:p>
        </p:txBody>
      </p:sp>
      <p:sp>
        <p:nvSpPr>
          <p:cNvPr id="84995" name="Oval 4"/>
          <p:cNvSpPr>
            <a:spLocks noChangeArrowheads="1"/>
          </p:cNvSpPr>
          <p:nvPr/>
        </p:nvSpPr>
        <p:spPr bwMode="auto">
          <a:xfrm>
            <a:off x="5514976" y="2555012"/>
            <a:ext cx="142875" cy="1190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6" name="Oval 5"/>
          <p:cNvSpPr>
            <a:spLocks noChangeArrowheads="1"/>
          </p:cNvSpPr>
          <p:nvPr/>
        </p:nvSpPr>
        <p:spPr bwMode="auto">
          <a:xfrm>
            <a:off x="5781676" y="2142262"/>
            <a:ext cx="142875" cy="1190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7" name="Oval 6"/>
          <p:cNvSpPr>
            <a:spLocks noChangeArrowheads="1"/>
          </p:cNvSpPr>
          <p:nvPr/>
        </p:nvSpPr>
        <p:spPr bwMode="auto">
          <a:xfrm>
            <a:off x="6276976" y="2269262"/>
            <a:ext cx="142875" cy="1190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8" name="Line 7"/>
          <p:cNvSpPr>
            <a:spLocks noChangeShapeType="1"/>
          </p:cNvSpPr>
          <p:nvPr/>
        </p:nvSpPr>
        <p:spPr bwMode="auto">
          <a:xfrm>
            <a:off x="2219325" y="4899220"/>
            <a:ext cx="5283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9" name="Arc 8"/>
          <p:cNvSpPr>
            <a:spLocks/>
          </p:cNvSpPr>
          <p:nvPr/>
        </p:nvSpPr>
        <p:spPr bwMode="auto">
          <a:xfrm>
            <a:off x="2233614" y="1885616"/>
            <a:ext cx="4746625" cy="1239573"/>
          </a:xfrm>
          <a:custGeom>
            <a:avLst/>
            <a:gdLst>
              <a:gd name="T0" fmla="*/ 0 w 18942"/>
              <a:gd name="T1" fmla="*/ 0 h 21600"/>
              <a:gd name="T2" fmla="*/ 2147483647 w 18942"/>
              <a:gd name="T3" fmla="*/ 2147483647 h 21600"/>
              <a:gd name="T4" fmla="*/ 0 w 18942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942" h="21600" fill="none" extrusionOk="0">
                <a:moveTo>
                  <a:pt x="-1" y="0"/>
                </a:moveTo>
                <a:cubicBezTo>
                  <a:pt x="7888" y="0"/>
                  <a:pt x="15150" y="4300"/>
                  <a:pt x="18941" y="11219"/>
                </a:cubicBezTo>
              </a:path>
              <a:path w="18942" h="21600" stroke="0" extrusionOk="0">
                <a:moveTo>
                  <a:pt x="-1" y="0"/>
                </a:moveTo>
                <a:cubicBezTo>
                  <a:pt x="7888" y="0"/>
                  <a:pt x="15150" y="4300"/>
                  <a:pt x="18941" y="1121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 cap="rnd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0" name="Arc 9"/>
          <p:cNvSpPr>
            <a:spLocks/>
          </p:cNvSpPr>
          <p:nvPr/>
        </p:nvSpPr>
        <p:spPr bwMode="auto">
          <a:xfrm>
            <a:off x="2233613" y="1058793"/>
            <a:ext cx="4121150" cy="3081073"/>
          </a:xfrm>
          <a:custGeom>
            <a:avLst/>
            <a:gdLst>
              <a:gd name="T0" fmla="*/ 2147483647 w 19627"/>
              <a:gd name="T1" fmla="*/ 2147483647 h 21600"/>
              <a:gd name="T2" fmla="*/ 0 w 19627"/>
              <a:gd name="T3" fmla="*/ 2147483647 h 21600"/>
              <a:gd name="T4" fmla="*/ 0 w 19627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627" h="21600" fill="none" extrusionOk="0">
                <a:moveTo>
                  <a:pt x="19626" y="9018"/>
                </a:moveTo>
                <a:cubicBezTo>
                  <a:pt x="16103" y="16686"/>
                  <a:pt x="8438" y="21599"/>
                  <a:pt x="0" y="21600"/>
                </a:cubicBezTo>
              </a:path>
              <a:path w="19627" h="21600" stroke="0" extrusionOk="0">
                <a:moveTo>
                  <a:pt x="19626" y="9018"/>
                </a:moveTo>
                <a:cubicBezTo>
                  <a:pt x="16103" y="16686"/>
                  <a:pt x="8438" y="21599"/>
                  <a:pt x="0" y="21600"/>
                </a:cubicBezTo>
                <a:lnTo>
                  <a:pt x="0" y="0"/>
                </a:lnTo>
                <a:lnTo>
                  <a:pt x="19626" y="9018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1" name="Arc 10"/>
          <p:cNvSpPr>
            <a:spLocks/>
          </p:cNvSpPr>
          <p:nvPr/>
        </p:nvSpPr>
        <p:spPr bwMode="auto">
          <a:xfrm>
            <a:off x="2233614" y="1312793"/>
            <a:ext cx="4143375" cy="3589073"/>
          </a:xfrm>
          <a:custGeom>
            <a:avLst/>
            <a:gdLst>
              <a:gd name="T0" fmla="*/ 2147483647 w 18940"/>
              <a:gd name="T1" fmla="*/ 2147483647 h 21600"/>
              <a:gd name="T2" fmla="*/ 0 w 18940"/>
              <a:gd name="T3" fmla="*/ 2147483647 h 21600"/>
              <a:gd name="T4" fmla="*/ 0 w 1894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940" h="21600" fill="none" extrusionOk="0">
                <a:moveTo>
                  <a:pt x="18940" y="10384"/>
                </a:moveTo>
                <a:cubicBezTo>
                  <a:pt x="15148" y="17300"/>
                  <a:pt x="7887" y="21599"/>
                  <a:pt x="0" y="21600"/>
                </a:cubicBezTo>
              </a:path>
              <a:path w="18940" h="21600" stroke="0" extrusionOk="0">
                <a:moveTo>
                  <a:pt x="18940" y="10384"/>
                </a:moveTo>
                <a:cubicBezTo>
                  <a:pt x="15148" y="17300"/>
                  <a:pt x="7887" y="21599"/>
                  <a:pt x="0" y="21600"/>
                </a:cubicBezTo>
                <a:lnTo>
                  <a:pt x="0" y="0"/>
                </a:lnTo>
                <a:lnTo>
                  <a:pt x="18940" y="10384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2" name="Rectangle 11"/>
          <p:cNvSpPr>
            <a:spLocks noChangeArrowheads="1"/>
          </p:cNvSpPr>
          <p:nvPr/>
        </p:nvSpPr>
        <p:spPr bwMode="auto">
          <a:xfrm>
            <a:off x="6418263" y="2064210"/>
            <a:ext cx="339837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altLang="zh-CN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85003" name="Arc 12"/>
          <p:cNvSpPr>
            <a:spLocks/>
          </p:cNvSpPr>
          <p:nvPr/>
        </p:nvSpPr>
        <p:spPr bwMode="auto">
          <a:xfrm>
            <a:off x="2233613" y="1027043"/>
            <a:ext cx="3594100" cy="3112823"/>
          </a:xfrm>
          <a:custGeom>
            <a:avLst/>
            <a:gdLst>
              <a:gd name="T0" fmla="*/ 2147483647 w 19972"/>
              <a:gd name="T1" fmla="*/ 2147483647 h 21600"/>
              <a:gd name="T2" fmla="*/ 0 w 19972"/>
              <a:gd name="T3" fmla="*/ 2147483647 h 21600"/>
              <a:gd name="T4" fmla="*/ 0 w 19972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972" h="21600" fill="none" extrusionOk="0">
                <a:moveTo>
                  <a:pt x="19971" y="8226"/>
                </a:moveTo>
                <a:cubicBezTo>
                  <a:pt x="16638" y="16319"/>
                  <a:pt x="8751" y="21599"/>
                  <a:pt x="0" y="21600"/>
                </a:cubicBezTo>
              </a:path>
              <a:path w="19972" h="21600" stroke="0" extrusionOk="0">
                <a:moveTo>
                  <a:pt x="19971" y="8226"/>
                </a:moveTo>
                <a:cubicBezTo>
                  <a:pt x="16638" y="16319"/>
                  <a:pt x="8751" y="21599"/>
                  <a:pt x="0" y="21600"/>
                </a:cubicBezTo>
                <a:lnTo>
                  <a:pt x="0" y="0"/>
                </a:lnTo>
                <a:lnTo>
                  <a:pt x="19971" y="8226"/>
                </a:lnTo>
                <a:close/>
              </a:path>
            </a:pathLst>
          </a:custGeom>
          <a:noFill/>
          <a:ln w="38100" cap="rnd">
            <a:solidFill>
              <a:srgbClr val="00279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4" name="Line 13"/>
          <p:cNvSpPr>
            <a:spLocks noChangeShapeType="1"/>
          </p:cNvSpPr>
          <p:nvPr/>
        </p:nvSpPr>
        <p:spPr bwMode="auto">
          <a:xfrm>
            <a:off x="2232025" y="1078636"/>
            <a:ext cx="0" cy="383116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5" name="Rectangle 14"/>
          <p:cNvSpPr>
            <a:spLocks noChangeArrowheads="1"/>
          </p:cNvSpPr>
          <p:nvPr/>
        </p:nvSpPr>
        <p:spPr bwMode="auto">
          <a:xfrm>
            <a:off x="5884863" y="1926626"/>
            <a:ext cx="339837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altLang="zh-CN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85006" name="Line 16"/>
          <p:cNvSpPr>
            <a:spLocks noChangeShapeType="1"/>
          </p:cNvSpPr>
          <p:nvPr/>
        </p:nvSpPr>
        <p:spPr bwMode="auto">
          <a:xfrm>
            <a:off x="6346825" y="2327470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7" name="Line 17"/>
          <p:cNvSpPr>
            <a:spLocks noChangeShapeType="1"/>
          </p:cNvSpPr>
          <p:nvPr/>
        </p:nvSpPr>
        <p:spPr bwMode="auto">
          <a:xfrm>
            <a:off x="6346825" y="2517970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8" name="Line 18"/>
          <p:cNvSpPr>
            <a:spLocks noChangeShapeType="1"/>
          </p:cNvSpPr>
          <p:nvPr/>
        </p:nvSpPr>
        <p:spPr bwMode="auto">
          <a:xfrm>
            <a:off x="6346825" y="2708470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9" name="Line 19"/>
          <p:cNvSpPr>
            <a:spLocks noChangeShapeType="1"/>
          </p:cNvSpPr>
          <p:nvPr/>
        </p:nvSpPr>
        <p:spPr bwMode="auto">
          <a:xfrm>
            <a:off x="6346825" y="2898970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10" name="Line 20"/>
          <p:cNvSpPr>
            <a:spLocks noChangeShapeType="1"/>
          </p:cNvSpPr>
          <p:nvPr/>
        </p:nvSpPr>
        <p:spPr bwMode="auto">
          <a:xfrm>
            <a:off x="6346825" y="3089470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11" name="Line 21"/>
          <p:cNvSpPr>
            <a:spLocks noChangeShapeType="1"/>
          </p:cNvSpPr>
          <p:nvPr/>
        </p:nvSpPr>
        <p:spPr bwMode="auto">
          <a:xfrm>
            <a:off x="6346825" y="3279970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12" name="Line 22"/>
          <p:cNvSpPr>
            <a:spLocks noChangeShapeType="1"/>
          </p:cNvSpPr>
          <p:nvPr/>
        </p:nvSpPr>
        <p:spPr bwMode="auto">
          <a:xfrm>
            <a:off x="6346825" y="3470470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13" name="Line 23"/>
          <p:cNvSpPr>
            <a:spLocks noChangeShapeType="1"/>
          </p:cNvSpPr>
          <p:nvPr/>
        </p:nvSpPr>
        <p:spPr bwMode="auto">
          <a:xfrm>
            <a:off x="6346825" y="3660970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14" name="Line 24"/>
          <p:cNvSpPr>
            <a:spLocks noChangeShapeType="1"/>
          </p:cNvSpPr>
          <p:nvPr/>
        </p:nvSpPr>
        <p:spPr bwMode="auto">
          <a:xfrm>
            <a:off x="6346825" y="3851470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15" name="Line 25"/>
          <p:cNvSpPr>
            <a:spLocks noChangeShapeType="1"/>
          </p:cNvSpPr>
          <p:nvPr/>
        </p:nvSpPr>
        <p:spPr bwMode="auto">
          <a:xfrm>
            <a:off x="6346825" y="4041970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16" name="Line 26"/>
          <p:cNvSpPr>
            <a:spLocks noChangeShapeType="1"/>
          </p:cNvSpPr>
          <p:nvPr/>
        </p:nvSpPr>
        <p:spPr bwMode="auto">
          <a:xfrm>
            <a:off x="6346825" y="4232470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17" name="Line 27"/>
          <p:cNvSpPr>
            <a:spLocks noChangeShapeType="1"/>
          </p:cNvSpPr>
          <p:nvPr/>
        </p:nvSpPr>
        <p:spPr bwMode="auto">
          <a:xfrm>
            <a:off x="6346825" y="4422970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18" name="Line 28"/>
          <p:cNvSpPr>
            <a:spLocks noChangeShapeType="1"/>
          </p:cNvSpPr>
          <p:nvPr/>
        </p:nvSpPr>
        <p:spPr bwMode="auto">
          <a:xfrm>
            <a:off x="6346825" y="4613470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19" name="Line 29"/>
          <p:cNvSpPr>
            <a:spLocks noChangeShapeType="1"/>
          </p:cNvSpPr>
          <p:nvPr/>
        </p:nvSpPr>
        <p:spPr bwMode="auto">
          <a:xfrm>
            <a:off x="6346825" y="4803970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0" name="Line 31"/>
          <p:cNvSpPr>
            <a:spLocks noChangeShapeType="1"/>
          </p:cNvSpPr>
          <p:nvPr/>
        </p:nvSpPr>
        <p:spPr bwMode="auto">
          <a:xfrm>
            <a:off x="5851525" y="2200470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1" name="Line 32"/>
          <p:cNvSpPr>
            <a:spLocks noChangeShapeType="1"/>
          </p:cNvSpPr>
          <p:nvPr/>
        </p:nvSpPr>
        <p:spPr bwMode="auto">
          <a:xfrm>
            <a:off x="5851525" y="2390970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2" name="Line 33"/>
          <p:cNvSpPr>
            <a:spLocks noChangeShapeType="1"/>
          </p:cNvSpPr>
          <p:nvPr/>
        </p:nvSpPr>
        <p:spPr bwMode="auto">
          <a:xfrm>
            <a:off x="5851525" y="2581470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3" name="Line 34"/>
          <p:cNvSpPr>
            <a:spLocks noChangeShapeType="1"/>
          </p:cNvSpPr>
          <p:nvPr/>
        </p:nvSpPr>
        <p:spPr bwMode="auto">
          <a:xfrm>
            <a:off x="5851525" y="2771970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4" name="Line 35"/>
          <p:cNvSpPr>
            <a:spLocks noChangeShapeType="1"/>
          </p:cNvSpPr>
          <p:nvPr/>
        </p:nvSpPr>
        <p:spPr bwMode="auto">
          <a:xfrm>
            <a:off x="5851525" y="2962470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5" name="Line 36"/>
          <p:cNvSpPr>
            <a:spLocks noChangeShapeType="1"/>
          </p:cNvSpPr>
          <p:nvPr/>
        </p:nvSpPr>
        <p:spPr bwMode="auto">
          <a:xfrm>
            <a:off x="5851525" y="3152970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6" name="Line 37"/>
          <p:cNvSpPr>
            <a:spLocks noChangeShapeType="1"/>
          </p:cNvSpPr>
          <p:nvPr/>
        </p:nvSpPr>
        <p:spPr bwMode="auto">
          <a:xfrm>
            <a:off x="5851525" y="3343470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7" name="Line 38"/>
          <p:cNvSpPr>
            <a:spLocks noChangeShapeType="1"/>
          </p:cNvSpPr>
          <p:nvPr/>
        </p:nvSpPr>
        <p:spPr bwMode="auto">
          <a:xfrm>
            <a:off x="5851525" y="3533970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8" name="Line 39"/>
          <p:cNvSpPr>
            <a:spLocks noChangeShapeType="1"/>
          </p:cNvSpPr>
          <p:nvPr/>
        </p:nvSpPr>
        <p:spPr bwMode="auto">
          <a:xfrm>
            <a:off x="5851525" y="3724470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9" name="Line 40"/>
          <p:cNvSpPr>
            <a:spLocks noChangeShapeType="1"/>
          </p:cNvSpPr>
          <p:nvPr/>
        </p:nvSpPr>
        <p:spPr bwMode="auto">
          <a:xfrm>
            <a:off x="5851525" y="3914970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30" name="Line 41"/>
          <p:cNvSpPr>
            <a:spLocks noChangeShapeType="1"/>
          </p:cNvSpPr>
          <p:nvPr/>
        </p:nvSpPr>
        <p:spPr bwMode="auto">
          <a:xfrm>
            <a:off x="5851525" y="4105470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31" name="Line 42"/>
          <p:cNvSpPr>
            <a:spLocks noChangeShapeType="1"/>
          </p:cNvSpPr>
          <p:nvPr/>
        </p:nvSpPr>
        <p:spPr bwMode="auto">
          <a:xfrm>
            <a:off x="5851525" y="4295970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32" name="Line 43"/>
          <p:cNvSpPr>
            <a:spLocks noChangeShapeType="1"/>
          </p:cNvSpPr>
          <p:nvPr/>
        </p:nvSpPr>
        <p:spPr bwMode="auto">
          <a:xfrm>
            <a:off x="5851525" y="4486470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33" name="Line 44"/>
          <p:cNvSpPr>
            <a:spLocks noChangeShapeType="1"/>
          </p:cNvSpPr>
          <p:nvPr/>
        </p:nvSpPr>
        <p:spPr bwMode="auto">
          <a:xfrm>
            <a:off x="5851525" y="4676970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34" name="Line 45"/>
          <p:cNvSpPr>
            <a:spLocks noChangeShapeType="1"/>
          </p:cNvSpPr>
          <p:nvPr/>
        </p:nvSpPr>
        <p:spPr bwMode="auto">
          <a:xfrm>
            <a:off x="5851525" y="4867470"/>
            <a:ext cx="0" cy="211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35" name="Rectangle 46"/>
          <p:cNvSpPr>
            <a:spLocks noChangeArrowheads="1"/>
          </p:cNvSpPr>
          <p:nvPr/>
        </p:nvSpPr>
        <p:spPr bwMode="auto">
          <a:xfrm>
            <a:off x="6153150" y="4922920"/>
            <a:ext cx="3222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Q1</a:t>
            </a:r>
          </a:p>
        </p:txBody>
      </p:sp>
      <p:sp>
        <p:nvSpPr>
          <p:cNvPr id="85036" name="Rectangle 47"/>
          <p:cNvSpPr>
            <a:spLocks noChangeArrowheads="1"/>
          </p:cNvSpPr>
          <p:nvPr/>
        </p:nvSpPr>
        <p:spPr bwMode="auto">
          <a:xfrm>
            <a:off x="5720587" y="4922920"/>
            <a:ext cx="3222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Q2</a:t>
            </a:r>
          </a:p>
        </p:txBody>
      </p:sp>
      <p:sp>
        <p:nvSpPr>
          <p:cNvPr id="85037" name="Freeform 49"/>
          <p:cNvSpPr>
            <a:spLocks/>
          </p:cNvSpPr>
          <p:nvPr/>
        </p:nvSpPr>
        <p:spPr bwMode="auto">
          <a:xfrm>
            <a:off x="6308726" y="2327470"/>
            <a:ext cx="68263" cy="120385"/>
          </a:xfrm>
          <a:custGeom>
            <a:avLst/>
            <a:gdLst>
              <a:gd name="T0" fmla="*/ 2147483647 w 43"/>
              <a:gd name="T1" fmla="*/ 0 h 91"/>
              <a:gd name="T2" fmla="*/ 2147483647 w 43"/>
              <a:gd name="T3" fmla="*/ 2147483647 h 91"/>
              <a:gd name="T4" fmla="*/ 2147483647 w 43"/>
              <a:gd name="T5" fmla="*/ 2147483647 h 91"/>
              <a:gd name="T6" fmla="*/ 0 w 43"/>
              <a:gd name="T7" fmla="*/ 2147483647 h 91"/>
              <a:gd name="T8" fmla="*/ 2147483647 w 43"/>
              <a:gd name="T9" fmla="*/ 0 h 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" h="91">
                <a:moveTo>
                  <a:pt x="21" y="0"/>
                </a:moveTo>
                <a:lnTo>
                  <a:pt x="42" y="90"/>
                </a:lnTo>
                <a:lnTo>
                  <a:pt x="21" y="90"/>
                </a:lnTo>
                <a:lnTo>
                  <a:pt x="0" y="90"/>
                </a:lnTo>
                <a:lnTo>
                  <a:pt x="21" y="0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38" name="Freeform 50"/>
          <p:cNvSpPr>
            <a:spLocks/>
          </p:cNvSpPr>
          <p:nvPr/>
        </p:nvSpPr>
        <p:spPr bwMode="auto">
          <a:xfrm>
            <a:off x="6308726" y="2898970"/>
            <a:ext cx="68263" cy="120385"/>
          </a:xfrm>
          <a:custGeom>
            <a:avLst/>
            <a:gdLst>
              <a:gd name="T0" fmla="*/ 2147483647 w 43"/>
              <a:gd name="T1" fmla="*/ 2147483647 h 91"/>
              <a:gd name="T2" fmla="*/ 0 w 43"/>
              <a:gd name="T3" fmla="*/ 0 h 91"/>
              <a:gd name="T4" fmla="*/ 2147483647 w 43"/>
              <a:gd name="T5" fmla="*/ 0 h 91"/>
              <a:gd name="T6" fmla="*/ 2147483647 w 43"/>
              <a:gd name="T7" fmla="*/ 0 h 91"/>
              <a:gd name="T8" fmla="*/ 2147483647 w 43"/>
              <a:gd name="T9" fmla="*/ 2147483647 h 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" h="91">
                <a:moveTo>
                  <a:pt x="21" y="90"/>
                </a:moveTo>
                <a:lnTo>
                  <a:pt x="0" y="0"/>
                </a:lnTo>
                <a:lnTo>
                  <a:pt x="21" y="0"/>
                </a:lnTo>
                <a:lnTo>
                  <a:pt x="42" y="0"/>
                </a:lnTo>
                <a:lnTo>
                  <a:pt x="21" y="90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39" name="Line 51"/>
          <p:cNvSpPr>
            <a:spLocks noChangeShapeType="1"/>
          </p:cNvSpPr>
          <p:nvPr/>
        </p:nvSpPr>
        <p:spPr bwMode="auto">
          <a:xfrm>
            <a:off x="6346825" y="2454470"/>
            <a:ext cx="0" cy="444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40" name="Freeform 53"/>
          <p:cNvSpPr>
            <a:spLocks/>
          </p:cNvSpPr>
          <p:nvPr/>
        </p:nvSpPr>
        <p:spPr bwMode="auto">
          <a:xfrm>
            <a:off x="5813426" y="2200470"/>
            <a:ext cx="68263" cy="120385"/>
          </a:xfrm>
          <a:custGeom>
            <a:avLst/>
            <a:gdLst>
              <a:gd name="T0" fmla="*/ 2147483647 w 43"/>
              <a:gd name="T1" fmla="*/ 0 h 91"/>
              <a:gd name="T2" fmla="*/ 2147483647 w 43"/>
              <a:gd name="T3" fmla="*/ 2147483647 h 91"/>
              <a:gd name="T4" fmla="*/ 2147483647 w 43"/>
              <a:gd name="T5" fmla="*/ 2147483647 h 91"/>
              <a:gd name="T6" fmla="*/ 0 w 43"/>
              <a:gd name="T7" fmla="*/ 2147483647 h 91"/>
              <a:gd name="T8" fmla="*/ 2147483647 w 43"/>
              <a:gd name="T9" fmla="*/ 0 h 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" h="91">
                <a:moveTo>
                  <a:pt x="21" y="0"/>
                </a:moveTo>
                <a:lnTo>
                  <a:pt x="42" y="90"/>
                </a:lnTo>
                <a:lnTo>
                  <a:pt x="21" y="90"/>
                </a:lnTo>
                <a:lnTo>
                  <a:pt x="0" y="90"/>
                </a:lnTo>
                <a:lnTo>
                  <a:pt x="21" y="0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41" name="Freeform 54"/>
          <p:cNvSpPr>
            <a:spLocks/>
          </p:cNvSpPr>
          <p:nvPr/>
        </p:nvSpPr>
        <p:spPr bwMode="auto">
          <a:xfrm>
            <a:off x="5813426" y="3470470"/>
            <a:ext cx="68263" cy="120385"/>
          </a:xfrm>
          <a:custGeom>
            <a:avLst/>
            <a:gdLst>
              <a:gd name="T0" fmla="*/ 2147483647 w 43"/>
              <a:gd name="T1" fmla="*/ 2147483647 h 91"/>
              <a:gd name="T2" fmla="*/ 0 w 43"/>
              <a:gd name="T3" fmla="*/ 0 h 91"/>
              <a:gd name="T4" fmla="*/ 2147483647 w 43"/>
              <a:gd name="T5" fmla="*/ 0 h 91"/>
              <a:gd name="T6" fmla="*/ 2147483647 w 43"/>
              <a:gd name="T7" fmla="*/ 0 h 91"/>
              <a:gd name="T8" fmla="*/ 2147483647 w 43"/>
              <a:gd name="T9" fmla="*/ 2147483647 h 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" h="91">
                <a:moveTo>
                  <a:pt x="21" y="90"/>
                </a:moveTo>
                <a:lnTo>
                  <a:pt x="0" y="0"/>
                </a:lnTo>
                <a:lnTo>
                  <a:pt x="21" y="0"/>
                </a:lnTo>
                <a:lnTo>
                  <a:pt x="42" y="0"/>
                </a:lnTo>
                <a:lnTo>
                  <a:pt x="21" y="90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42" name="Line 55"/>
          <p:cNvSpPr>
            <a:spLocks noChangeShapeType="1"/>
          </p:cNvSpPr>
          <p:nvPr/>
        </p:nvSpPr>
        <p:spPr bwMode="auto">
          <a:xfrm>
            <a:off x="5851525" y="2327470"/>
            <a:ext cx="0" cy="11430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43" name="Rectangle 56"/>
          <p:cNvSpPr>
            <a:spLocks noChangeArrowheads="1"/>
          </p:cNvSpPr>
          <p:nvPr/>
        </p:nvSpPr>
        <p:spPr bwMode="auto">
          <a:xfrm>
            <a:off x="6758100" y="5061419"/>
            <a:ext cx="13467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zh-CN" altLang="en-US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流量</a:t>
            </a:r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Flow, Q </a:t>
            </a:r>
          </a:p>
        </p:txBody>
      </p:sp>
      <p:sp>
        <p:nvSpPr>
          <p:cNvPr id="85044" name="Rectangle 57"/>
          <p:cNvSpPr>
            <a:spLocks noChangeArrowheads="1"/>
          </p:cNvSpPr>
          <p:nvPr/>
        </p:nvSpPr>
        <p:spPr bwMode="auto">
          <a:xfrm>
            <a:off x="8104879" y="5061419"/>
            <a:ext cx="6924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(GPM)</a:t>
            </a:r>
          </a:p>
        </p:txBody>
      </p:sp>
      <p:sp>
        <p:nvSpPr>
          <p:cNvPr id="85045" name="Rectangle 58"/>
          <p:cNvSpPr>
            <a:spLocks noChangeArrowheads="1"/>
          </p:cNvSpPr>
          <p:nvPr/>
        </p:nvSpPr>
        <p:spPr bwMode="auto">
          <a:xfrm>
            <a:off x="693314" y="1281449"/>
            <a:ext cx="14186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zh-CN" altLang="en-US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扬程</a:t>
            </a:r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Head, H </a:t>
            </a:r>
          </a:p>
        </p:txBody>
      </p:sp>
      <p:sp>
        <p:nvSpPr>
          <p:cNvPr id="85046" name="Rectangle 59"/>
          <p:cNvSpPr>
            <a:spLocks noChangeArrowheads="1"/>
          </p:cNvSpPr>
          <p:nvPr/>
        </p:nvSpPr>
        <p:spPr bwMode="auto">
          <a:xfrm>
            <a:off x="1110896" y="1569060"/>
            <a:ext cx="5834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(feet)</a:t>
            </a:r>
          </a:p>
        </p:txBody>
      </p:sp>
      <p:sp>
        <p:nvSpPr>
          <p:cNvPr id="85047" name="Rectangle 60"/>
          <p:cNvSpPr>
            <a:spLocks noChangeArrowheads="1"/>
          </p:cNvSpPr>
          <p:nvPr/>
        </p:nvSpPr>
        <p:spPr bwMode="auto">
          <a:xfrm>
            <a:off x="2481263" y="1419949"/>
            <a:ext cx="20555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zh-CN" altLang="en-US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泵曲线</a:t>
            </a:r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Pump Curve</a:t>
            </a:r>
          </a:p>
        </p:txBody>
      </p:sp>
      <p:sp>
        <p:nvSpPr>
          <p:cNvPr id="85048" name="Rectangle 61"/>
          <p:cNvSpPr>
            <a:spLocks noChangeArrowheads="1"/>
          </p:cNvSpPr>
          <p:nvPr/>
        </p:nvSpPr>
        <p:spPr bwMode="auto">
          <a:xfrm>
            <a:off x="6731004" y="1666461"/>
            <a:ext cx="153933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zh-CN" altLang="en-US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控制曲线</a:t>
            </a:r>
          </a:p>
          <a:p>
            <a:pPr eaLnBrk="0" hangingPunct="0"/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Control Curve</a:t>
            </a:r>
          </a:p>
        </p:txBody>
      </p:sp>
      <p:sp>
        <p:nvSpPr>
          <p:cNvPr id="85049" name="Arc 62"/>
          <p:cNvSpPr>
            <a:spLocks/>
          </p:cNvSpPr>
          <p:nvPr/>
        </p:nvSpPr>
        <p:spPr bwMode="auto">
          <a:xfrm>
            <a:off x="2233613" y="2361866"/>
            <a:ext cx="4564062" cy="1239573"/>
          </a:xfrm>
          <a:custGeom>
            <a:avLst/>
            <a:gdLst>
              <a:gd name="T0" fmla="*/ 0 w 18214"/>
              <a:gd name="T1" fmla="*/ 0 h 21600"/>
              <a:gd name="T2" fmla="*/ 2147483647 w 18214"/>
              <a:gd name="T3" fmla="*/ 2147483647 h 21600"/>
              <a:gd name="T4" fmla="*/ 0 w 18214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214" h="21600" fill="none" extrusionOk="0">
                <a:moveTo>
                  <a:pt x="-1" y="0"/>
                </a:moveTo>
                <a:cubicBezTo>
                  <a:pt x="7378" y="0"/>
                  <a:pt x="14247" y="3766"/>
                  <a:pt x="18213" y="9989"/>
                </a:cubicBezTo>
              </a:path>
              <a:path w="18214" h="21600" stroke="0" extrusionOk="0">
                <a:moveTo>
                  <a:pt x="-1" y="0"/>
                </a:moveTo>
                <a:cubicBezTo>
                  <a:pt x="7378" y="0"/>
                  <a:pt x="14247" y="3766"/>
                  <a:pt x="18213" y="998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 cap="rnd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50" name="Rectangle 63"/>
          <p:cNvSpPr>
            <a:spLocks noChangeArrowheads="1"/>
          </p:cNvSpPr>
          <p:nvPr/>
        </p:nvSpPr>
        <p:spPr bwMode="auto">
          <a:xfrm>
            <a:off x="3916363" y="1704376"/>
            <a:ext cx="13561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zh-CN" altLang="en-US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速度</a:t>
            </a:r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Speed 1</a:t>
            </a:r>
          </a:p>
        </p:txBody>
      </p:sp>
      <p:sp>
        <p:nvSpPr>
          <p:cNvPr id="85051" name="Rectangle 64"/>
          <p:cNvSpPr>
            <a:spLocks noChangeArrowheads="1"/>
          </p:cNvSpPr>
          <p:nvPr/>
        </p:nvSpPr>
        <p:spPr bwMode="auto">
          <a:xfrm>
            <a:off x="3916363" y="2201793"/>
            <a:ext cx="13561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zh-CN" altLang="en-US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速度</a:t>
            </a:r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Speed 2</a:t>
            </a:r>
          </a:p>
        </p:txBody>
      </p:sp>
      <p:sp>
        <p:nvSpPr>
          <p:cNvPr id="85052" name="Rectangle 65"/>
          <p:cNvSpPr>
            <a:spLocks noChangeArrowheads="1"/>
          </p:cNvSpPr>
          <p:nvPr/>
        </p:nvSpPr>
        <p:spPr bwMode="auto">
          <a:xfrm>
            <a:off x="5173663" y="2551043"/>
            <a:ext cx="352661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altLang="zh-CN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85053" name="Line 67"/>
          <p:cNvSpPr>
            <a:spLocks noChangeShapeType="1"/>
          </p:cNvSpPr>
          <p:nvPr/>
        </p:nvSpPr>
        <p:spPr bwMode="auto">
          <a:xfrm>
            <a:off x="5597525" y="2634386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54" name="Line 68"/>
          <p:cNvSpPr>
            <a:spLocks noChangeShapeType="1"/>
          </p:cNvSpPr>
          <p:nvPr/>
        </p:nvSpPr>
        <p:spPr bwMode="auto">
          <a:xfrm>
            <a:off x="5597525" y="2824886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55" name="Line 69"/>
          <p:cNvSpPr>
            <a:spLocks noChangeShapeType="1"/>
          </p:cNvSpPr>
          <p:nvPr/>
        </p:nvSpPr>
        <p:spPr bwMode="auto">
          <a:xfrm>
            <a:off x="5597525" y="3015386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56" name="Line 70"/>
          <p:cNvSpPr>
            <a:spLocks noChangeShapeType="1"/>
          </p:cNvSpPr>
          <p:nvPr/>
        </p:nvSpPr>
        <p:spPr bwMode="auto">
          <a:xfrm>
            <a:off x="5597525" y="3205886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57" name="Line 71"/>
          <p:cNvSpPr>
            <a:spLocks noChangeShapeType="1"/>
          </p:cNvSpPr>
          <p:nvPr/>
        </p:nvSpPr>
        <p:spPr bwMode="auto">
          <a:xfrm>
            <a:off x="5597525" y="3396386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58" name="Line 72"/>
          <p:cNvSpPr>
            <a:spLocks noChangeShapeType="1"/>
          </p:cNvSpPr>
          <p:nvPr/>
        </p:nvSpPr>
        <p:spPr bwMode="auto">
          <a:xfrm>
            <a:off x="5597525" y="3586886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59" name="Line 73"/>
          <p:cNvSpPr>
            <a:spLocks noChangeShapeType="1"/>
          </p:cNvSpPr>
          <p:nvPr/>
        </p:nvSpPr>
        <p:spPr bwMode="auto">
          <a:xfrm>
            <a:off x="5597525" y="3777386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60" name="Line 74"/>
          <p:cNvSpPr>
            <a:spLocks noChangeShapeType="1"/>
          </p:cNvSpPr>
          <p:nvPr/>
        </p:nvSpPr>
        <p:spPr bwMode="auto">
          <a:xfrm>
            <a:off x="5597525" y="3967886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61" name="Line 75"/>
          <p:cNvSpPr>
            <a:spLocks noChangeShapeType="1"/>
          </p:cNvSpPr>
          <p:nvPr/>
        </p:nvSpPr>
        <p:spPr bwMode="auto">
          <a:xfrm>
            <a:off x="5597525" y="4158386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62" name="Line 76"/>
          <p:cNvSpPr>
            <a:spLocks noChangeShapeType="1"/>
          </p:cNvSpPr>
          <p:nvPr/>
        </p:nvSpPr>
        <p:spPr bwMode="auto">
          <a:xfrm>
            <a:off x="5597525" y="4348886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63" name="Line 77"/>
          <p:cNvSpPr>
            <a:spLocks noChangeShapeType="1"/>
          </p:cNvSpPr>
          <p:nvPr/>
        </p:nvSpPr>
        <p:spPr bwMode="auto">
          <a:xfrm>
            <a:off x="5597525" y="4539386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64" name="Line 78"/>
          <p:cNvSpPr>
            <a:spLocks noChangeShapeType="1"/>
          </p:cNvSpPr>
          <p:nvPr/>
        </p:nvSpPr>
        <p:spPr bwMode="auto">
          <a:xfrm>
            <a:off x="5597525" y="4729886"/>
            <a:ext cx="0" cy="846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65" name="Freeform 80"/>
          <p:cNvSpPr>
            <a:spLocks/>
          </p:cNvSpPr>
          <p:nvPr/>
        </p:nvSpPr>
        <p:spPr bwMode="auto">
          <a:xfrm>
            <a:off x="5559426" y="2634387"/>
            <a:ext cx="68263" cy="120385"/>
          </a:xfrm>
          <a:custGeom>
            <a:avLst/>
            <a:gdLst>
              <a:gd name="T0" fmla="*/ 2147483647 w 43"/>
              <a:gd name="T1" fmla="*/ 0 h 91"/>
              <a:gd name="T2" fmla="*/ 2147483647 w 43"/>
              <a:gd name="T3" fmla="*/ 2147483647 h 91"/>
              <a:gd name="T4" fmla="*/ 2147483647 w 43"/>
              <a:gd name="T5" fmla="*/ 2147483647 h 91"/>
              <a:gd name="T6" fmla="*/ 0 w 43"/>
              <a:gd name="T7" fmla="*/ 2147483647 h 91"/>
              <a:gd name="T8" fmla="*/ 2147483647 w 43"/>
              <a:gd name="T9" fmla="*/ 0 h 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" h="91">
                <a:moveTo>
                  <a:pt x="21" y="0"/>
                </a:moveTo>
                <a:lnTo>
                  <a:pt x="42" y="90"/>
                </a:lnTo>
                <a:lnTo>
                  <a:pt x="21" y="90"/>
                </a:lnTo>
                <a:lnTo>
                  <a:pt x="0" y="90"/>
                </a:lnTo>
                <a:lnTo>
                  <a:pt x="21" y="0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66" name="Freeform 81"/>
          <p:cNvSpPr>
            <a:spLocks/>
          </p:cNvSpPr>
          <p:nvPr/>
        </p:nvSpPr>
        <p:spPr bwMode="auto">
          <a:xfrm>
            <a:off x="5559426" y="3682137"/>
            <a:ext cx="68263" cy="120385"/>
          </a:xfrm>
          <a:custGeom>
            <a:avLst/>
            <a:gdLst>
              <a:gd name="T0" fmla="*/ 2147483647 w 43"/>
              <a:gd name="T1" fmla="*/ 2147483647 h 91"/>
              <a:gd name="T2" fmla="*/ 0 w 43"/>
              <a:gd name="T3" fmla="*/ 0 h 91"/>
              <a:gd name="T4" fmla="*/ 2147483647 w 43"/>
              <a:gd name="T5" fmla="*/ 0 h 91"/>
              <a:gd name="T6" fmla="*/ 2147483647 w 43"/>
              <a:gd name="T7" fmla="*/ 0 h 91"/>
              <a:gd name="T8" fmla="*/ 2147483647 w 43"/>
              <a:gd name="T9" fmla="*/ 2147483647 h 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" h="91">
                <a:moveTo>
                  <a:pt x="21" y="90"/>
                </a:moveTo>
                <a:lnTo>
                  <a:pt x="0" y="0"/>
                </a:lnTo>
                <a:lnTo>
                  <a:pt x="21" y="0"/>
                </a:lnTo>
                <a:lnTo>
                  <a:pt x="42" y="0"/>
                </a:lnTo>
                <a:lnTo>
                  <a:pt x="21" y="90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67" name="Line 82"/>
          <p:cNvSpPr>
            <a:spLocks noChangeShapeType="1"/>
          </p:cNvSpPr>
          <p:nvPr/>
        </p:nvSpPr>
        <p:spPr bwMode="auto">
          <a:xfrm>
            <a:off x="5597525" y="2761387"/>
            <a:ext cx="0" cy="920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68" name="Rectangle 83"/>
          <p:cNvSpPr>
            <a:spLocks noChangeArrowheads="1"/>
          </p:cNvSpPr>
          <p:nvPr/>
        </p:nvSpPr>
        <p:spPr bwMode="auto">
          <a:xfrm>
            <a:off x="5335647" y="4922920"/>
            <a:ext cx="3222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Q3</a:t>
            </a:r>
          </a:p>
        </p:txBody>
      </p:sp>
      <p:sp>
        <p:nvSpPr>
          <p:cNvPr id="85069" name="Rectangle 84"/>
          <p:cNvSpPr>
            <a:spLocks noChangeArrowheads="1"/>
          </p:cNvSpPr>
          <p:nvPr/>
        </p:nvSpPr>
        <p:spPr bwMode="auto">
          <a:xfrm>
            <a:off x="6386606" y="3110637"/>
            <a:ext cx="20645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zh-CN" altLang="en-US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管道</a:t>
            </a:r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管件摩擦损失</a:t>
            </a:r>
          </a:p>
          <a:p>
            <a:pPr eaLnBrk="0" hangingPunct="0"/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Pipe, Fitting</a:t>
            </a:r>
          </a:p>
          <a:p>
            <a:pPr eaLnBrk="0" hangingPunct="0"/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Friction Loss  </a:t>
            </a:r>
          </a:p>
        </p:txBody>
      </p:sp>
    </p:spTree>
    <p:extLst>
      <p:ext uri="{BB962C8B-B14F-4D97-AF65-F5344CB8AC3E}">
        <p14:creationId xmlns:p14="http://schemas.microsoft.com/office/powerpoint/2010/main" val="149243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/>
          </p:cNvSpPr>
          <p:nvPr>
            <p:ph type="title"/>
          </p:nvPr>
        </p:nvSpPr>
        <p:spPr>
          <a:xfrm>
            <a:off x="65994" y="92112"/>
            <a:ext cx="8964612" cy="70908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一直减速到所检测的压差与设定的相同</a:t>
            </a:r>
          </a:p>
        </p:txBody>
      </p:sp>
      <p:sp>
        <p:nvSpPr>
          <p:cNvPr id="86019" name="Oval 4"/>
          <p:cNvSpPr>
            <a:spLocks noChangeArrowheads="1"/>
          </p:cNvSpPr>
          <p:nvPr/>
        </p:nvSpPr>
        <p:spPr bwMode="auto">
          <a:xfrm>
            <a:off x="5721350" y="2178014"/>
            <a:ext cx="152400" cy="12567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0" name="Oval 5"/>
          <p:cNvSpPr>
            <a:spLocks noChangeArrowheads="1"/>
          </p:cNvSpPr>
          <p:nvPr/>
        </p:nvSpPr>
        <p:spPr bwMode="auto">
          <a:xfrm>
            <a:off x="6021388" y="2244160"/>
            <a:ext cx="152400" cy="12700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1" name="Line 6"/>
          <p:cNvSpPr>
            <a:spLocks noChangeShapeType="1"/>
          </p:cNvSpPr>
          <p:nvPr/>
        </p:nvSpPr>
        <p:spPr bwMode="auto">
          <a:xfrm>
            <a:off x="1966914" y="4870149"/>
            <a:ext cx="527843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2" name="Arc 7"/>
          <p:cNvSpPr>
            <a:spLocks/>
          </p:cNvSpPr>
          <p:nvPr/>
        </p:nvSpPr>
        <p:spPr bwMode="auto">
          <a:xfrm>
            <a:off x="1979614" y="1861837"/>
            <a:ext cx="4879975" cy="1242219"/>
          </a:xfrm>
          <a:custGeom>
            <a:avLst/>
            <a:gdLst>
              <a:gd name="T0" fmla="*/ 0 w 19478"/>
              <a:gd name="T1" fmla="*/ 0 h 21600"/>
              <a:gd name="T2" fmla="*/ 2147483647 w 19478"/>
              <a:gd name="T3" fmla="*/ 2147483647 h 21600"/>
              <a:gd name="T4" fmla="*/ 503220426 w 1947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478" h="21600" fill="none" extrusionOk="0">
                <a:moveTo>
                  <a:pt x="0" y="0"/>
                </a:moveTo>
                <a:cubicBezTo>
                  <a:pt x="10" y="0"/>
                  <a:pt x="21" y="-1"/>
                  <a:pt x="32" y="0"/>
                </a:cubicBezTo>
                <a:cubicBezTo>
                  <a:pt x="8316" y="0"/>
                  <a:pt x="15871" y="4738"/>
                  <a:pt x="19477" y="12197"/>
                </a:cubicBezTo>
              </a:path>
              <a:path w="19478" h="21600" stroke="0" extrusionOk="0">
                <a:moveTo>
                  <a:pt x="0" y="0"/>
                </a:moveTo>
                <a:cubicBezTo>
                  <a:pt x="10" y="0"/>
                  <a:pt x="21" y="-1"/>
                  <a:pt x="32" y="0"/>
                </a:cubicBezTo>
                <a:cubicBezTo>
                  <a:pt x="8316" y="0"/>
                  <a:pt x="15871" y="4738"/>
                  <a:pt x="19477" y="12197"/>
                </a:cubicBezTo>
                <a:lnTo>
                  <a:pt x="32" y="21600"/>
                </a:lnTo>
                <a:lnTo>
                  <a:pt x="0" y="0"/>
                </a:lnTo>
                <a:close/>
              </a:path>
            </a:pathLst>
          </a:custGeom>
          <a:noFill/>
          <a:ln w="38100" cap="rnd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3" name="Arc 8"/>
          <p:cNvSpPr>
            <a:spLocks/>
          </p:cNvSpPr>
          <p:nvPr/>
        </p:nvSpPr>
        <p:spPr bwMode="auto">
          <a:xfrm>
            <a:off x="1982788" y="1040306"/>
            <a:ext cx="4124325" cy="3079750"/>
          </a:xfrm>
          <a:custGeom>
            <a:avLst/>
            <a:gdLst>
              <a:gd name="T0" fmla="*/ 2147483647 w 19641"/>
              <a:gd name="T1" fmla="*/ 2147483647 h 21600"/>
              <a:gd name="T2" fmla="*/ 0 w 19641"/>
              <a:gd name="T3" fmla="*/ 2147483647 h 21600"/>
              <a:gd name="T4" fmla="*/ 277791694 w 19641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641" h="21600" fill="none" extrusionOk="0">
                <a:moveTo>
                  <a:pt x="19640" y="9053"/>
                </a:moveTo>
                <a:cubicBezTo>
                  <a:pt x="16109" y="16702"/>
                  <a:pt x="8454" y="21599"/>
                  <a:pt x="30" y="21600"/>
                </a:cubicBezTo>
                <a:cubicBezTo>
                  <a:pt x="20" y="21600"/>
                  <a:pt x="10" y="21599"/>
                  <a:pt x="0" y="21599"/>
                </a:cubicBezTo>
              </a:path>
              <a:path w="19641" h="21600" stroke="0" extrusionOk="0">
                <a:moveTo>
                  <a:pt x="19640" y="9053"/>
                </a:moveTo>
                <a:cubicBezTo>
                  <a:pt x="16109" y="16702"/>
                  <a:pt x="8454" y="21599"/>
                  <a:pt x="30" y="21600"/>
                </a:cubicBezTo>
                <a:cubicBezTo>
                  <a:pt x="20" y="21600"/>
                  <a:pt x="10" y="21599"/>
                  <a:pt x="0" y="21599"/>
                </a:cubicBezTo>
                <a:lnTo>
                  <a:pt x="30" y="0"/>
                </a:lnTo>
                <a:lnTo>
                  <a:pt x="19640" y="9053"/>
                </a:lnTo>
                <a:close/>
              </a:path>
            </a:pathLst>
          </a:custGeom>
          <a:noFill/>
          <a:ln w="38100" cap="rnd">
            <a:solidFill>
              <a:schemeClr val="accent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4" name="Arc 9"/>
          <p:cNvSpPr>
            <a:spLocks/>
          </p:cNvSpPr>
          <p:nvPr/>
        </p:nvSpPr>
        <p:spPr bwMode="auto">
          <a:xfrm>
            <a:off x="1987550" y="1289014"/>
            <a:ext cx="4132263" cy="3587750"/>
          </a:xfrm>
          <a:custGeom>
            <a:avLst/>
            <a:gdLst>
              <a:gd name="T0" fmla="*/ 2147483647 w 18888"/>
              <a:gd name="T1" fmla="*/ 2147483647 h 21600"/>
              <a:gd name="T2" fmla="*/ 0 w 18888"/>
              <a:gd name="T3" fmla="*/ 2147483647 h 21600"/>
              <a:gd name="T4" fmla="*/ 303693546 w 18888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888" h="21600" fill="none" extrusionOk="0">
                <a:moveTo>
                  <a:pt x="18887" y="10530"/>
                </a:moveTo>
                <a:cubicBezTo>
                  <a:pt x="15071" y="17365"/>
                  <a:pt x="7856" y="21599"/>
                  <a:pt x="29" y="21600"/>
                </a:cubicBezTo>
                <a:cubicBezTo>
                  <a:pt x="19" y="21600"/>
                  <a:pt x="9" y="21599"/>
                  <a:pt x="0" y="21599"/>
                </a:cubicBezTo>
              </a:path>
              <a:path w="18888" h="21600" stroke="0" extrusionOk="0">
                <a:moveTo>
                  <a:pt x="18887" y="10530"/>
                </a:moveTo>
                <a:cubicBezTo>
                  <a:pt x="15071" y="17365"/>
                  <a:pt x="7856" y="21599"/>
                  <a:pt x="29" y="21600"/>
                </a:cubicBezTo>
                <a:cubicBezTo>
                  <a:pt x="19" y="21600"/>
                  <a:pt x="9" y="21599"/>
                  <a:pt x="0" y="21599"/>
                </a:cubicBezTo>
                <a:lnTo>
                  <a:pt x="29" y="0"/>
                </a:lnTo>
                <a:lnTo>
                  <a:pt x="18887" y="1053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5" name="Rectangle 10"/>
          <p:cNvSpPr>
            <a:spLocks noChangeArrowheads="1"/>
          </p:cNvSpPr>
          <p:nvPr/>
        </p:nvSpPr>
        <p:spPr bwMode="auto">
          <a:xfrm>
            <a:off x="6148388" y="2029848"/>
            <a:ext cx="339837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altLang="zh-CN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86026" name="Arc 11"/>
          <p:cNvSpPr>
            <a:spLocks/>
          </p:cNvSpPr>
          <p:nvPr/>
        </p:nvSpPr>
        <p:spPr bwMode="auto">
          <a:xfrm>
            <a:off x="1987550" y="1035014"/>
            <a:ext cx="3810000" cy="3111500"/>
          </a:xfrm>
          <a:custGeom>
            <a:avLst/>
            <a:gdLst>
              <a:gd name="T0" fmla="*/ 2147483647 w 19916"/>
              <a:gd name="T1" fmla="*/ 2147483647 h 21600"/>
              <a:gd name="T2" fmla="*/ 0 w 19916"/>
              <a:gd name="T3" fmla="*/ 2147483647 h 21600"/>
              <a:gd name="T4" fmla="*/ 371057193 w 19916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916" h="21600" fill="none" extrusionOk="0">
                <a:moveTo>
                  <a:pt x="19916" y="8486"/>
                </a:moveTo>
                <a:cubicBezTo>
                  <a:pt x="16518" y="16440"/>
                  <a:pt x="8702" y="21599"/>
                  <a:pt x="53" y="21600"/>
                </a:cubicBezTo>
                <a:cubicBezTo>
                  <a:pt x="35" y="21600"/>
                  <a:pt x="17" y="21599"/>
                  <a:pt x="0" y="21599"/>
                </a:cubicBezTo>
              </a:path>
              <a:path w="19916" h="21600" stroke="0" extrusionOk="0">
                <a:moveTo>
                  <a:pt x="19916" y="8486"/>
                </a:moveTo>
                <a:cubicBezTo>
                  <a:pt x="16518" y="16440"/>
                  <a:pt x="8702" y="21599"/>
                  <a:pt x="53" y="21600"/>
                </a:cubicBezTo>
                <a:cubicBezTo>
                  <a:pt x="35" y="21600"/>
                  <a:pt x="17" y="21599"/>
                  <a:pt x="0" y="21599"/>
                </a:cubicBezTo>
                <a:lnTo>
                  <a:pt x="53" y="0"/>
                </a:lnTo>
                <a:lnTo>
                  <a:pt x="19916" y="8486"/>
                </a:lnTo>
                <a:close/>
              </a:path>
            </a:pathLst>
          </a:custGeom>
          <a:noFill/>
          <a:ln w="12700" cap="rnd">
            <a:solidFill>
              <a:srgbClr val="7F7F7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7" name="Line 12"/>
          <p:cNvSpPr>
            <a:spLocks noChangeShapeType="1"/>
          </p:cNvSpPr>
          <p:nvPr/>
        </p:nvSpPr>
        <p:spPr bwMode="auto">
          <a:xfrm>
            <a:off x="1979613" y="1056181"/>
            <a:ext cx="0" cy="382455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8" name="Rectangle 13"/>
          <p:cNvSpPr>
            <a:spLocks noChangeArrowheads="1"/>
          </p:cNvSpPr>
          <p:nvPr/>
        </p:nvSpPr>
        <p:spPr bwMode="auto">
          <a:xfrm>
            <a:off x="5614988" y="1893587"/>
            <a:ext cx="339837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altLang="zh-CN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86029" name="Rectangle 14"/>
          <p:cNvSpPr>
            <a:spLocks noChangeArrowheads="1"/>
          </p:cNvSpPr>
          <p:nvPr/>
        </p:nvSpPr>
        <p:spPr bwMode="auto">
          <a:xfrm>
            <a:off x="5883275" y="4841046"/>
            <a:ext cx="450444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altLang="zh-CN">
                <a:solidFill>
                  <a:srgbClr val="000000"/>
                </a:solidFill>
              </a:rPr>
              <a:t>Q</a:t>
            </a:r>
            <a:r>
              <a:rPr lang="en-US" altLang="zh-CN" baseline="-25000">
                <a:solidFill>
                  <a:srgbClr val="000000"/>
                </a:solidFill>
              </a:rPr>
              <a:t>1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6030" name="Rectangle 15"/>
          <p:cNvSpPr>
            <a:spLocks noChangeArrowheads="1"/>
          </p:cNvSpPr>
          <p:nvPr/>
        </p:nvSpPr>
        <p:spPr bwMode="auto">
          <a:xfrm>
            <a:off x="6571961" y="4938720"/>
            <a:ext cx="13467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zh-CN" altLang="en-US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流量</a:t>
            </a:r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Flow, Q </a:t>
            </a:r>
          </a:p>
        </p:txBody>
      </p:sp>
      <p:sp>
        <p:nvSpPr>
          <p:cNvPr id="86031" name="Rectangle 16"/>
          <p:cNvSpPr>
            <a:spLocks noChangeArrowheads="1"/>
          </p:cNvSpPr>
          <p:nvPr/>
        </p:nvSpPr>
        <p:spPr bwMode="auto">
          <a:xfrm>
            <a:off x="8011824" y="4938720"/>
            <a:ext cx="6924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(GPM)</a:t>
            </a:r>
          </a:p>
        </p:txBody>
      </p:sp>
      <p:sp>
        <p:nvSpPr>
          <p:cNvPr id="86032" name="Rectangle 17"/>
          <p:cNvSpPr>
            <a:spLocks noChangeArrowheads="1"/>
          </p:cNvSpPr>
          <p:nvPr/>
        </p:nvSpPr>
        <p:spPr bwMode="auto">
          <a:xfrm>
            <a:off x="762552" y="1012015"/>
            <a:ext cx="104676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zh-CN" altLang="en-US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扬程</a:t>
            </a:r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Head</a:t>
            </a:r>
          </a:p>
          <a:p>
            <a:pPr eaLnBrk="0" hangingPunct="0"/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(feet) </a:t>
            </a:r>
          </a:p>
        </p:txBody>
      </p:sp>
      <p:sp>
        <p:nvSpPr>
          <p:cNvPr id="86033" name="Rectangle 18"/>
          <p:cNvSpPr>
            <a:spLocks noChangeArrowheads="1"/>
          </p:cNvSpPr>
          <p:nvPr/>
        </p:nvSpPr>
        <p:spPr bwMode="auto">
          <a:xfrm>
            <a:off x="6410500" y="2778515"/>
            <a:ext cx="26355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zh-CN" altLang="en-US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管道</a:t>
            </a:r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管件摩擦损失 </a:t>
            </a:r>
          </a:p>
          <a:p>
            <a:pPr eaLnBrk="0" hangingPunct="0"/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Pipe, Fitting</a:t>
            </a:r>
          </a:p>
          <a:p>
            <a:pPr eaLnBrk="0" hangingPunct="0"/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Friction Loss </a:t>
            </a:r>
          </a:p>
        </p:txBody>
      </p:sp>
      <p:sp>
        <p:nvSpPr>
          <p:cNvPr id="86034" name="Rectangle 19"/>
          <p:cNvSpPr>
            <a:spLocks noChangeArrowheads="1"/>
          </p:cNvSpPr>
          <p:nvPr/>
        </p:nvSpPr>
        <p:spPr bwMode="auto">
          <a:xfrm>
            <a:off x="5568950" y="1606515"/>
            <a:ext cx="24626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zh-CN" altLang="en-US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控制曲线</a:t>
            </a:r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Control Curve</a:t>
            </a:r>
          </a:p>
        </p:txBody>
      </p:sp>
      <p:sp>
        <p:nvSpPr>
          <p:cNvPr id="86035" name="Arc 20"/>
          <p:cNvSpPr>
            <a:spLocks/>
          </p:cNvSpPr>
          <p:nvPr/>
        </p:nvSpPr>
        <p:spPr bwMode="auto">
          <a:xfrm>
            <a:off x="1987551" y="3068337"/>
            <a:ext cx="4646613" cy="1242219"/>
          </a:xfrm>
          <a:custGeom>
            <a:avLst/>
            <a:gdLst>
              <a:gd name="T0" fmla="*/ 0 w 18547"/>
              <a:gd name="T1" fmla="*/ 0 h 21600"/>
              <a:gd name="T2" fmla="*/ 2147483647 w 18547"/>
              <a:gd name="T3" fmla="*/ 2147483647 h 21600"/>
              <a:gd name="T4" fmla="*/ 503196345 w 18547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547" h="21600" fill="none" extrusionOk="0">
                <a:moveTo>
                  <a:pt x="0" y="0"/>
                </a:moveTo>
                <a:cubicBezTo>
                  <a:pt x="10" y="0"/>
                  <a:pt x="21" y="-1"/>
                  <a:pt x="32" y="0"/>
                </a:cubicBezTo>
                <a:cubicBezTo>
                  <a:pt x="7614" y="0"/>
                  <a:pt x="14641" y="3975"/>
                  <a:pt x="18546" y="10475"/>
                </a:cubicBezTo>
              </a:path>
              <a:path w="18547" h="21600" stroke="0" extrusionOk="0">
                <a:moveTo>
                  <a:pt x="0" y="0"/>
                </a:moveTo>
                <a:cubicBezTo>
                  <a:pt x="10" y="0"/>
                  <a:pt x="21" y="-1"/>
                  <a:pt x="32" y="0"/>
                </a:cubicBezTo>
                <a:cubicBezTo>
                  <a:pt x="7614" y="0"/>
                  <a:pt x="14641" y="3975"/>
                  <a:pt x="18546" y="10475"/>
                </a:cubicBezTo>
                <a:lnTo>
                  <a:pt x="32" y="21600"/>
                </a:lnTo>
                <a:lnTo>
                  <a:pt x="0" y="0"/>
                </a:lnTo>
                <a:close/>
              </a:path>
            </a:pathLst>
          </a:custGeom>
          <a:noFill/>
          <a:ln w="38100" cap="rnd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6" name="Rectangle 21"/>
          <p:cNvSpPr>
            <a:spLocks noChangeArrowheads="1"/>
          </p:cNvSpPr>
          <p:nvPr/>
        </p:nvSpPr>
        <p:spPr bwMode="auto">
          <a:xfrm>
            <a:off x="3667251" y="1616588"/>
            <a:ext cx="12872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zh-CN" altLang="en-US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速度</a:t>
            </a:r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Speed1</a:t>
            </a:r>
          </a:p>
        </p:txBody>
      </p:sp>
      <p:sp>
        <p:nvSpPr>
          <p:cNvPr id="86037" name="Rectangle 22"/>
          <p:cNvSpPr>
            <a:spLocks noChangeArrowheads="1"/>
          </p:cNvSpPr>
          <p:nvPr/>
        </p:nvSpPr>
        <p:spPr bwMode="auto">
          <a:xfrm>
            <a:off x="2444750" y="3361515"/>
            <a:ext cx="134492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最终速度</a:t>
            </a:r>
          </a:p>
          <a:p>
            <a:pPr eaLnBrk="0" hangingPunct="0"/>
            <a:r>
              <a:rPr lang="zh-CN" altLang="en-US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Final Speed</a:t>
            </a:r>
          </a:p>
        </p:txBody>
      </p:sp>
      <p:sp>
        <p:nvSpPr>
          <p:cNvPr id="86038" name="Rectangle 23"/>
          <p:cNvSpPr>
            <a:spLocks noChangeArrowheads="1"/>
          </p:cNvSpPr>
          <p:nvPr/>
        </p:nvSpPr>
        <p:spPr bwMode="auto">
          <a:xfrm>
            <a:off x="4730750" y="2876515"/>
            <a:ext cx="352661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altLang="zh-CN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86039" name="Rectangle 24"/>
          <p:cNvSpPr>
            <a:spLocks noChangeArrowheads="1"/>
          </p:cNvSpPr>
          <p:nvPr/>
        </p:nvSpPr>
        <p:spPr bwMode="auto">
          <a:xfrm>
            <a:off x="4883150" y="4845015"/>
            <a:ext cx="450444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altLang="zh-CN">
                <a:solidFill>
                  <a:srgbClr val="000000"/>
                </a:solidFill>
              </a:rPr>
              <a:t>Q</a:t>
            </a:r>
            <a:r>
              <a:rPr lang="en-US" altLang="zh-CN" baseline="-25000">
                <a:solidFill>
                  <a:srgbClr val="000000"/>
                </a:solidFill>
              </a:rPr>
              <a:t>4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6040" name="Oval 25"/>
          <p:cNvSpPr>
            <a:spLocks noChangeArrowheads="1"/>
          </p:cNvSpPr>
          <p:nvPr/>
        </p:nvSpPr>
        <p:spPr bwMode="auto">
          <a:xfrm>
            <a:off x="5035550" y="3194014"/>
            <a:ext cx="152400" cy="1270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41" name="Line 26"/>
          <p:cNvSpPr>
            <a:spLocks noChangeShapeType="1"/>
          </p:cNvSpPr>
          <p:nvPr/>
        </p:nvSpPr>
        <p:spPr bwMode="auto">
          <a:xfrm>
            <a:off x="6102350" y="2305014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42" name="Line 27"/>
          <p:cNvSpPr>
            <a:spLocks noChangeShapeType="1"/>
          </p:cNvSpPr>
          <p:nvPr/>
        </p:nvSpPr>
        <p:spPr bwMode="auto">
          <a:xfrm>
            <a:off x="5111750" y="3257514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2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/>
          </p:cNvSpPr>
          <p:nvPr>
            <p:ph type="title"/>
          </p:nvPr>
        </p:nvSpPr>
        <p:spPr>
          <a:xfrm>
            <a:off x="250825" y="157428"/>
            <a:ext cx="8642350" cy="70908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/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赛莱默专业控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制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为什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么能带来更好的节能效果</a:t>
            </a:r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743" y="1556577"/>
            <a:ext cx="3118176" cy="310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66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Line 3"/>
          <p:cNvSpPr>
            <a:spLocks noChangeShapeType="1"/>
          </p:cNvSpPr>
          <p:nvPr/>
        </p:nvSpPr>
        <p:spPr bwMode="auto">
          <a:xfrm>
            <a:off x="1758159" y="1047750"/>
            <a:ext cx="1323" cy="34938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1" name="Line 4"/>
          <p:cNvSpPr>
            <a:spLocks noChangeShapeType="1"/>
          </p:cNvSpPr>
          <p:nvPr/>
        </p:nvSpPr>
        <p:spPr bwMode="auto">
          <a:xfrm>
            <a:off x="1711856" y="4520408"/>
            <a:ext cx="113771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2" name="Line 5"/>
          <p:cNvSpPr>
            <a:spLocks noChangeShapeType="1"/>
          </p:cNvSpPr>
          <p:nvPr/>
        </p:nvSpPr>
        <p:spPr bwMode="auto">
          <a:xfrm>
            <a:off x="1711856" y="4210844"/>
            <a:ext cx="113771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3" name="Line 6"/>
          <p:cNvSpPr>
            <a:spLocks noChangeShapeType="1"/>
          </p:cNvSpPr>
          <p:nvPr/>
        </p:nvSpPr>
        <p:spPr bwMode="auto">
          <a:xfrm>
            <a:off x="1711856" y="3901283"/>
            <a:ext cx="113771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4" name="Line 7"/>
          <p:cNvSpPr>
            <a:spLocks noChangeShapeType="1"/>
          </p:cNvSpPr>
          <p:nvPr/>
        </p:nvSpPr>
        <p:spPr bwMode="auto">
          <a:xfrm>
            <a:off x="1711856" y="3591719"/>
            <a:ext cx="113771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5" name="Line 8"/>
          <p:cNvSpPr>
            <a:spLocks noChangeShapeType="1"/>
          </p:cNvSpPr>
          <p:nvPr/>
        </p:nvSpPr>
        <p:spPr bwMode="auto">
          <a:xfrm>
            <a:off x="1711856" y="3282158"/>
            <a:ext cx="113771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6" name="Line 9"/>
          <p:cNvSpPr>
            <a:spLocks noChangeShapeType="1"/>
          </p:cNvSpPr>
          <p:nvPr/>
        </p:nvSpPr>
        <p:spPr bwMode="auto">
          <a:xfrm>
            <a:off x="1711856" y="2972594"/>
            <a:ext cx="113771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7" name="Line 10"/>
          <p:cNvSpPr>
            <a:spLocks noChangeShapeType="1"/>
          </p:cNvSpPr>
          <p:nvPr/>
        </p:nvSpPr>
        <p:spPr bwMode="auto">
          <a:xfrm>
            <a:off x="1711856" y="2647158"/>
            <a:ext cx="113771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8" name="Line 11"/>
          <p:cNvSpPr>
            <a:spLocks noChangeShapeType="1"/>
          </p:cNvSpPr>
          <p:nvPr/>
        </p:nvSpPr>
        <p:spPr bwMode="auto">
          <a:xfrm>
            <a:off x="1711856" y="2337594"/>
            <a:ext cx="113771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9" name="Line 12"/>
          <p:cNvSpPr>
            <a:spLocks noChangeShapeType="1"/>
          </p:cNvSpPr>
          <p:nvPr/>
        </p:nvSpPr>
        <p:spPr bwMode="auto">
          <a:xfrm>
            <a:off x="1711856" y="2028033"/>
            <a:ext cx="113771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0" name="Line 13"/>
          <p:cNvSpPr>
            <a:spLocks noChangeShapeType="1"/>
          </p:cNvSpPr>
          <p:nvPr/>
        </p:nvSpPr>
        <p:spPr bwMode="auto">
          <a:xfrm>
            <a:off x="1711856" y="1718469"/>
            <a:ext cx="113771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1" name="Line 14"/>
          <p:cNvSpPr>
            <a:spLocks noChangeShapeType="1"/>
          </p:cNvSpPr>
          <p:nvPr/>
        </p:nvSpPr>
        <p:spPr bwMode="auto">
          <a:xfrm>
            <a:off x="1711856" y="1408908"/>
            <a:ext cx="113771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2" name="Line 15"/>
          <p:cNvSpPr>
            <a:spLocks noChangeShapeType="1"/>
          </p:cNvSpPr>
          <p:nvPr/>
        </p:nvSpPr>
        <p:spPr bwMode="auto">
          <a:xfrm>
            <a:off x="1758159" y="4520408"/>
            <a:ext cx="5643563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3" name="Line 16"/>
          <p:cNvSpPr>
            <a:spLocks noChangeShapeType="1"/>
          </p:cNvSpPr>
          <p:nvPr/>
        </p:nvSpPr>
        <p:spPr bwMode="auto">
          <a:xfrm flipV="1">
            <a:off x="1758159" y="4474106"/>
            <a:ext cx="1323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4" name="Line 17"/>
          <p:cNvSpPr>
            <a:spLocks noChangeShapeType="1"/>
          </p:cNvSpPr>
          <p:nvPr/>
        </p:nvSpPr>
        <p:spPr bwMode="auto">
          <a:xfrm flipV="1">
            <a:off x="2316429" y="4474106"/>
            <a:ext cx="1323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5" name="Line 18"/>
          <p:cNvSpPr>
            <a:spLocks noChangeShapeType="1"/>
          </p:cNvSpPr>
          <p:nvPr/>
        </p:nvSpPr>
        <p:spPr bwMode="auto">
          <a:xfrm flipV="1">
            <a:off x="2889250" y="4474106"/>
            <a:ext cx="1323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6" name="Line 19"/>
          <p:cNvSpPr>
            <a:spLocks noChangeShapeType="1"/>
          </p:cNvSpPr>
          <p:nvPr/>
        </p:nvSpPr>
        <p:spPr bwMode="auto">
          <a:xfrm flipV="1">
            <a:off x="3447521" y="4474106"/>
            <a:ext cx="1323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7" name="Line 20"/>
          <p:cNvSpPr>
            <a:spLocks noChangeShapeType="1"/>
          </p:cNvSpPr>
          <p:nvPr/>
        </p:nvSpPr>
        <p:spPr bwMode="auto">
          <a:xfrm flipV="1">
            <a:off x="4005792" y="4474106"/>
            <a:ext cx="1323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8" name="Line 21"/>
          <p:cNvSpPr>
            <a:spLocks noChangeShapeType="1"/>
          </p:cNvSpPr>
          <p:nvPr/>
        </p:nvSpPr>
        <p:spPr bwMode="auto">
          <a:xfrm flipV="1">
            <a:off x="4578617" y="4474106"/>
            <a:ext cx="1323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9" name="Line 22"/>
          <p:cNvSpPr>
            <a:spLocks noChangeShapeType="1"/>
          </p:cNvSpPr>
          <p:nvPr/>
        </p:nvSpPr>
        <p:spPr bwMode="auto">
          <a:xfrm flipV="1">
            <a:off x="5134241" y="4474106"/>
            <a:ext cx="1323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0" name="Line 23"/>
          <p:cNvSpPr>
            <a:spLocks noChangeShapeType="1"/>
          </p:cNvSpPr>
          <p:nvPr/>
        </p:nvSpPr>
        <p:spPr bwMode="auto">
          <a:xfrm flipV="1">
            <a:off x="5692513" y="4474106"/>
            <a:ext cx="1323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1" name="Line 24"/>
          <p:cNvSpPr>
            <a:spLocks noChangeShapeType="1"/>
          </p:cNvSpPr>
          <p:nvPr/>
        </p:nvSpPr>
        <p:spPr bwMode="auto">
          <a:xfrm flipV="1">
            <a:off x="6249459" y="4474106"/>
            <a:ext cx="1323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2" name="Line 25"/>
          <p:cNvSpPr>
            <a:spLocks noChangeShapeType="1"/>
          </p:cNvSpPr>
          <p:nvPr/>
        </p:nvSpPr>
        <p:spPr bwMode="auto">
          <a:xfrm flipV="1">
            <a:off x="6823604" y="4474106"/>
            <a:ext cx="1323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3" name="Line 26"/>
          <p:cNvSpPr>
            <a:spLocks noChangeShapeType="1"/>
          </p:cNvSpPr>
          <p:nvPr/>
        </p:nvSpPr>
        <p:spPr bwMode="auto">
          <a:xfrm flipV="1">
            <a:off x="7380554" y="4474106"/>
            <a:ext cx="1323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4" name="Rectangle 29"/>
          <p:cNvSpPr>
            <a:spLocks noChangeArrowheads="1"/>
          </p:cNvSpPr>
          <p:nvPr/>
        </p:nvSpPr>
        <p:spPr bwMode="auto">
          <a:xfrm>
            <a:off x="1541198" y="4417221"/>
            <a:ext cx="94578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83995" name="Rectangle 30"/>
          <p:cNvSpPr>
            <a:spLocks noChangeArrowheads="1"/>
          </p:cNvSpPr>
          <p:nvPr/>
        </p:nvSpPr>
        <p:spPr bwMode="auto">
          <a:xfrm>
            <a:off x="1448594" y="4107658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83996" name="Rectangle 31"/>
          <p:cNvSpPr>
            <a:spLocks noChangeArrowheads="1"/>
          </p:cNvSpPr>
          <p:nvPr/>
        </p:nvSpPr>
        <p:spPr bwMode="auto">
          <a:xfrm>
            <a:off x="1448594" y="3798096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20</a:t>
            </a:r>
          </a:p>
        </p:txBody>
      </p:sp>
      <p:sp>
        <p:nvSpPr>
          <p:cNvPr id="83997" name="Rectangle 32"/>
          <p:cNvSpPr>
            <a:spLocks noChangeArrowheads="1"/>
          </p:cNvSpPr>
          <p:nvPr/>
        </p:nvSpPr>
        <p:spPr bwMode="auto">
          <a:xfrm>
            <a:off x="1448594" y="3488533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30</a:t>
            </a:r>
          </a:p>
        </p:txBody>
      </p:sp>
      <p:sp>
        <p:nvSpPr>
          <p:cNvPr id="83998" name="Rectangle 33"/>
          <p:cNvSpPr>
            <a:spLocks noChangeArrowheads="1"/>
          </p:cNvSpPr>
          <p:nvPr/>
        </p:nvSpPr>
        <p:spPr bwMode="auto">
          <a:xfrm>
            <a:off x="1448594" y="3178971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40</a:t>
            </a:r>
          </a:p>
        </p:txBody>
      </p:sp>
      <p:sp>
        <p:nvSpPr>
          <p:cNvPr id="83999" name="Rectangle 34"/>
          <p:cNvSpPr>
            <a:spLocks noChangeArrowheads="1"/>
          </p:cNvSpPr>
          <p:nvPr/>
        </p:nvSpPr>
        <p:spPr bwMode="auto">
          <a:xfrm>
            <a:off x="1448594" y="2869408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50</a:t>
            </a:r>
          </a:p>
        </p:txBody>
      </p:sp>
      <p:sp>
        <p:nvSpPr>
          <p:cNvPr id="84000" name="Rectangle 35"/>
          <p:cNvSpPr>
            <a:spLocks noChangeArrowheads="1"/>
          </p:cNvSpPr>
          <p:nvPr/>
        </p:nvSpPr>
        <p:spPr bwMode="auto">
          <a:xfrm>
            <a:off x="1448594" y="2543971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60</a:t>
            </a:r>
          </a:p>
        </p:txBody>
      </p:sp>
      <p:sp>
        <p:nvSpPr>
          <p:cNvPr id="84001" name="Rectangle 36"/>
          <p:cNvSpPr>
            <a:spLocks noChangeArrowheads="1"/>
          </p:cNvSpPr>
          <p:nvPr/>
        </p:nvSpPr>
        <p:spPr bwMode="auto">
          <a:xfrm>
            <a:off x="1448594" y="2234408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70</a:t>
            </a:r>
          </a:p>
        </p:txBody>
      </p:sp>
      <p:sp>
        <p:nvSpPr>
          <p:cNvPr id="84002" name="Rectangle 37"/>
          <p:cNvSpPr>
            <a:spLocks noChangeArrowheads="1"/>
          </p:cNvSpPr>
          <p:nvPr/>
        </p:nvSpPr>
        <p:spPr bwMode="auto">
          <a:xfrm>
            <a:off x="1448594" y="1924846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80</a:t>
            </a:r>
          </a:p>
        </p:txBody>
      </p:sp>
      <p:sp>
        <p:nvSpPr>
          <p:cNvPr id="84003" name="Rectangle 38"/>
          <p:cNvSpPr>
            <a:spLocks noChangeArrowheads="1"/>
          </p:cNvSpPr>
          <p:nvPr/>
        </p:nvSpPr>
        <p:spPr bwMode="auto">
          <a:xfrm>
            <a:off x="1448594" y="1615283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90</a:t>
            </a:r>
          </a:p>
        </p:txBody>
      </p:sp>
      <p:sp>
        <p:nvSpPr>
          <p:cNvPr id="84004" name="Rectangle 39"/>
          <p:cNvSpPr>
            <a:spLocks noChangeArrowheads="1"/>
          </p:cNvSpPr>
          <p:nvPr/>
        </p:nvSpPr>
        <p:spPr bwMode="auto">
          <a:xfrm>
            <a:off x="1355991" y="1305721"/>
            <a:ext cx="283732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84005" name="Rectangle 40"/>
          <p:cNvSpPr>
            <a:spLocks noChangeArrowheads="1"/>
          </p:cNvSpPr>
          <p:nvPr/>
        </p:nvSpPr>
        <p:spPr bwMode="auto">
          <a:xfrm>
            <a:off x="1711854" y="4664606"/>
            <a:ext cx="94578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0</a:t>
            </a:r>
            <a:endParaRPr lang="en-US" altLang="zh-CN" dirty="0"/>
          </a:p>
        </p:txBody>
      </p:sp>
      <p:sp>
        <p:nvSpPr>
          <p:cNvPr id="84006" name="Rectangle 41"/>
          <p:cNvSpPr>
            <a:spLocks noChangeArrowheads="1"/>
          </p:cNvSpPr>
          <p:nvPr/>
        </p:nvSpPr>
        <p:spPr bwMode="auto">
          <a:xfrm>
            <a:off x="2223824" y="4664606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84007" name="Rectangle 42"/>
          <p:cNvSpPr>
            <a:spLocks noChangeArrowheads="1"/>
          </p:cNvSpPr>
          <p:nvPr/>
        </p:nvSpPr>
        <p:spPr bwMode="auto">
          <a:xfrm>
            <a:off x="2796646" y="4664606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20</a:t>
            </a:r>
          </a:p>
        </p:txBody>
      </p:sp>
      <p:sp>
        <p:nvSpPr>
          <p:cNvPr id="84008" name="Rectangle 43"/>
          <p:cNvSpPr>
            <a:spLocks noChangeArrowheads="1"/>
          </p:cNvSpPr>
          <p:nvPr/>
        </p:nvSpPr>
        <p:spPr bwMode="auto">
          <a:xfrm>
            <a:off x="3354917" y="4664606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30</a:t>
            </a:r>
          </a:p>
        </p:txBody>
      </p:sp>
      <p:sp>
        <p:nvSpPr>
          <p:cNvPr id="84009" name="Rectangle 44"/>
          <p:cNvSpPr>
            <a:spLocks noChangeArrowheads="1"/>
          </p:cNvSpPr>
          <p:nvPr/>
        </p:nvSpPr>
        <p:spPr bwMode="auto">
          <a:xfrm>
            <a:off x="3913188" y="4664606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40</a:t>
            </a:r>
          </a:p>
        </p:txBody>
      </p:sp>
      <p:sp>
        <p:nvSpPr>
          <p:cNvPr id="84010" name="Rectangle 45"/>
          <p:cNvSpPr>
            <a:spLocks noChangeArrowheads="1"/>
          </p:cNvSpPr>
          <p:nvPr/>
        </p:nvSpPr>
        <p:spPr bwMode="auto">
          <a:xfrm>
            <a:off x="4486011" y="4664606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50</a:t>
            </a:r>
          </a:p>
        </p:txBody>
      </p:sp>
      <p:sp>
        <p:nvSpPr>
          <p:cNvPr id="84011" name="Rectangle 46"/>
          <p:cNvSpPr>
            <a:spLocks noChangeArrowheads="1"/>
          </p:cNvSpPr>
          <p:nvPr/>
        </p:nvSpPr>
        <p:spPr bwMode="auto">
          <a:xfrm>
            <a:off x="5041636" y="4664606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60</a:t>
            </a:r>
          </a:p>
        </p:txBody>
      </p:sp>
      <p:sp>
        <p:nvSpPr>
          <p:cNvPr id="84012" name="Rectangle 47"/>
          <p:cNvSpPr>
            <a:spLocks noChangeArrowheads="1"/>
          </p:cNvSpPr>
          <p:nvPr/>
        </p:nvSpPr>
        <p:spPr bwMode="auto">
          <a:xfrm>
            <a:off x="5598584" y="4664606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70</a:t>
            </a:r>
          </a:p>
        </p:txBody>
      </p:sp>
      <p:sp>
        <p:nvSpPr>
          <p:cNvPr id="84013" name="Rectangle 48"/>
          <p:cNvSpPr>
            <a:spLocks noChangeArrowheads="1"/>
          </p:cNvSpPr>
          <p:nvPr/>
        </p:nvSpPr>
        <p:spPr bwMode="auto">
          <a:xfrm>
            <a:off x="6156854" y="4664606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80</a:t>
            </a:r>
          </a:p>
        </p:txBody>
      </p:sp>
      <p:sp>
        <p:nvSpPr>
          <p:cNvPr id="84014" name="Rectangle 49"/>
          <p:cNvSpPr>
            <a:spLocks noChangeArrowheads="1"/>
          </p:cNvSpPr>
          <p:nvPr/>
        </p:nvSpPr>
        <p:spPr bwMode="auto">
          <a:xfrm>
            <a:off x="6729678" y="4664606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90</a:t>
            </a:r>
          </a:p>
        </p:txBody>
      </p:sp>
      <p:sp>
        <p:nvSpPr>
          <p:cNvPr id="84015" name="Rectangle 50"/>
          <p:cNvSpPr>
            <a:spLocks noChangeArrowheads="1"/>
          </p:cNvSpPr>
          <p:nvPr/>
        </p:nvSpPr>
        <p:spPr bwMode="auto">
          <a:xfrm>
            <a:off x="7241647" y="4664606"/>
            <a:ext cx="283732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84016" name="Rectangle 51"/>
          <p:cNvSpPr>
            <a:spLocks noChangeArrowheads="1"/>
          </p:cNvSpPr>
          <p:nvPr/>
        </p:nvSpPr>
        <p:spPr bwMode="auto">
          <a:xfrm>
            <a:off x="6934077" y="4835025"/>
            <a:ext cx="490519" cy="29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zh-CN" altLang="en-US" sz="1917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流量</a:t>
            </a:r>
            <a:endParaRPr lang="zh-CN" altLang="en-US" dirty="0">
              <a:solidFill>
                <a:srgbClr val="0085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017" name="Rectangle 52"/>
          <p:cNvSpPr>
            <a:spLocks noChangeArrowheads="1"/>
          </p:cNvSpPr>
          <p:nvPr/>
        </p:nvSpPr>
        <p:spPr bwMode="auto">
          <a:xfrm rot="-5400000">
            <a:off x="873239" y="1324573"/>
            <a:ext cx="490519" cy="29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zh-CN" altLang="en-US" sz="1917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扬程</a:t>
            </a:r>
            <a:endParaRPr lang="zh-CN" altLang="en-US" dirty="0">
              <a:solidFill>
                <a:srgbClr val="0085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018" name="Arc 53"/>
          <p:cNvSpPr>
            <a:spLocks/>
          </p:cNvSpPr>
          <p:nvPr/>
        </p:nvSpPr>
        <p:spPr bwMode="auto">
          <a:xfrm>
            <a:off x="1772710" y="1755511"/>
            <a:ext cx="4478989" cy="2352147"/>
          </a:xfrm>
          <a:custGeom>
            <a:avLst/>
            <a:gdLst>
              <a:gd name="T0" fmla="*/ 0 w 21321"/>
              <a:gd name="T1" fmla="*/ 0 h 21600"/>
              <a:gd name="T2" fmla="*/ 2147483647 w 21321"/>
              <a:gd name="T3" fmla="*/ 2147483647 h 21600"/>
              <a:gd name="T4" fmla="*/ 2147483647 w 21321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321" h="21600" fill="none" extrusionOk="0">
                <a:moveTo>
                  <a:pt x="0" y="0"/>
                </a:moveTo>
                <a:cubicBezTo>
                  <a:pt x="8" y="0"/>
                  <a:pt x="16" y="-1"/>
                  <a:pt x="25" y="0"/>
                </a:cubicBezTo>
                <a:cubicBezTo>
                  <a:pt x="10560" y="0"/>
                  <a:pt x="19558" y="7600"/>
                  <a:pt x="21320" y="17987"/>
                </a:cubicBezTo>
              </a:path>
              <a:path w="21321" h="21600" stroke="0" extrusionOk="0">
                <a:moveTo>
                  <a:pt x="0" y="0"/>
                </a:moveTo>
                <a:cubicBezTo>
                  <a:pt x="8" y="0"/>
                  <a:pt x="16" y="-1"/>
                  <a:pt x="25" y="0"/>
                </a:cubicBezTo>
                <a:cubicBezTo>
                  <a:pt x="10560" y="0"/>
                  <a:pt x="19558" y="7600"/>
                  <a:pt x="21320" y="17987"/>
                </a:cubicBezTo>
                <a:lnTo>
                  <a:pt x="25" y="2160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4065" name="Freeform 65"/>
          <p:cNvSpPr>
            <a:spLocks/>
          </p:cNvSpPr>
          <p:nvPr/>
        </p:nvSpPr>
        <p:spPr bwMode="auto">
          <a:xfrm>
            <a:off x="3734593" y="1902488"/>
            <a:ext cx="178594" cy="227542"/>
          </a:xfrm>
          <a:custGeom>
            <a:avLst/>
            <a:gdLst>
              <a:gd name="T0" fmla="*/ 2147483647 w 70"/>
              <a:gd name="T1" fmla="*/ 0 h 70"/>
              <a:gd name="T2" fmla="*/ 2147483647 w 70"/>
              <a:gd name="T3" fmla="*/ 2147483647 h 70"/>
              <a:gd name="T4" fmla="*/ 2147483647 w 70"/>
              <a:gd name="T5" fmla="*/ 2147483647 h 70"/>
              <a:gd name="T6" fmla="*/ 0 w 70"/>
              <a:gd name="T7" fmla="*/ 2147483647 h 70"/>
              <a:gd name="T8" fmla="*/ 2147483647 w 70"/>
              <a:gd name="T9" fmla="*/ 0 h 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" h="70">
                <a:moveTo>
                  <a:pt x="35" y="0"/>
                </a:moveTo>
                <a:lnTo>
                  <a:pt x="70" y="35"/>
                </a:lnTo>
                <a:lnTo>
                  <a:pt x="35" y="70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21" name="Rectangle 62"/>
          <p:cNvSpPr>
            <a:spLocks noChangeArrowheads="1"/>
          </p:cNvSpPr>
          <p:nvPr/>
        </p:nvSpPr>
        <p:spPr bwMode="gray">
          <a:xfrm>
            <a:off x="4777054" y="1408908"/>
            <a:ext cx="1833563" cy="39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>
              <a:lnSpc>
                <a:spcPct val="90000"/>
              </a:lnSpc>
              <a:buNone/>
            </a:pPr>
            <a:r>
              <a:rPr lang="zh-CN" altLang="en-US" sz="1667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水泵的性能曲线</a:t>
            </a:r>
          </a:p>
        </p:txBody>
      </p:sp>
      <p:sp>
        <p:nvSpPr>
          <p:cNvPr id="84026" name="Rectangle 2"/>
          <p:cNvSpPr txBox="1">
            <a:spLocks/>
          </p:cNvSpPr>
          <p:nvPr/>
        </p:nvSpPr>
        <p:spPr bwMode="auto">
          <a:xfrm>
            <a:off x="971021" y="120393"/>
            <a:ext cx="6858000" cy="641266"/>
          </a:xfrm>
          <a:prstGeom prst="rect">
            <a:avLst/>
          </a:prstGeom>
          <a:extLst/>
        </p:spPr>
        <p:txBody>
          <a:bodyPr vert="horz" wrap="square" lIns="76200" tIns="38100" rIns="76200" bIns="38100" rtlCol="0" anchor="ctr">
            <a:spAutoFit/>
          </a:bodyPr>
          <a:lstStyle>
            <a:lvl1pPr algn="ctr">
              <a:spcBef>
                <a:spcPct val="0"/>
              </a:spcBef>
              <a:buNone/>
              <a:defRPr sz="4400" b="1">
                <a:solidFill>
                  <a:srgbClr val="4EADD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667" dirty="0"/>
              <a:t>水泵的性能曲线</a:t>
            </a:r>
          </a:p>
        </p:txBody>
      </p:sp>
      <p:sp>
        <p:nvSpPr>
          <p:cNvPr id="61" name="Freeform 65"/>
          <p:cNvSpPr>
            <a:spLocks/>
          </p:cNvSpPr>
          <p:nvPr/>
        </p:nvSpPr>
        <p:spPr bwMode="auto">
          <a:xfrm>
            <a:off x="5422438" y="2680891"/>
            <a:ext cx="178594" cy="227542"/>
          </a:xfrm>
          <a:custGeom>
            <a:avLst/>
            <a:gdLst>
              <a:gd name="T0" fmla="*/ 2147483647 w 70"/>
              <a:gd name="T1" fmla="*/ 0 h 70"/>
              <a:gd name="T2" fmla="*/ 2147483647 w 70"/>
              <a:gd name="T3" fmla="*/ 2147483647 h 70"/>
              <a:gd name="T4" fmla="*/ 2147483647 w 70"/>
              <a:gd name="T5" fmla="*/ 2147483647 h 70"/>
              <a:gd name="T6" fmla="*/ 0 w 70"/>
              <a:gd name="T7" fmla="*/ 2147483647 h 70"/>
              <a:gd name="T8" fmla="*/ 2147483647 w 70"/>
              <a:gd name="T9" fmla="*/ 0 h 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" h="70">
                <a:moveTo>
                  <a:pt x="35" y="0"/>
                </a:moveTo>
                <a:lnTo>
                  <a:pt x="70" y="35"/>
                </a:lnTo>
                <a:lnTo>
                  <a:pt x="35" y="70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56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Shape 921"/>
          <p:cNvSpPr/>
          <p:nvPr/>
        </p:nvSpPr>
        <p:spPr>
          <a:xfrm>
            <a:off x="762000" y="5197060"/>
            <a:ext cx="7620000" cy="1"/>
          </a:xfrm>
          <a:prstGeom prst="line">
            <a:avLst/>
          </a:prstGeom>
          <a:ln w="25400">
            <a:solidFill>
              <a:srgbClr val="006E8F"/>
            </a:solidFill>
          </a:ln>
        </p:spPr>
        <p:txBody>
          <a:bodyPr lIns="38099" rIns="38099"/>
          <a:lstStyle/>
          <a:p>
            <a:endParaRPr dirty="0"/>
          </a:p>
        </p:txBody>
      </p:sp>
      <p:sp>
        <p:nvSpPr>
          <p:cNvPr id="922" name="Shape 922"/>
          <p:cNvSpPr/>
          <p:nvPr/>
        </p:nvSpPr>
        <p:spPr>
          <a:xfrm>
            <a:off x="762000" y="5197060"/>
            <a:ext cx="7620000" cy="1"/>
          </a:xfrm>
          <a:prstGeom prst="line">
            <a:avLst/>
          </a:prstGeom>
          <a:ln w="25400">
            <a:solidFill>
              <a:srgbClr val="006E8F"/>
            </a:solidFill>
          </a:ln>
        </p:spPr>
        <p:txBody>
          <a:bodyPr lIns="38099" rIns="38099"/>
          <a:lstStyle/>
          <a:p>
            <a:endParaRPr dirty="0"/>
          </a:p>
        </p:txBody>
      </p:sp>
      <p:sp>
        <p:nvSpPr>
          <p:cNvPr id="924" name="Shape 924"/>
          <p:cNvSpPr/>
          <p:nvPr/>
        </p:nvSpPr>
        <p:spPr>
          <a:xfrm>
            <a:off x="1014367" y="93401"/>
            <a:ext cx="6858000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0" tIns="38100" rIns="0" bIns="38100" numCol="1" anchor="t" anchorCtr="0" compatLnSpc="1">
            <a:prstTxWarp prst="textNoShape">
              <a:avLst/>
            </a:prstTxWarp>
            <a:noAutofit/>
          </a:bodyPr>
          <a:lstStyle/>
          <a:p>
            <a:pPr defTabSz="380985"/>
            <a:r>
              <a:rPr lang="zh-CN" altLang="en-US" sz="2667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沈阳工厂</a:t>
            </a:r>
            <a:r>
              <a:rPr lang="en-US" altLang="zh-CN" sz="2667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——</a:t>
            </a:r>
            <a:r>
              <a:rPr lang="zh-CN" altLang="en-US" sz="2667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赛莱默全球主要污水泵生产基地</a:t>
            </a:r>
            <a:endParaRPr lang="en-US" sz="2667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929" name="Shape 929"/>
          <p:cNvSpPr/>
          <p:nvPr/>
        </p:nvSpPr>
        <p:spPr>
          <a:xfrm>
            <a:off x="762000" y="709727"/>
            <a:ext cx="7620000" cy="1"/>
          </a:xfrm>
          <a:prstGeom prst="line">
            <a:avLst/>
          </a:prstGeom>
          <a:ln w="25400">
            <a:solidFill>
              <a:srgbClr val="006E8F"/>
            </a:solidFill>
          </a:ln>
        </p:spPr>
        <p:txBody>
          <a:bodyPr lIns="38099" rIns="38099"/>
          <a:lstStyle/>
          <a:p>
            <a:endParaRPr dirty="0"/>
          </a:p>
        </p:txBody>
      </p:sp>
      <p:sp>
        <p:nvSpPr>
          <p:cNvPr id="28" name="Text Box 72"/>
          <p:cNvSpPr txBox="1">
            <a:spLocks noChangeArrowheads="1"/>
          </p:cNvSpPr>
          <p:nvPr/>
        </p:nvSpPr>
        <p:spPr bwMode="auto">
          <a:xfrm>
            <a:off x="1014367" y="967302"/>
            <a:ext cx="3490068" cy="321166"/>
          </a:xfrm>
          <a:prstGeom prst="round2DiagRect">
            <a:avLst/>
          </a:prstGeom>
          <a:solidFill>
            <a:srgbClr val="0085A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rIns="3810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7619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167" dirty="0">
                <a:solidFill>
                  <a:prstClr val="white"/>
                </a:solidFill>
              </a:rPr>
              <a:t>SHENYANG, CHINA</a:t>
            </a:r>
          </a:p>
        </p:txBody>
      </p:sp>
      <p:sp>
        <p:nvSpPr>
          <p:cNvPr id="44" name="Round Same Side Corner Rectangle 43"/>
          <p:cNvSpPr/>
          <p:nvPr/>
        </p:nvSpPr>
        <p:spPr>
          <a:xfrm>
            <a:off x="1014367" y="967302"/>
            <a:ext cx="7278047" cy="2011453"/>
          </a:xfrm>
          <a:prstGeom prst="round2SameRect">
            <a:avLst>
              <a:gd name="adj1" fmla="val 1778"/>
              <a:gd name="adj2" fmla="val 0"/>
            </a:avLst>
          </a:prstGeom>
          <a:noFill/>
          <a:ln w="9525" cap="flat" cmpd="sng" algn="ctr">
            <a:solidFill>
              <a:srgbClr val="717173"/>
            </a:solidFill>
            <a:prstDash val="solid"/>
          </a:ln>
          <a:effectLst/>
        </p:spPr>
        <p:txBody>
          <a:bodyPr rtlCol="0" anchor="ctr"/>
          <a:lstStyle/>
          <a:p>
            <a:pPr algn="ctr" defTabSz="76197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9686" y="2563294"/>
            <a:ext cx="174019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t">
            <a:spAutoFit/>
          </a:bodyPr>
          <a:lstStyle/>
          <a:p>
            <a:pPr defTabSz="380985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latin typeface="+mn-lt"/>
                <a:cs typeface="+mn-cs"/>
                <a:sym typeface="Calibri"/>
              </a:rPr>
              <a:t>Shenyang Facility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56457" y="2621673"/>
            <a:ext cx="222024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99" tIns="38099" rIns="38099" bIns="38099" numCol="1" spcCol="38100" rtlCol="0" anchor="t">
            <a:spAutoFit/>
          </a:bodyPr>
          <a:lstStyle/>
          <a:p>
            <a:pPr algn="ctr" defTabSz="380985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latin typeface="+mn-lt"/>
                <a:cs typeface="+mn-cs"/>
                <a:sym typeface="Calibri"/>
              </a:rPr>
              <a:t>Nanjing Facility</a:t>
            </a:r>
          </a:p>
        </p:txBody>
      </p:sp>
      <p:sp>
        <p:nvSpPr>
          <p:cNvPr id="41" name="Content Placeholder 11"/>
          <p:cNvSpPr txBox="1">
            <a:spLocks/>
          </p:cNvSpPr>
          <p:nvPr/>
        </p:nvSpPr>
        <p:spPr>
          <a:xfrm>
            <a:off x="1144062" y="1345305"/>
            <a:ext cx="3532835" cy="1693456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zh-CN" altLang="en-US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地点</a:t>
            </a:r>
            <a:r>
              <a:rPr lang="en-US" altLang="en-US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r>
              <a:rPr lang="en-US" altLang="en-US" sz="1167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167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中国沈阳</a:t>
            </a:r>
            <a:endParaRPr lang="en-US" altLang="zh-CN" sz="1167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zh-CN" altLang="en-US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占地</a:t>
            </a:r>
            <a:r>
              <a:rPr lang="en-US" altLang="en-US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r>
              <a:rPr lang="en-US" altLang="en-US" sz="1167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80,000 </a:t>
            </a:r>
            <a:r>
              <a:rPr lang="zh-CN" altLang="en-US" sz="1167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平方米</a:t>
            </a:r>
            <a:endParaRPr lang="en-US" altLang="zh-CN" sz="1167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zh-CN" altLang="en-US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雇员</a:t>
            </a:r>
            <a:r>
              <a:rPr lang="en-US" altLang="en-US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r>
              <a:rPr lang="en-US" altLang="en-US" sz="1167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173 </a:t>
            </a:r>
            <a:r>
              <a:rPr lang="zh-CN" altLang="en-US" sz="1167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人</a:t>
            </a:r>
            <a:endParaRPr lang="en-US" altLang="zh-CN" sz="1167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zh-CN" altLang="en-US" sz="1167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历史</a:t>
            </a:r>
            <a:r>
              <a:rPr lang="en-US" altLang="en-US" sz="1167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r>
              <a:rPr lang="zh-CN" altLang="en-US" sz="1167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公司成立于</a:t>
            </a:r>
            <a:r>
              <a:rPr lang="en-US" altLang="zh-CN" sz="1167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1995</a:t>
            </a:r>
            <a:r>
              <a:rPr lang="zh-CN" altLang="en-US" sz="1167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年，</a:t>
            </a:r>
            <a:r>
              <a:rPr lang="en-US" altLang="zh-CN" sz="1167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2016</a:t>
            </a:r>
            <a:r>
              <a:rPr lang="zh-CN" altLang="en-US" sz="1167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年扩建二期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zh-CN" altLang="en-US" sz="1167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主要产品线：飞力</a:t>
            </a:r>
            <a:r>
              <a:rPr lang="en-US" altLang="zh-CN" sz="1167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3000</a:t>
            </a:r>
            <a:r>
              <a:rPr lang="zh-CN" altLang="en-US" sz="1167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潜水泵系列、切割泵、研磨泵、搅拌器、潜水轴流泵、防爆电机、一体化泵站等</a:t>
            </a:r>
            <a:endParaRPr lang="en-US" altLang="en-US" sz="1167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43" y="2973334"/>
            <a:ext cx="3627147" cy="219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 descr="I:\zzj\2014相关文件\项目\工艺布局图\最终文件\二期投资\2014二期投资文件\最新版\New folder (3)\111 - Cop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433" y="1018327"/>
            <a:ext cx="2815943" cy="1726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645958" y="2675782"/>
            <a:ext cx="213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沈阳工厂一期</a:t>
            </a:r>
            <a:r>
              <a:rPr lang="en-US" altLang="zh-CN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二期</a:t>
            </a:r>
            <a:endParaRPr lang="en-US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2033" y="3038761"/>
            <a:ext cx="3300367" cy="2022603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4191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Line 3"/>
          <p:cNvSpPr>
            <a:spLocks noChangeShapeType="1"/>
          </p:cNvSpPr>
          <p:nvPr/>
        </p:nvSpPr>
        <p:spPr bwMode="auto">
          <a:xfrm>
            <a:off x="1758159" y="1047750"/>
            <a:ext cx="1323" cy="34938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1" name="Line 4"/>
          <p:cNvSpPr>
            <a:spLocks noChangeShapeType="1"/>
          </p:cNvSpPr>
          <p:nvPr/>
        </p:nvSpPr>
        <p:spPr bwMode="auto">
          <a:xfrm>
            <a:off x="1711856" y="4520408"/>
            <a:ext cx="113771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2" name="Line 5"/>
          <p:cNvSpPr>
            <a:spLocks noChangeShapeType="1"/>
          </p:cNvSpPr>
          <p:nvPr/>
        </p:nvSpPr>
        <p:spPr bwMode="auto">
          <a:xfrm>
            <a:off x="1711856" y="4210844"/>
            <a:ext cx="113771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3" name="Line 6"/>
          <p:cNvSpPr>
            <a:spLocks noChangeShapeType="1"/>
          </p:cNvSpPr>
          <p:nvPr/>
        </p:nvSpPr>
        <p:spPr bwMode="auto">
          <a:xfrm>
            <a:off x="1711856" y="3901283"/>
            <a:ext cx="113771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4" name="Line 7"/>
          <p:cNvSpPr>
            <a:spLocks noChangeShapeType="1"/>
          </p:cNvSpPr>
          <p:nvPr/>
        </p:nvSpPr>
        <p:spPr bwMode="auto">
          <a:xfrm>
            <a:off x="1711856" y="3591719"/>
            <a:ext cx="113771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5" name="Line 8"/>
          <p:cNvSpPr>
            <a:spLocks noChangeShapeType="1"/>
          </p:cNvSpPr>
          <p:nvPr/>
        </p:nvSpPr>
        <p:spPr bwMode="auto">
          <a:xfrm>
            <a:off x="1711856" y="3282158"/>
            <a:ext cx="113771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6" name="Line 9"/>
          <p:cNvSpPr>
            <a:spLocks noChangeShapeType="1"/>
          </p:cNvSpPr>
          <p:nvPr/>
        </p:nvSpPr>
        <p:spPr bwMode="auto">
          <a:xfrm>
            <a:off x="1711856" y="2972594"/>
            <a:ext cx="113771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7" name="Line 10"/>
          <p:cNvSpPr>
            <a:spLocks noChangeShapeType="1"/>
          </p:cNvSpPr>
          <p:nvPr/>
        </p:nvSpPr>
        <p:spPr bwMode="auto">
          <a:xfrm>
            <a:off x="1711856" y="2647158"/>
            <a:ext cx="113771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8" name="Line 11"/>
          <p:cNvSpPr>
            <a:spLocks noChangeShapeType="1"/>
          </p:cNvSpPr>
          <p:nvPr/>
        </p:nvSpPr>
        <p:spPr bwMode="auto">
          <a:xfrm>
            <a:off x="1711856" y="2337594"/>
            <a:ext cx="113771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9" name="Line 12"/>
          <p:cNvSpPr>
            <a:spLocks noChangeShapeType="1"/>
          </p:cNvSpPr>
          <p:nvPr/>
        </p:nvSpPr>
        <p:spPr bwMode="auto">
          <a:xfrm>
            <a:off x="1711856" y="2028033"/>
            <a:ext cx="113771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0" name="Line 13"/>
          <p:cNvSpPr>
            <a:spLocks noChangeShapeType="1"/>
          </p:cNvSpPr>
          <p:nvPr/>
        </p:nvSpPr>
        <p:spPr bwMode="auto">
          <a:xfrm>
            <a:off x="1711856" y="1718469"/>
            <a:ext cx="113771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1" name="Line 14"/>
          <p:cNvSpPr>
            <a:spLocks noChangeShapeType="1"/>
          </p:cNvSpPr>
          <p:nvPr/>
        </p:nvSpPr>
        <p:spPr bwMode="auto">
          <a:xfrm>
            <a:off x="1711856" y="1408908"/>
            <a:ext cx="113771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2" name="Line 15"/>
          <p:cNvSpPr>
            <a:spLocks noChangeShapeType="1"/>
          </p:cNvSpPr>
          <p:nvPr/>
        </p:nvSpPr>
        <p:spPr bwMode="auto">
          <a:xfrm>
            <a:off x="1758159" y="4520408"/>
            <a:ext cx="5643563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3" name="Line 16"/>
          <p:cNvSpPr>
            <a:spLocks noChangeShapeType="1"/>
          </p:cNvSpPr>
          <p:nvPr/>
        </p:nvSpPr>
        <p:spPr bwMode="auto">
          <a:xfrm flipV="1">
            <a:off x="1758159" y="4474106"/>
            <a:ext cx="1323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4" name="Line 17"/>
          <p:cNvSpPr>
            <a:spLocks noChangeShapeType="1"/>
          </p:cNvSpPr>
          <p:nvPr/>
        </p:nvSpPr>
        <p:spPr bwMode="auto">
          <a:xfrm flipV="1">
            <a:off x="2316429" y="4474106"/>
            <a:ext cx="1323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5" name="Line 18"/>
          <p:cNvSpPr>
            <a:spLocks noChangeShapeType="1"/>
          </p:cNvSpPr>
          <p:nvPr/>
        </p:nvSpPr>
        <p:spPr bwMode="auto">
          <a:xfrm flipV="1">
            <a:off x="2889250" y="4474106"/>
            <a:ext cx="1323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6" name="Line 19"/>
          <p:cNvSpPr>
            <a:spLocks noChangeShapeType="1"/>
          </p:cNvSpPr>
          <p:nvPr/>
        </p:nvSpPr>
        <p:spPr bwMode="auto">
          <a:xfrm flipV="1">
            <a:off x="3447521" y="4474106"/>
            <a:ext cx="1323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7" name="Line 20"/>
          <p:cNvSpPr>
            <a:spLocks noChangeShapeType="1"/>
          </p:cNvSpPr>
          <p:nvPr/>
        </p:nvSpPr>
        <p:spPr bwMode="auto">
          <a:xfrm flipV="1">
            <a:off x="4005792" y="4474106"/>
            <a:ext cx="1323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8" name="Line 21"/>
          <p:cNvSpPr>
            <a:spLocks noChangeShapeType="1"/>
          </p:cNvSpPr>
          <p:nvPr/>
        </p:nvSpPr>
        <p:spPr bwMode="auto">
          <a:xfrm flipV="1">
            <a:off x="4578617" y="4474106"/>
            <a:ext cx="1323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9" name="Line 22"/>
          <p:cNvSpPr>
            <a:spLocks noChangeShapeType="1"/>
          </p:cNvSpPr>
          <p:nvPr/>
        </p:nvSpPr>
        <p:spPr bwMode="auto">
          <a:xfrm flipV="1">
            <a:off x="5134241" y="4474106"/>
            <a:ext cx="1323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0" name="Line 23"/>
          <p:cNvSpPr>
            <a:spLocks noChangeShapeType="1"/>
          </p:cNvSpPr>
          <p:nvPr/>
        </p:nvSpPr>
        <p:spPr bwMode="auto">
          <a:xfrm flipV="1">
            <a:off x="5692513" y="4474106"/>
            <a:ext cx="1323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1" name="Line 24"/>
          <p:cNvSpPr>
            <a:spLocks noChangeShapeType="1"/>
          </p:cNvSpPr>
          <p:nvPr/>
        </p:nvSpPr>
        <p:spPr bwMode="auto">
          <a:xfrm flipV="1">
            <a:off x="6249459" y="4474106"/>
            <a:ext cx="1323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2" name="Line 25"/>
          <p:cNvSpPr>
            <a:spLocks noChangeShapeType="1"/>
          </p:cNvSpPr>
          <p:nvPr/>
        </p:nvSpPr>
        <p:spPr bwMode="auto">
          <a:xfrm flipV="1">
            <a:off x="6823604" y="4474106"/>
            <a:ext cx="1323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3" name="Line 26"/>
          <p:cNvSpPr>
            <a:spLocks noChangeShapeType="1"/>
          </p:cNvSpPr>
          <p:nvPr/>
        </p:nvSpPr>
        <p:spPr bwMode="auto">
          <a:xfrm flipV="1">
            <a:off x="7380554" y="4474106"/>
            <a:ext cx="1323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4" name="Rectangle 29"/>
          <p:cNvSpPr>
            <a:spLocks noChangeArrowheads="1"/>
          </p:cNvSpPr>
          <p:nvPr/>
        </p:nvSpPr>
        <p:spPr bwMode="auto">
          <a:xfrm>
            <a:off x="1541198" y="4417221"/>
            <a:ext cx="94578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0</a:t>
            </a:r>
            <a:endParaRPr lang="en-US" altLang="zh-CN" dirty="0"/>
          </a:p>
        </p:txBody>
      </p:sp>
      <p:sp>
        <p:nvSpPr>
          <p:cNvPr id="83995" name="Rectangle 30"/>
          <p:cNvSpPr>
            <a:spLocks noChangeArrowheads="1"/>
          </p:cNvSpPr>
          <p:nvPr/>
        </p:nvSpPr>
        <p:spPr bwMode="auto">
          <a:xfrm>
            <a:off x="1448594" y="4107658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83996" name="Rectangle 31"/>
          <p:cNvSpPr>
            <a:spLocks noChangeArrowheads="1"/>
          </p:cNvSpPr>
          <p:nvPr/>
        </p:nvSpPr>
        <p:spPr bwMode="auto">
          <a:xfrm>
            <a:off x="1448594" y="3798096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20</a:t>
            </a:r>
            <a:endParaRPr lang="en-US" altLang="zh-CN" dirty="0"/>
          </a:p>
        </p:txBody>
      </p:sp>
      <p:sp>
        <p:nvSpPr>
          <p:cNvPr id="83997" name="Rectangle 32"/>
          <p:cNvSpPr>
            <a:spLocks noChangeArrowheads="1"/>
          </p:cNvSpPr>
          <p:nvPr/>
        </p:nvSpPr>
        <p:spPr bwMode="auto">
          <a:xfrm>
            <a:off x="1448594" y="3488533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30</a:t>
            </a:r>
          </a:p>
        </p:txBody>
      </p:sp>
      <p:sp>
        <p:nvSpPr>
          <p:cNvPr id="83998" name="Rectangle 33"/>
          <p:cNvSpPr>
            <a:spLocks noChangeArrowheads="1"/>
          </p:cNvSpPr>
          <p:nvPr/>
        </p:nvSpPr>
        <p:spPr bwMode="auto">
          <a:xfrm>
            <a:off x="1448594" y="3178971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40</a:t>
            </a:r>
            <a:endParaRPr lang="en-US" altLang="zh-CN" dirty="0"/>
          </a:p>
        </p:txBody>
      </p:sp>
      <p:sp>
        <p:nvSpPr>
          <p:cNvPr id="83999" name="Rectangle 34"/>
          <p:cNvSpPr>
            <a:spLocks noChangeArrowheads="1"/>
          </p:cNvSpPr>
          <p:nvPr/>
        </p:nvSpPr>
        <p:spPr bwMode="auto">
          <a:xfrm>
            <a:off x="1448594" y="2869408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50</a:t>
            </a:r>
            <a:endParaRPr lang="en-US" altLang="zh-CN" dirty="0"/>
          </a:p>
        </p:txBody>
      </p:sp>
      <p:sp>
        <p:nvSpPr>
          <p:cNvPr id="84000" name="Rectangle 35"/>
          <p:cNvSpPr>
            <a:spLocks noChangeArrowheads="1"/>
          </p:cNvSpPr>
          <p:nvPr/>
        </p:nvSpPr>
        <p:spPr bwMode="auto">
          <a:xfrm>
            <a:off x="1448594" y="2543971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60</a:t>
            </a:r>
            <a:endParaRPr lang="en-US" altLang="zh-CN" dirty="0"/>
          </a:p>
        </p:txBody>
      </p:sp>
      <p:sp>
        <p:nvSpPr>
          <p:cNvPr id="84001" name="Rectangle 36"/>
          <p:cNvSpPr>
            <a:spLocks noChangeArrowheads="1"/>
          </p:cNvSpPr>
          <p:nvPr/>
        </p:nvSpPr>
        <p:spPr bwMode="auto">
          <a:xfrm>
            <a:off x="1448594" y="2234408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70</a:t>
            </a:r>
            <a:endParaRPr lang="en-US" altLang="zh-CN" dirty="0"/>
          </a:p>
        </p:txBody>
      </p:sp>
      <p:sp>
        <p:nvSpPr>
          <p:cNvPr id="84002" name="Rectangle 37"/>
          <p:cNvSpPr>
            <a:spLocks noChangeArrowheads="1"/>
          </p:cNvSpPr>
          <p:nvPr/>
        </p:nvSpPr>
        <p:spPr bwMode="auto">
          <a:xfrm>
            <a:off x="1448594" y="1924846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80</a:t>
            </a:r>
            <a:endParaRPr lang="en-US" altLang="zh-CN" dirty="0"/>
          </a:p>
        </p:txBody>
      </p:sp>
      <p:sp>
        <p:nvSpPr>
          <p:cNvPr id="84003" name="Rectangle 38"/>
          <p:cNvSpPr>
            <a:spLocks noChangeArrowheads="1"/>
          </p:cNvSpPr>
          <p:nvPr/>
        </p:nvSpPr>
        <p:spPr bwMode="auto">
          <a:xfrm>
            <a:off x="1448594" y="1615283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90</a:t>
            </a:r>
            <a:endParaRPr lang="en-US" altLang="zh-CN" dirty="0"/>
          </a:p>
        </p:txBody>
      </p:sp>
      <p:sp>
        <p:nvSpPr>
          <p:cNvPr id="84004" name="Rectangle 39"/>
          <p:cNvSpPr>
            <a:spLocks noChangeArrowheads="1"/>
          </p:cNvSpPr>
          <p:nvPr/>
        </p:nvSpPr>
        <p:spPr bwMode="auto">
          <a:xfrm>
            <a:off x="1355991" y="1305721"/>
            <a:ext cx="283732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100</a:t>
            </a:r>
            <a:endParaRPr lang="en-US" altLang="zh-CN" dirty="0"/>
          </a:p>
        </p:txBody>
      </p:sp>
      <p:sp>
        <p:nvSpPr>
          <p:cNvPr id="84005" name="Rectangle 40"/>
          <p:cNvSpPr>
            <a:spLocks noChangeArrowheads="1"/>
          </p:cNvSpPr>
          <p:nvPr/>
        </p:nvSpPr>
        <p:spPr bwMode="auto">
          <a:xfrm>
            <a:off x="1711854" y="4664606"/>
            <a:ext cx="94578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0</a:t>
            </a:r>
            <a:endParaRPr lang="en-US" altLang="zh-CN" dirty="0"/>
          </a:p>
        </p:txBody>
      </p:sp>
      <p:sp>
        <p:nvSpPr>
          <p:cNvPr id="84006" name="Rectangle 41"/>
          <p:cNvSpPr>
            <a:spLocks noChangeArrowheads="1"/>
          </p:cNvSpPr>
          <p:nvPr/>
        </p:nvSpPr>
        <p:spPr bwMode="auto">
          <a:xfrm>
            <a:off x="2223824" y="4664606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10</a:t>
            </a:r>
            <a:endParaRPr lang="en-US" altLang="zh-CN" dirty="0"/>
          </a:p>
        </p:txBody>
      </p:sp>
      <p:sp>
        <p:nvSpPr>
          <p:cNvPr id="84007" name="Rectangle 42"/>
          <p:cNvSpPr>
            <a:spLocks noChangeArrowheads="1"/>
          </p:cNvSpPr>
          <p:nvPr/>
        </p:nvSpPr>
        <p:spPr bwMode="auto">
          <a:xfrm>
            <a:off x="2796646" y="4664606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20</a:t>
            </a:r>
            <a:endParaRPr lang="en-US" altLang="zh-CN" dirty="0"/>
          </a:p>
        </p:txBody>
      </p:sp>
      <p:sp>
        <p:nvSpPr>
          <p:cNvPr id="84008" name="Rectangle 43"/>
          <p:cNvSpPr>
            <a:spLocks noChangeArrowheads="1"/>
          </p:cNvSpPr>
          <p:nvPr/>
        </p:nvSpPr>
        <p:spPr bwMode="auto">
          <a:xfrm>
            <a:off x="3354917" y="4664606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30</a:t>
            </a:r>
            <a:endParaRPr lang="en-US" altLang="zh-CN" dirty="0"/>
          </a:p>
        </p:txBody>
      </p:sp>
      <p:sp>
        <p:nvSpPr>
          <p:cNvPr id="84009" name="Rectangle 44"/>
          <p:cNvSpPr>
            <a:spLocks noChangeArrowheads="1"/>
          </p:cNvSpPr>
          <p:nvPr/>
        </p:nvSpPr>
        <p:spPr bwMode="auto">
          <a:xfrm>
            <a:off x="3913188" y="4664606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40</a:t>
            </a:r>
            <a:endParaRPr lang="en-US" altLang="zh-CN" dirty="0"/>
          </a:p>
        </p:txBody>
      </p:sp>
      <p:sp>
        <p:nvSpPr>
          <p:cNvPr id="84010" name="Rectangle 45"/>
          <p:cNvSpPr>
            <a:spLocks noChangeArrowheads="1"/>
          </p:cNvSpPr>
          <p:nvPr/>
        </p:nvSpPr>
        <p:spPr bwMode="auto">
          <a:xfrm>
            <a:off x="4486011" y="4664606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50</a:t>
            </a:r>
            <a:endParaRPr lang="en-US" altLang="zh-CN" dirty="0"/>
          </a:p>
        </p:txBody>
      </p:sp>
      <p:sp>
        <p:nvSpPr>
          <p:cNvPr id="84011" name="Rectangle 46"/>
          <p:cNvSpPr>
            <a:spLocks noChangeArrowheads="1"/>
          </p:cNvSpPr>
          <p:nvPr/>
        </p:nvSpPr>
        <p:spPr bwMode="auto">
          <a:xfrm>
            <a:off x="5041636" y="4664606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60</a:t>
            </a:r>
            <a:endParaRPr lang="en-US" altLang="zh-CN" dirty="0"/>
          </a:p>
        </p:txBody>
      </p:sp>
      <p:sp>
        <p:nvSpPr>
          <p:cNvPr id="84012" name="Rectangle 47"/>
          <p:cNvSpPr>
            <a:spLocks noChangeArrowheads="1"/>
          </p:cNvSpPr>
          <p:nvPr/>
        </p:nvSpPr>
        <p:spPr bwMode="auto">
          <a:xfrm>
            <a:off x="5598584" y="4664606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70</a:t>
            </a:r>
            <a:endParaRPr lang="en-US" altLang="zh-CN" dirty="0"/>
          </a:p>
        </p:txBody>
      </p:sp>
      <p:sp>
        <p:nvSpPr>
          <p:cNvPr id="84013" name="Rectangle 48"/>
          <p:cNvSpPr>
            <a:spLocks noChangeArrowheads="1"/>
          </p:cNvSpPr>
          <p:nvPr/>
        </p:nvSpPr>
        <p:spPr bwMode="auto">
          <a:xfrm>
            <a:off x="6156854" y="4664606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80</a:t>
            </a:r>
            <a:endParaRPr lang="en-US" altLang="zh-CN" dirty="0"/>
          </a:p>
        </p:txBody>
      </p:sp>
      <p:sp>
        <p:nvSpPr>
          <p:cNvPr id="84014" name="Rectangle 49"/>
          <p:cNvSpPr>
            <a:spLocks noChangeArrowheads="1"/>
          </p:cNvSpPr>
          <p:nvPr/>
        </p:nvSpPr>
        <p:spPr bwMode="auto">
          <a:xfrm>
            <a:off x="6729678" y="4664606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90</a:t>
            </a:r>
            <a:endParaRPr lang="en-US" altLang="zh-CN" dirty="0"/>
          </a:p>
        </p:txBody>
      </p:sp>
      <p:sp>
        <p:nvSpPr>
          <p:cNvPr id="84015" name="Rectangle 50"/>
          <p:cNvSpPr>
            <a:spLocks noChangeArrowheads="1"/>
          </p:cNvSpPr>
          <p:nvPr/>
        </p:nvSpPr>
        <p:spPr bwMode="auto">
          <a:xfrm>
            <a:off x="7241647" y="4664606"/>
            <a:ext cx="283732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333" dirty="0">
                <a:solidFill>
                  <a:srgbClr val="000000"/>
                </a:solidFill>
              </a:rPr>
              <a:t>100</a:t>
            </a:r>
            <a:endParaRPr lang="en-US" altLang="zh-CN" dirty="0"/>
          </a:p>
        </p:txBody>
      </p:sp>
      <p:sp>
        <p:nvSpPr>
          <p:cNvPr id="84016" name="Rectangle 51"/>
          <p:cNvSpPr>
            <a:spLocks noChangeArrowheads="1"/>
          </p:cNvSpPr>
          <p:nvPr/>
        </p:nvSpPr>
        <p:spPr bwMode="auto">
          <a:xfrm>
            <a:off x="7526180" y="4869789"/>
            <a:ext cx="490519" cy="29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zh-CN" altLang="en-US" sz="1917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流量</a:t>
            </a:r>
            <a:endParaRPr lang="zh-CN" altLang="en-US" dirty="0">
              <a:solidFill>
                <a:srgbClr val="0085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017" name="Rectangle 52"/>
          <p:cNvSpPr>
            <a:spLocks noChangeArrowheads="1"/>
          </p:cNvSpPr>
          <p:nvPr/>
        </p:nvSpPr>
        <p:spPr bwMode="auto">
          <a:xfrm rot="-5400000">
            <a:off x="940330" y="1158213"/>
            <a:ext cx="490519" cy="29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zh-CN" altLang="en-US" sz="1917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扬程</a:t>
            </a:r>
            <a:endParaRPr lang="zh-CN" altLang="en-US" dirty="0">
              <a:solidFill>
                <a:srgbClr val="0085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018" name="Arc 53"/>
          <p:cNvSpPr>
            <a:spLocks/>
          </p:cNvSpPr>
          <p:nvPr/>
        </p:nvSpPr>
        <p:spPr bwMode="auto">
          <a:xfrm>
            <a:off x="1772710" y="1755511"/>
            <a:ext cx="4225396" cy="1423458"/>
          </a:xfrm>
          <a:custGeom>
            <a:avLst/>
            <a:gdLst>
              <a:gd name="T0" fmla="*/ 0 w 21321"/>
              <a:gd name="T1" fmla="*/ 0 h 21600"/>
              <a:gd name="T2" fmla="*/ 2147483647 w 21321"/>
              <a:gd name="T3" fmla="*/ 2147483647 h 21600"/>
              <a:gd name="T4" fmla="*/ 2147483647 w 21321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321" h="21600" fill="none" extrusionOk="0">
                <a:moveTo>
                  <a:pt x="0" y="0"/>
                </a:moveTo>
                <a:cubicBezTo>
                  <a:pt x="8" y="0"/>
                  <a:pt x="16" y="-1"/>
                  <a:pt x="25" y="0"/>
                </a:cubicBezTo>
                <a:cubicBezTo>
                  <a:pt x="10560" y="0"/>
                  <a:pt x="19558" y="7600"/>
                  <a:pt x="21320" y="17987"/>
                </a:cubicBezTo>
              </a:path>
              <a:path w="21321" h="21600" stroke="0" extrusionOk="0">
                <a:moveTo>
                  <a:pt x="0" y="0"/>
                </a:moveTo>
                <a:cubicBezTo>
                  <a:pt x="8" y="0"/>
                  <a:pt x="16" y="-1"/>
                  <a:pt x="25" y="0"/>
                </a:cubicBezTo>
                <a:cubicBezTo>
                  <a:pt x="10560" y="0"/>
                  <a:pt x="19558" y="7600"/>
                  <a:pt x="21320" y="17987"/>
                </a:cubicBezTo>
                <a:lnTo>
                  <a:pt x="25" y="2160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4065" name="Freeform 65"/>
          <p:cNvSpPr>
            <a:spLocks/>
          </p:cNvSpPr>
          <p:nvPr/>
        </p:nvSpPr>
        <p:spPr bwMode="auto">
          <a:xfrm>
            <a:off x="4632856" y="2029354"/>
            <a:ext cx="178594" cy="227542"/>
          </a:xfrm>
          <a:custGeom>
            <a:avLst/>
            <a:gdLst>
              <a:gd name="T0" fmla="*/ 2147483647 w 70"/>
              <a:gd name="T1" fmla="*/ 0 h 70"/>
              <a:gd name="T2" fmla="*/ 2147483647 w 70"/>
              <a:gd name="T3" fmla="*/ 2147483647 h 70"/>
              <a:gd name="T4" fmla="*/ 2147483647 w 70"/>
              <a:gd name="T5" fmla="*/ 2147483647 h 70"/>
              <a:gd name="T6" fmla="*/ 0 w 70"/>
              <a:gd name="T7" fmla="*/ 2147483647 h 70"/>
              <a:gd name="T8" fmla="*/ 2147483647 w 70"/>
              <a:gd name="T9" fmla="*/ 0 h 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" h="70">
                <a:moveTo>
                  <a:pt x="35" y="0"/>
                </a:moveTo>
                <a:lnTo>
                  <a:pt x="70" y="35"/>
                </a:lnTo>
                <a:lnTo>
                  <a:pt x="35" y="70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21" name="Rectangle 62"/>
          <p:cNvSpPr>
            <a:spLocks noChangeArrowheads="1"/>
          </p:cNvSpPr>
          <p:nvPr/>
        </p:nvSpPr>
        <p:spPr bwMode="gray">
          <a:xfrm>
            <a:off x="5933659" y="2758093"/>
            <a:ext cx="728927" cy="39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>
              <a:lnSpc>
                <a:spcPct val="90000"/>
              </a:lnSpc>
              <a:buNone/>
            </a:pPr>
            <a:r>
              <a:rPr lang="en-US" altLang="zh-CN" sz="1667" dirty="0"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50Hz</a:t>
            </a:r>
            <a:endParaRPr lang="zh-CN" altLang="en-US" sz="1667" dirty="0"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sp>
        <p:nvSpPr>
          <p:cNvPr id="84026" name="Rectangle 2"/>
          <p:cNvSpPr txBox="1">
            <a:spLocks/>
          </p:cNvSpPr>
          <p:nvPr/>
        </p:nvSpPr>
        <p:spPr bwMode="auto">
          <a:xfrm>
            <a:off x="1038112" y="229248"/>
            <a:ext cx="6858000" cy="641266"/>
          </a:xfrm>
          <a:prstGeom prst="rect">
            <a:avLst/>
          </a:prstGeom>
          <a:extLst/>
        </p:spPr>
        <p:txBody>
          <a:bodyPr vert="horz" wrap="square" lIns="76200" tIns="38100" rIns="76200" bIns="38100" rtlCol="0" anchor="ctr">
            <a:spAutoFit/>
          </a:bodyPr>
          <a:lstStyle>
            <a:lvl1pPr algn="ctr">
              <a:spcBef>
                <a:spcPct val="0"/>
              </a:spcBef>
              <a:buNone/>
              <a:defRPr sz="4400" b="1">
                <a:solidFill>
                  <a:srgbClr val="4EADD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667" dirty="0"/>
              <a:t>水泵变频时的性能曲线</a:t>
            </a:r>
          </a:p>
        </p:txBody>
      </p:sp>
      <p:sp>
        <p:nvSpPr>
          <p:cNvPr id="67" name="Arc 53"/>
          <p:cNvSpPr>
            <a:spLocks/>
          </p:cNvSpPr>
          <p:nvPr/>
        </p:nvSpPr>
        <p:spPr bwMode="auto">
          <a:xfrm>
            <a:off x="1766096" y="2160512"/>
            <a:ext cx="4038864" cy="1222187"/>
          </a:xfrm>
          <a:custGeom>
            <a:avLst/>
            <a:gdLst>
              <a:gd name="T0" fmla="*/ 0 w 21321"/>
              <a:gd name="T1" fmla="*/ 0 h 21600"/>
              <a:gd name="T2" fmla="*/ 2147483647 w 21321"/>
              <a:gd name="T3" fmla="*/ 2147483647 h 21600"/>
              <a:gd name="T4" fmla="*/ 2147483647 w 21321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321" h="21600" fill="none" extrusionOk="0">
                <a:moveTo>
                  <a:pt x="0" y="0"/>
                </a:moveTo>
                <a:cubicBezTo>
                  <a:pt x="8" y="0"/>
                  <a:pt x="16" y="-1"/>
                  <a:pt x="25" y="0"/>
                </a:cubicBezTo>
                <a:cubicBezTo>
                  <a:pt x="10560" y="0"/>
                  <a:pt x="19558" y="7600"/>
                  <a:pt x="21320" y="17987"/>
                </a:cubicBezTo>
              </a:path>
              <a:path w="21321" h="21600" stroke="0" extrusionOk="0">
                <a:moveTo>
                  <a:pt x="0" y="0"/>
                </a:moveTo>
                <a:cubicBezTo>
                  <a:pt x="8" y="0"/>
                  <a:pt x="16" y="-1"/>
                  <a:pt x="25" y="0"/>
                </a:cubicBezTo>
                <a:cubicBezTo>
                  <a:pt x="10560" y="0"/>
                  <a:pt x="19558" y="7600"/>
                  <a:pt x="21320" y="17987"/>
                </a:cubicBezTo>
                <a:lnTo>
                  <a:pt x="25" y="2160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" name="Arc 53"/>
          <p:cNvSpPr>
            <a:spLocks/>
          </p:cNvSpPr>
          <p:nvPr/>
        </p:nvSpPr>
        <p:spPr bwMode="auto">
          <a:xfrm>
            <a:off x="1741340" y="2584979"/>
            <a:ext cx="3857246" cy="1107282"/>
          </a:xfrm>
          <a:custGeom>
            <a:avLst/>
            <a:gdLst>
              <a:gd name="T0" fmla="*/ 0 w 21321"/>
              <a:gd name="T1" fmla="*/ 0 h 21600"/>
              <a:gd name="T2" fmla="*/ 2147483647 w 21321"/>
              <a:gd name="T3" fmla="*/ 2147483647 h 21600"/>
              <a:gd name="T4" fmla="*/ 2147483647 w 21321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321" h="21600" fill="none" extrusionOk="0">
                <a:moveTo>
                  <a:pt x="0" y="0"/>
                </a:moveTo>
                <a:cubicBezTo>
                  <a:pt x="8" y="0"/>
                  <a:pt x="16" y="-1"/>
                  <a:pt x="25" y="0"/>
                </a:cubicBezTo>
                <a:cubicBezTo>
                  <a:pt x="10560" y="0"/>
                  <a:pt x="19558" y="7600"/>
                  <a:pt x="21320" y="17987"/>
                </a:cubicBezTo>
              </a:path>
              <a:path w="21321" h="21600" stroke="0" extrusionOk="0">
                <a:moveTo>
                  <a:pt x="0" y="0"/>
                </a:moveTo>
                <a:cubicBezTo>
                  <a:pt x="8" y="0"/>
                  <a:pt x="16" y="-1"/>
                  <a:pt x="25" y="0"/>
                </a:cubicBezTo>
                <a:cubicBezTo>
                  <a:pt x="10560" y="0"/>
                  <a:pt x="19558" y="7600"/>
                  <a:pt x="21320" y="17987"/>
                </a:cubicBezTo>
                <a:lnTo>
                  <a:pt x="25" y="2160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" name="Arc 53"/>
          <p:cNvSpPr>
            <a:spLocks/>
          </p:cNvSpPr>
          <p:nvPr/>
        </p:nvSpPr>
        <p:spPr bwMode="auto">
          <a:xfrm>
            <a:off x="1711855" y="3468026"/>
            <a:ext cx="3214687" cy="627724"/>
          </a:xfrm>
          <a:custGeom>
            <a:avLst/>
            <a:gdLst>
              <a:gd name="T0" fmla="*/ 0 w 21321"/>
              <a:gd name="T1" fmla="*/ 0 h 21600"/>
              <a:gd name="T2" fmla="*/ 2147483647 w 21321"/>
              <a:gd name="T3" fmla="*/ 2147483647 h 21600"/>
              <a:gd name="T4" fmla="*/ 2147483647 w 21321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321" h="21600" fill="none" extrusionOk="0">
                <a:moveTo>
                  <a:pt x="0" y="0"/>
                </a:moveTo>
                <a:cubicBezTo>
                  <a:pt x="8" y="0"/>
                  <a:pt x="16" y="-1"/>
                  <a:pt x="25" y="0"/>
                </a:cubicBezTo>
                <a:cubicBezTo>
                  <a:pt x="10560" y="0"/>
                  <a:pt x="19558" y="7600"/>
                  <a:pt x="21320" y="17987"/>
                </a:cubicBezTo>
              </a:path>
              <a:path w="21321" h="21600" stroke="0" extrusionOk="0">
                <a:moveTo>
                  <a:pt x="0" y="0"/>
                </a:moveTo>
                <a:cubicBezTo>
                  <a:pt x="8" y="0"/>
                  <a:pt x="16" y="-1"/>
                  <a:pt x="25" y="0"/>
                </a:cubicBezTo>
                <a:cubicBezTo>
                  <a:pt x="10560" y="0"/>
                  <a:pt x="19558" y="7600"/>
                  <a:pt x="21320" y="17987"/>
                </a:cubicBezTo>
                <a:lnTo>
                  <a:pt x="25" y="2160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" name="Arc 53"/>
          <p:cNvSpPr>
            <a:spLocks/>
          </p:cNvSpPr>
          <p:nvPr/>
        </p:nvSpPr>
        <p:spPr bwMode="auto">
          <a:xfrm>
            <a:off x="1766097" y="4095750"/>
            <a:ext cx="2457978" cy="215636"/>
          </a:xfrm>
          <a:custGeom>
            <a:avLst/>
            <a:gdLst>
              <a:gd name="T0" fmla="*/ 0 w 21321"/>
              <a:gd name="T1" fmla="*/ 0 h 21600"/>
              <a:gd name="T2" fmla="*/ 2147483647 w 21321"/>
              <a:gd name="T3" fmla="*/ 2147483647 h 21600"/>
              <a:gd name="T4" fmla="*/ 2147483647 w 21321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321" h="21600" fill="none" extrusionOk="0">
                <a:moveTo>
                  <a:pt x="0" y="0"/>
                </a:moveTo>
                <a:cubicBezTo>
                  <a:pt x="8" y="0"/>
                  <a:pt x="16" y="-1"/>
                  <a:pt x="25" y="0"/>
                </a:cubicBezTo>
                <a:cubicBezTo>
                  <a:pt x="10560" y="0"/>
                  <a:pt x="19558" y="7600"/>
                  <a:pt x="21320" y="17987"/>
                </a:cubicBezTo>
              </a:path>
              <a:path w="21321" h="21600" stroke="0" extrusionOk="0">
                <a:moveTo>
                  <a:pt x="0" y="0"/>
                </a:moveTo>
                <a:cubicBezTo>
                  <a:pt x="8" y="0"/>
                  <a:pt x="16" y="-1"/>
                  <a:pt x="25" y="0"/>
                </a:cubicBezTo>
                <a:cubicBezTo>
                  <a:pt x="10560" y="0"/>
                  <a:pt x="19558" y="7600"/>
                  <a:pt x="21320" y="17987"/>
                </a:cubicBezTo>
                <a:lnTo>
                  <a:pt x="25" y="2160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" name="Rectangle 62"/>
          <p:cNvSpPr>
            <a:spLocks noChangeArrowheads="1"/>
          </p:cNvSpPr>
          <p:nvPr/>
        </p:nvSpPr>
        <p:spPr bwMode="gray">
          <a:xfrm>
            <a:off x="4172105" y="4151313"/>
            <a:ext cx="728927" cy="39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>
              <a:lnSpc>
                <a:spcPct val="90000"/>
              </a:lnSpc>
              <a:buNone/>
            </a:pPr>
            <a:r>
              <a:rPr lang="en-US" altLang="zh-CN" sz="1667" dirty="0"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15Hz</a:t>
            </a:r>
            <a:endParaRPr lang="zh-CN" altLang="en-US" sz="1667" dirty="0"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sp>
        <p:nvSpPr>
          <p:cNvPr id="73" name="Rectangle 62"/>
          <p:cNvSpPr>
            <a:spLocks noChangeArrowheads="1"/>
          </p:cNvSpPr>
          <p:nvPr/>
        </p:nvSpPr>
        <p:spPr bwMode="gray">
          <a:xfrm>
            <a:off x="4741333" y="3899958"/>
            <a:ext cx="728927" cy="39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>
              <a:lnSpc>
                <a:spcPct val="90000"/>
              </a:lnSpc>
              <a:buNone/>
            </a:pPr>
            <a:r>
              <a:rPr lang="en-US" altLang="zh-CN" sz="1667" dirty="0"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25Hz</a:t>
            </a:r>
            <a:endParaRPr lang="zh-CN" altLang="en-US" sz="1667" dirty="0"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sp>
        <p:nvSpPr>
          <p:cNvPr id="74" name="Rectangle 62"/>
          <p:cNvSpPr>
            <a:spLocks noChangeArrowheads="1"/>
          </p:cNvSpPr>
          <p:nvPr/>
        </p:nvSpPr>
        <p:spPr bwMode="gray">
          <a:xfrm>
            <a:off x="5421974" y="3430135"/>
            <a:ext cx="728927" cy="39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>
              <a:lnSpc>
                <a:spcPct val="90000"/>
              </a:lnSpc>
              <a:buNone/>
            </a:pPr>
            <a:r>
              <a:rPr lang="en-US" altLang="zh-CN" sz="1667" dirty="0"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36Hz</a:t>
            </a:r>
            <a:endParaRPr lang="zh-CN" altLang="en-US" sz="1667" dirty="0"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sp>
        <p:nvSpPr>
          <p:cNvPr id="75" name="Rectangle 62"/>
          <p:cNvSpPr>
            <a:spLocks noChangeArrowheads="1"/>
          </p:cNvSpPr>
          <p:nvPr/>
        </p:nvSpPr>
        <p:spPr bwMode="gray">
          <a:xfrm>
            <a:off x="5633641" y="3088349"/>
            <a:ext cx="728927" cy="39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>
              <a:lnSpc>
                <a:spcPct val="90000"/>
              </a:lnSpc>
              <a:buNone/>
            </a:pPr>
            <a:r>
              <a:rPr lang="en-US" altLang="zh-CN" sz="1667" dirty="0"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42Hz</a:t>
            </a:r>
            <a:endParaRPr lang="zh-CN" altLang="en-US" sz="1667" dirty="0"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sp>
        <p:nvSpPr>
          <p:cNvPr id="64" name="Freeform 65"/>
          <p:cNvSpPr>
            <a:spLocks/>
          </p:cNvSpPr>
          <p:nvPr/>
        </p:nvSpPr>
        <p:spPr bwMode="auto">
          <a:xfrm>
            <a:off x="4377816" y="2338917"/>
            <a:ext cx="178594" cy="227542"/>
          </a:xfrm>
          <a:custGeom>
            <a:avLst/>
            <a:gdLst>
              <a:gd name="T0" fmla="*/ 2147483647 w 70"/>
              <a:gd name="T1" fmla="*/ 0 h 70"/>
              <a:gd name="T2" fmla="*/ 2147483647 w 70"/>
              <a:gd name="T3" fmla="*/ 2147483647 h 70"/>
              <a:gd name="T4" fmla="*/ 2147483647 w 70"/>
              <a:gd name="T5" fmla="*/ 2147483647 h 70"/>
              <a:gd name="T6" fmla="*/ 0 w 70"/>
              <a:gd name="T7" fmla="*/ 2147483647 h 70"/>
              <a:gd name="T8" fmla="*/ 2147483647 w 70"/>
              <a:gd name="T9" fmla="*/ 0 h 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" h="70">
                <a:moveTo>
                  <a:pt x="35" y="0"/>
                </a:moveTo>
                <a:lnTo>
                  <a:pt x="70" y="35"/>
                </a:lnTo>
                <a:lnTo>
                  <a:pt x="35" y="70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" name="Freeform 65"/>
          <p:cNvSpPr>
            <a:spLocks/>
          </p:cNvSpPr>
          <p:nvPr/>
        </p:nvSpPr>
        <p:spPr bwMode="auto">
          <a:xfrm>
            <a:off x="4140830" y="2771605"/>
            <a:ext cx="178594" cy="227542"/>
          </a:xfrm>
          <a:custGeom>
            <a:avLst/>
            <a:gdLst>
              <a:gd name="T0" fmla="*/ 2147483647 w 70"/>
              <a:gd name="T1" fmla="*/ 0 h 70"/>
              <a:gd name="T2" fmla="*/ 2147483647 w 70"/>
              <a:gd name="T3" fmla="*/ 2147483647 h 70"/>
              <a:gd name="T4" fmla="*/ 2147483647 w 70"/>
              <a:gd name="T5" fmla="*/ 2147483647 h 70"/>
              <a:gd name="T6" fmla="*/ 0 w 70"/>
              <a:gd name="T7" fmla="*/ 2147483647 h 70"/>
              <a:gd name="T8" fmla="*/ 2147483647 w 70"/>
              <a:gd name="T9" fmla="*/ 0 h 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" h="70">
                <a:moveTo>
                  <a:pt x="35" y="0"/>
                </a:moveTo>
                <a:lnTo>
                  <a:pt x="70" y="35"/>
                </a:lnTo>
                <a:lnTo>
                  <a:pt x="35" y="70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" name="Freeform 65"/>
          <p:cNvSpPr>
            <a:spLocks/>
          </p:cNvSpPr>
          <p:nvPr/>
        </p:nvSpPr>
        <p:spPr bwMode="auto">
          <a:xfrm>
            <a:off x="3491367" y="3497871"/>
            <a:ext cx="178594" cy="227542"/>
          </a:xfrm>
          <a:custGeom>
            <a:avLst/>
            <a:gdLst>
              <a:gd name="T0" fmla="*/ 2147483647 w 70"/>
              <a:gd name="T1" fmla="*/ 0 h 70"/>
              <a:gd name="T2" fmla="*/ 2147483647 w 70"/>
              <a:gd name="T3" fmla="*/ 2147483647 h 70"/>
              <a:gd name="T4" fmla="*/ 2147483647 w 70"/>
              <a:gd name="T5" fmla="*/ 2147483647 h 70"/>
              <a:gd name="T6" fmla="*/ 0 w 70"/>
              <a:gd name="T7" fmla="*/ 2147483647 h 70"/>
              <a:gd name="T8" fmla="*/ 2147483647 w 70"/>
              <a:gd name="T9" fmla="*/ 0 h 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" h="70">
                <a:moveTo>
                  <a:pt x="35" y="0"/>
                </a:moveTo>
                <a:lnTo>
                  <a:pt x="70" y="35"/>
                </a:lnTo>
                <a:lnTo>
                  <a:pt x="35" y="70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" name="Freeform 65"/>
          <p:cNvSpPr>
            <a:spLocks/>
          </p:cNvSpPr>
          <p:nvPr/>
        </p:nvSpPr>
        <p:spPr bwMode="auto">
          <a:xfrm>
            <a:off x="2816491" y="4037542"/>
            <a:ext cx="178594" cy="227542"/>
          </a:xfrm>
          <a:custGeom>
            <a:avLst/>
            <a:gdLst>
              <a:gd name="T0" fmla="*/ 2147483647 w 70"/>
              <a:gd name="T1" fmla="*/ 0 h 70"/>
              <a:gd name="T2" fmla="*/ 2147483647 w 70"/>
              <a:gd name="T3" fmla="*/ 2147483647 h 70"/>
              <a:gd name="T4" fmla="*/ 2147483647 w 70"/>
              <a:gd name="T5" fmla="*/ 2147483647 h 70"/>
              <a:gd name="T6" fmla="*/ 0 w 70"/>
              <a:gd name="T7" fmla="*/ 2147483647 h 70"/>
              <a:gd name="T8" fmla="*/ 2147483647 w 70"/>
              <a:gd name="T9" fmla="*/ 0 h 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" h="70">
                <a:moveTo>
                  <a:pt x="35" y="0"/>
                </a:moveTo>
                <a:lnTo>
                  <a:pt x="70" y="35"/>
                </a:lnTo>
                <a:lnTo>
                  <a:pt x="35" y="70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7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4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065" grpId="0" animBg="1"/>
      <p:bldP spid="67" grpId="0" animBg="1"/>
      <p:bldP spid="68" grpId="0" animBg="1"/>
      <p:bldP spid="69" grpId="0" animBg="1"/>
      <p:bldP spid="70" grpId="0" animBg="1"/>
      <p:bldP spid="72" grpId="0"/>
      <p:bldP spid="73" grpId="0"/>
      <p:bldP spid="74" grpId="0"/>
      <p:bldP spid="75" grpId="0"/>
      <p:bldP spid="64" grpId="0" animBg="1"/>
      <p:bldP spid="65" grpId="0" animBg="1"/>
      <p:bldP spid="66" grpId="0" animBg="1"/>
      <p:bldP spid="7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2"/>
          <p:cNvSpPr txBox="1">
            <a:spLocks/>
          </p:cNvSpPr>
          <p:nvPr/>
        </p:nvSpPr>
        <p:spPr bwMode="auto">
          <a:xfrm>
            <a:off x="827485" y="157200"/>
            <a:ext cx="6858000" cy="79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342900" indent="-342900" algn="ctr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None/>
              <a:defRPr sz="5000" b="1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3667" dirty="0"/>
              <a:t>水泵的效率变化</a:t>
            </a:r>
            <a:endParaRPr lang="en-US" altLang="zh-CN" sz="3667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77280"/>
            <a:ext cx="6173825" cy="429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45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/>
          <p:cNvSpPr>
            <a:spLocks noGrp="1" noChangeArrowheads="1"/>
          </p:cNvSpPr>
          <p:nvPr>
            <p:ph type="title"/>
          </p:nvPr>
        </p:nvSpPr>
        <p:spPr>
          <a:xfrm>
            <a:off x="249334" y="174439"/>
            <a:ext cx="8229600" cy="70788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赛莱默专利比能控制技术</a:t>
            </a:r>
            <a:endParaRPr lang="sv-SE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1573" name="AutoShape 5"/>
          <p:cNvSpPr>
            <a:spLocks noChangeArrowheads="1"/>
          </p:cNvSpPr>
          <p:nvPr/>
        </p:nvSpPr>
        <p:spPr bwMode="auto">
          <a:xfrm>
            <a:off x="5238851" y="4140650"/>
            <a:ext cx="1512887" cy="900906"/>
          </a:xfrm>
          <a:prstGeom prst="cube">
            <a:avLst>
              <a:gd name="adj" fmla="val 25000"/>
            </a:avLst>
          </a:pr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sv-SE">
              <a:solidFill>
                <a:prstClr val="black"/>
              </a:solidFill>
              <a:latin typeface="Arial"/>
              <a:cs typeface="+mn-cs"/>
            </a:endParaRPr>
          </a:p>
        </p:txBody>
      </p:sp>
      <p:sp>
        <p:nvSpPr>
          <p:cNvPr id="621574" name="AutoShape 6"/>
          <p:cNvSpPr>
            <a:spLocks noChangeArrowheads="1"/>
          </p:cNvSpPr>
          <p:nvPr/>
        </p:nvSpPr>
        <p:spPr bwMode="auto">
          <a:xfrm>
            <a:off x="5851621" y="1540538"/>
            <a:ext cx="1008062" cy="2460626"/>
          </a:xfrm>
          <a:custGeom>
            <a:avLst/>
            <a:gdLst>
              <a:gd name="G0" fmla="+- 14831 0 0"/>
              <a:gd name="G1" fmla="+- 4146 0 0"/>
              <a:gd name="G2" fmla="+- 12158 0 4146"/>
              <a:gd name="G3" fmla="+- G2 0 4146"/>
              <a:gd name="G4" fmla="*/ G3 32768 32059"/>
              <a:gd name="G5" fmla="*/ G4 1 2"/>
              <a:gd name="G6" fmla="+- 21600 0 14831"/>
              <a:gd name="G7" fmla="*/ G6 4146 6079"/>
              <a:gd name="G8" fmla="+- G7 14831 0"/>
              <a:gd name="T0" fmla="*/ 14831 w 21600"/>
              <a:gd name="T1" fmla="*/ 0 h 21600"/>
              <a:gd name="T2" fmla="*/ 14831 w 21600"/>
              <a:gd name="T3" fmla="*/ 12158 h 21600"/>
              <a:gd name="T4" fmla="*/ 1976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4831" y="0"/>
                </a:lnTo>
                <a:lnTo>
                  <a:pt x="14831" y="4146"/>
                </a:lnTo>
                <a:lnTo>
                  <a:pt x="12427" y="4146"/>
                </a:lnTo>
                <a:cubicBezTo>
                  <a:pt x="5564" y="4146"/>
                  <a:pt x="0" y="7733"/>
                  <a:pt x="0" y="12158"/>
                </a:cubicBezTo>
                <a:lnTo>
                  <a:pt x="0" y="21600"/>
                </a:lnTo>
                <a:lnTo>
                  <a:pt x="3951" y="21600"/>
                </a:lnTo>
                <a:lnTo>
                  <a:pt x="3951" y="12158"/>
                </a:lnTo>
                <a:cubicBezTo>
                  <a:pt x="3951" y="9868"/>
                  <a:pt x="7746" y="8012"/>
                  <a:pt x="12427" y="8012"/>
                </a:cubicBezTo>
                <a:lnTo>
                  <a:pt x="14831" y="8012"/>
                </a:lnTo>
                <a:lnTo>
                  <a:pt x="14831" y="12158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sv-SE">
              <a:solidFill>
                <a:prstClr val="black"/>
              </a:solidFill>
              <a:latin typeface="Arial"/>
              <a:cs typeface="+mn-cs"/>
            </a:endParaRPr>
          </a:p>
        </p:txBody>
      </p:sp>
      <p:sp>
        <p:nvSpPr>
          <p:cNvPr id="621575" name="Text Box 7"/>
          <p:cNvSpPr txBox="1">
            <a:spLocks noChangeArrowheads="1"/>
          </p:cNvSpPr>
          <p:nvPr/>
        </p:nvSpPr>
        <p:spPr bwMode="auto">
          <a:xfrm rot="19182030">
            <a:off x="5861623" y="1956475"/>
            <a:ext cx="12239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</a:pPr>
            <a:r>
              <a:rPr lang="zh-CN" altLang="en-US" dirty="0">
                <a:solidFill>
                  <a:prstClr val="black"/>
                </a:solidFill>
                <a:latin typeface="Arial"/>
                <a:ea typeface="ヒラギノ角ゴ Pro W3" pitchFamily="-109" charset="-128"/>
              </a:rPr>
              <a:t>能量</a:t>
            </a:r>
            <a:endParaRPr lang="sv-SE" dirty="0">
              <a:solidFill>
                <a:prstClr val="black"/>
              </a:solidFill>
              <a:latin typeface="Arial"/>
              <a:ea typeface="ヒラギノ角ゴ Pro W3" pitchFamily="-109" charset="-128"/>
              <a:cs typeface="+mn-cs"/>
            </a:endParaRPr>
          </a:p>
        </p:txBody>
      </p:sp>
      <p:sp>
        <p:nvSpPr>
          <p:cNvPr id="621576" name="Text Box 8"/>
          <p:cNvSpPr txBox="1">
            <a:spLocks noChangeArrowheads="1"/>
          </p:cNvSpPr>
          <p:nvPr/>
        </p:nvSpPr>
        <p:spPr bwMode="auto">
          <a:xfrm>
            <a:off x="5491264" y="4540912"/>
            <a:ext cx="10080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</a:pPr>
            <a:r>
              <a:rPr lang="zh-CN" altLang="en-US" dirty="0">
                <a:solidFill>
                  <a:prstClr val="black"/>
                </a:solidFill>
                <a:latin typeface="Arial"/>
                <a:ea typeface="ヒラギノ角ゴ Pro W3" pitchFamily="-109" charset="-128"/>
              </a:rPr>
              <a:t>体积</a:t>
            </a:r>
            <a:endParaRPr lang="sv-SE" dirty="0">
              <a:solidFill>
                <a:prstClr val="black"/>
              </a:solidFill>
              <a:latin typeface="Arial"/>
              <a:ea typeface="ヒラギノ角ゴ Pro W3" pitchFamily="-109" charset="-128"/>
              <a:cs typeface="+mn-cs"/>
            </a:endParaRPr>
          </a:p>
        </p:txBody>
      </p:sp>
      <p:sp>
        <p:nvSpPr>
          <p:cNvPr id="621577" name="AutoShape 9"/>
          <p:cNvSpPr>
            <a:spLocks noChangeArrowheads="1"/>
          </p:cNvSpPr>
          <p:nvPr/>
        </p:nvSpPr>
        <p:spPr bwMode="auto">
          <a:xfrm>
            <a:off x="6966052" y="1779985"/>
            <a:ext cx="1512887" cy="900907"/>
          </a:xfrm>
          <a:prstGeom prst="cube">
            <a:avLst>
              <a:gd name="adj" fmla="val 25000"/>
            </a:avLst>
          </a:pr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sv-SE">
              <a:solidFill>
                <a:prstClr val="black"/>
              </a:solidFill>
              <a:latin typeface="Arial"/>
              <a:cs typeface="+mn-cs"/>
            </a:endParaRPr>
          </a:p>
        </p:txBody>
      </p:sp>
      <p:sp>
        <p:nvSpPr>
          <p:cNvPr id="621578" name="Text Box 10"/>
          <p:cNvSpPr txBox="1">
            <a:spLocks noChangeArrowheads="1"/>
          </p:cNvSpPr>
          <p:nvPr/>
        </p:nvSpPr>
        <p:spPr bwMode="auto">
          <a:xfrm>
            <a:off x="7075589" y="2141141"/>
            <a:ext cx="10080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</a:pPr>
            <a:r>
              <a:rPr lang="zh-CN" altLang="en-US" dirty="0">
                <a:solidFill>
                  <a:prstClr val="black"/>
                </a:solidFill>
                <a:latin typeface="Arial"/>
                <a:ea typeface="ヒラギノ角ゴ Pro W3" pitchFamily="-109" charset="-128"/>
              </a:rPr>
              <a:t>   体积</a:t>
            </a:r>
            <a:endParaRPr lang="sv-SE" dirty="0">
              <a:solidFill>
                <a:prstClr val="black"/>
              </a:solidFill>
              <a:latin typeface="Arial"/>
              <a:ea typeface="ヒラギノ角ゴ Pro W3" pitchFamily="-109" charset="-128"/>
              <a:cs typeface="+mn-cs"/>
            </a:endParaRPr>
          </a:p>
        </p:txBody>
      </p:sp>
      <p:pic>
        <p:nvPicPr>
          <p:cNvPr id="11284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10695"/>
            <a:ext cx="3810356" cy="132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58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表 9"/>
          <p:cNvGraphicFramePr>
            <a:graphicFrameLocks/>
          </p:cNvGraphicFramePr>
          <p:nvPr>
            <p:extLst/>
          </p:nvPr>
        </p:nvGraphicFramePr>
        <p:xfrm>
          <a:off x="533400" y="1143001"/>
          <a:ext cx="8229600" cy="3936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2380" y="889000"/>
            <a:ext cx="1334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Es</a:t>
            </a:r>
            <a:r>
              <a:rPr lang="en-US" sz="1600" dirty="0"/>
              <a:t> (kW</a:t>
            </a:r>
            <a:r>
              <a:rPr lang="en-US" altLang="zh-CN" sz="1600" dirty="0"/>
              <a:t>h</a:t>
            </a:r>
            <a:r>
              <a:rPr lang="en-US" sz="1600" dirty="0"/>
              <a:t>/m</a:t>
            </a:r>
            <a:r>
              <a:rPr lang="en-US" sz="1600" baseline="30000" dirty="0"/>
              <a:t>3</a:t>
            </a:r>
            <a:r>
              <a:rPr lang="en-US" sz="1600" dirty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48402" y="889000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泵组总效率</a:t>
            </a:r>
            <a:r>
              <a:rPr lang="el-GR" altLang="zh-CN" dirty="0"/>
              <a:t>η</a:t>
            </a:r>
            <a:r>
              <a:rPr lang="zh-CN" altLang="en-US" dirty="0"/>
              <a:t>（</a:t>
            </a:r>
            <a:r>
              <a:rPr lang="en-US" altLang="zh-CN" dirty="0"/>
              <a:t>%</a:t>
            </a:r>
            <a:r>
              <a:rPr lang="en-US" dirty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45775" y="1332587"/>
            <a:ext cx="920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泵效率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12206" y="1333017"/>
            <a:ext cx="920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2</a:t>
            </a:r>
            <a:r>
              <a:rPr lang="zh-CN" altLang="en-US" dirty="0"/>
              <a:t>泵效率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78641" y="1318953"/>
            <a:ext cx="920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3</a:t>
            </a:r>
            <a:r>
              <a:rPr lang="zh-CN" altLang="en-US" dirty="0"/>
              <a:t>泵效率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503346" y="1841500"/>
            <a:ext cx="0" cy="2984500"/>
          </a:xfrm>
          <a:prstGeom prst="line">
            <a:avLst/>
          </a:prstGeom>
          <a:ln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526237" y="1714500"/>
            <a:ext cx="0" cy="3111500"/>
          </a:xfrm>
          <a:prstGeom prst="line">
            <a:avLst/>
          </a:prstGeom>
          <a:ln>
            <a:solidFill>
              <a:schemeClr val="accent5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17656" y="53382"/>
            <a:ext cx="8545344" cy="70788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比能控制技术：最低比能最高效率</a:t>
            </a:r>
            <a:endParaRPr 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46244" y="4899225"/>
            <a:ext cx="1231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Q(m</a:t>
            </a:r>
            <a:r>
              <a:rPr lang="en-US" sz="1600" baseline="30000" dirty="0"/>
              <a:t>3</a:t>
            </a:r>
            <a:r>
              <a:rPr lang="en-US" sz="1600" dirty="0"/>
              <a:t>/hx10)</a:t>
            </a:r>
          </a:p>
        </p:txBody>
      </p:sp>
    </p:spTree>
    <p:extLst>
      <p:ext uri="{BB962C8B-B14F-4D97-AF65-F5344CB8AC3E}">
        <p14:creationId xmlns:p14="http://schemas.microsoft.com/office/powerpoint/2010/main" val="274666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16" y="97193"/>
            <a:ext cx="8686800" cy="70788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水泵的比能曲线</a:t>
            </a:r>
            <a:endParaRPr 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5" name="图表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3028955"/>
              </p:ext>
            </p:extLst>
          </p:nvPr>
        </p:nvGraphicFramePr>
        <p:xfrm>
          <a:off x="609600" y="1524000"/>
          <a:ext cx="8077200" cy="368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1000" y="1263301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Es</a:t>
            </a:r>
            <a:r>
              <a:rPr lang="en-US" dirty="0"/>
              <a:t> (kW</a:t>
            </a:r>
            <a:r>
              <a:rPr lang="en-US" altLang="zh-CN" dirty="0"/>
              <a:t>h</a:t>
            </a:r>
            <a:r>
              <a:rPr lang="en-US" dirty="0"/>
              <a:t>/m</a:t>
            </a:r>
            <a:r>
              <a:rPr lang="en-US" baseline="30000" dirty="0"/>
              <a:t>3</a:t>
            </a:r>
            <a:r>
              <a:rPr lang="en-US" dirty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80894" y="4787811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Q(m</a:t>
            </a:r>
            <a:r>
              <a:rPr lang="en-US" baseline="30000" dirty="0"/>
              <a:t>3</a:t>
            </a:r>
            <a:r>
              <a:rPr lang="en-US" dirty="0"/>
              <a:t>/h)</a:t>
            </a: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0968401"/>
              </p:ext>
            </p:extLst>
          </p:nvPr>
        </p:nvGraphicFramePr>
        <p:xfrm>
          <a:off x="1389636" y="1651001"/>
          <a:ext cx="923925" cy="556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46" name="Equation" r:id="rId4" imgW="533160" imgH="419040" progId="Equation.3">
                  <p:embed/>
                </p:oleObj>
              </mc:Choice>
              <mc:Fallback>
                <p:oleObj name="Equation" r:id="rId4" imgW="5331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1389636" y="1651001"/>
                        <a:ext cx="923925" cy="5564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178" y="1420297"/>
            <a:ext cx="207645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675550"/>
              </p:ext>
            </p:extLst>
          </p:nvPr>
        </p:nvGraphicFramePr>
        <p:xfrm>
          <a:off x="6291726" y="1402623"/>
          <a:ext cx="475065" cy="6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47" name="Visio" r:id="rId7" imgW="1193292" imgH="1874377" progId="Visio.Drawing.11">
                  <p:embed/>
                </p:oleObj>
              </mc:Choice>
              <mc:Fallback>
                <p:oleObj name="Visio" r:id="rId7" imgW="1193292" imgH="1874377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1726" y="1402623"/>
                        <a:ext cx="475065" cy="60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349534"/>
              </p:ext>
            </p:extLst>
          </p:nvPr>
        </p:nvGraphicFramePr>
        <p:xfrm>
          <a:off x="6023990" y="1614318"/>
          <a:ext cx="475065" cy="6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48" name="Visio" r:id="rId9" imgW="1193292" imgH="1874377" progId="Visio.Drawing.11">
                  <p:embed/>
                </p:oleObj>
              </mc:Choice>
              <mc:Fallback>
                <p:oleObj name="Visio" r:id="rId9" imgW="1193292" imgH="1874377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3990" y="1614318"/>
                        <a:ext cx="475065" cy="60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8881939"/>
              </p:ext>
            </p:extLst>
          </p:nvPr>
        </p:nvGraphicFramePr>
        <p:xfrm>
          <a:off x="5791451" y="1826313"/>
          <a:ext cx="475065" cy="6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49" name="Visio" r:id="rId11" imgW="1193292" imgH="1874377" progId="Visio.Drawing.11">
                  <p:embed/>
                </p:oleObj>
              </mc:Choice>
              <mc:Fallback>
                <p:oleObj name="Visio" r:id="rId11" imgW="1193292" imgH="1874377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451" y="1826313"/>
                        <a:ext cx="475065" cy="60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90" y="3474229"/>
            <a:ext cx="1320216" cy="131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93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表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5385572"/>
              </p:ext>
            </p:extLst>
          </p:nvPr>
        </p:nvGraphicFramePr>
        <p:xfrm>
          <a:off x="457200" y="1333501"/>
          <a:ext cx="8229600" cy="3936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6379" y="1096015"/>
            <a:ext cx="1334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Es</a:t>
            </a:r>
            <a:r>
              <a:rPr lang="en-US" sz="1600" dirty="0"/>
              <a:t> (kW</a:t>
            </a:r>
            <a:r>
              <a:rPr lang="en-US" altLang="zh-CN" sz="1600" dirty="0"/>
              <a:t>h</a:t>
            </a:r>
            <a:r>
              <a:rPr lang="en-US" sz="1600" dirty="0"/>
              <a:t>/m</a:t>
            </a:r>
            <a:r>
              <a:rPr lang="en-US" sz="1600" baseline="30000" dirty="0"/>
              <a:t>3</a:t>
            </a:r>
            <a:r>
              <a:rPr lang="en-US" sz="1600" dirty="0"/>
              <a:t>)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964202"/>
              </p:ext>
            </p:extLst>
          </p:nvPr>
        </p:nvGraphicFramePr>
        <p:xfrm>
          <a:off x="1371604" y="1403791"/>
          <a:ext cx="923925" cy="556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66" name="Equation" r:id="rId5" imgW="533160" imgH="419040" progId="Equation.3">
                  <p:embed/>
                </p:oleObj>
              </mc:Choice>
              <mc:Fallback>
                <p:oleObj name="Equation" r:id="rId5" imgW="5331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1371604" y="1403791"/>
                        <a:ext cx="923925" cy="5564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417179" y="4899225"/>
            <a:ext cx="1231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Q(m</a:t>
            </a:r>
            <a:r>
              <a:rPr lang="en-US" sz="1600" baseline="30000" dirty="0"/>
              <a:t>3</a:t>
            </a:r>
            <a:r>
              <a:rPr lang="en-US" sz="1600" dirty="0"/>
              <a:t>/hx10)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057400" y="4000502"/>
            <a:ext cx="420918" cy="266699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16703" y="4034032"/>
            <a:ext cx="15359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42Hz</a:t>
            </a:r>
          </a:p>
          <a:p>
            <a:pPr algn="ctr"/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台水泵切换成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台水泵运行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Rectangular Callout 19"/>
          <p:cNvSpPr/>
          <p:nvPr/>
        </p:nvSpPr>
        <p:spPr>
          <a:xfrm>
            <a:off x="2903763" y="2578551"/>
            <a:ext cx="1333000" cy="549839"/>
          </a:xfrm>
          <a:prstGeom prst="wedgeRectCallout">
            <a:avLst>
              <a:gd name="adj1" fmla="val -46211"/>
              <a:gd name="adj2" fmla="val 159113"/>
            </a:avLst>
          </a:prstGeom>
          <a:noFill/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50Hz</a:t>
            </a:r>
          </a:p>
          <a:p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台水泵运行</a:t>
            </a:r>
            <a:endParaRPr 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Rectangular Callout 20"/>
          <p:cNvSpPr/>
          <p:nvPr/>
        </p:nvSpPr>
        <p:spPr>
          <a:xfrm>
            <a:off x="3372592" y="4309200"/>
            <a:ext cx="1351808" cy="523037"/>
          </a:xfrm>
          <a:prstGeom prst="wedgeRectCallout">
            <a:avLst>
              <a:gd name="adj1" fmla="val -81037"/>
              <a:gd name="adj2" fmla="val -112762"/>
            </a:avLst>
          </a:prstGeom>
          <a:noFill/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45Hz</a:t>
            </a:r>
          </a:p>
          <a:p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台水泵运行</a:t>
            </a:r>
            <a:endParaRPr 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935550" y="3791791"/>
            <a:ext cx="7260" cy="120384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2899904" y="3935874"/>
            <a:ext cx="762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896945" y="3805305"/>
            <a:ext cx="762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178" y="1420297"/>
            <a:ext cx="207645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120960"/>
              </p:ext>
            </p:extLst>
          </p:nvPr>
        </p:nvGraphicFramePr>
        <p:xfrm>
          <a:off x="6291726" y="1402623"/>
          <a:ext cx="475065" cy="6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67" name="Visio" r:id="rId8" imgW="1193292" imgH="1874377" progId="Visio.Drawing.11">
                  <p:embed/>
                </p:oleObj>
              </mc:Choice>
              <mc:Fallback>
                <p:oleObj name="Visio" r:id="rId8" imgW="1193292" imgH="1874377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1726" y="1402623"/>
                        <a:ext cx="475065" cy="60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7551207"/>
              </p:ext>
            </p:extLst>
          </p:nvPr>
        </p:nvGraphicFramePr>
        <p:xfrm>
          <a:off x="6023990" y="1614318"/>
          <a:ext cx="475065" cy="6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68" name="Visio" r:id="rId10" imgW="1193292" imgH="1874377" progId="Visio.Drawing.11">
                  <p:embed/>
                </p:oleObj>
              </mc:Choice>
              <mc:Fallback>
                <p:oleObj name="Visio" r:id="rId10" imgW="1193292" imgH="1874377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3990" y="1614318"/>
                        <a:ext cx="475065" cy="60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0136096"/>
              </p:ext>
            </p:extLst>
          </p:nvPr>
        </p:nvGraphicFramePr>
        <p:xfrm>
          <a:off x="5791451" y="1826313"/>
          <a:ext cx="475065" cy="6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69" name="Visio" r:id="rId12" imgW="1193292" imgH="1874377" progId="Visio.Drawing.11">
                  <p:embed/>
                </p:oleObj>
              </mc:Choice>
              <mc:Fallback>
                <p:oleObj name="Visio" r:id="rId12" imgW="1193292" imgH="1874377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451" y="1826313"/>
                        <a:ext cx="475065" cy="60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itle 1"/>
          <p:cNvSpPr txBox="1">
            <a:spLocks/>
          </p:cNvSpPr>
          <p:nvPr/>
        </p:nvSpPr>
        <p:spPr bwMode="auto">
          <a:xfrm>
            <a:off x="217656" y="98136"/>
            <a:ext cx="854534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9144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13716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18288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22860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algn="ctr"/>
            <a:r>
              <a:rPr lang="zh-CN" altLang="en-US" sz="2600" kern="120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专利比能控制技术：最低比能最高效率，最大节能</a:t>
            </a:r>
            <a:r>
              <a:rPr lang="en-US" altLang="zh-CN" sz="2600" kern="120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70%</a:t>
            </a:r>
            <a:endParaRPr lang="en-US" sz="2600" kern="1200" dirty="0">
              <a:solidFill>
                <a:schemeClr val="folHlin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charset="0"/>
            </a:endParaRPr>
          </a:p>
        </p:txBody>
      </p:sp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7951884" y="748046"/>
            <a:ext cx="898750" cy="866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" name="Oval 29"/>
          <p:cNvSpPr/>
          <p:nvPr/>
        </p:nvSpPr>
        <p:spPr>
          <a:xfrm>
            <a:off x="2899463" y="3673477"/>
            <a:ext cx="76200" cy="63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497543" y="3874437"/>
            <a:ext cx="76200" cy="635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48046"/>
            <a:ext cx="1254571" cy="124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35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9" y="902229"/>
            <a:ext cx="7489825" cy="430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7" name="Oval 5"/>
          <p:cNvSpPr>
            <a:spLocks noChangeArrowheads="1"/>
          </p:cNvSpPr>
          <p:nvPr/>
        </p:nvSpPr>
        <p:spPr bwMode="auto">
          <a:xfrm rot="2576729">
            <a:off x="3616325" y="1158875"/>
            <a:ext cx="1087438" cy="3339042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6" name="Rectangle 2"/>
          <p:cNvSpPr txBox="1">
            <a:spLocks/>
          </p:cNvSpPr>
          <p:nvPr/>
        </p:nvSpPr>
        <p:spPr bwMode="auto">
          <a:xfrm>
            <a:off x="412750" y="37042"/>
            <a:ext cx="8229600" cy="79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eaLnBrk="0" hangingPunct="0">
              <a:defRPr sz="4000" b="1" kern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defTabSz="457200" eaLnBrk="0" hangingPunct="0"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defTabSz="457200" eaLnBrk="0" hangingPunct="0"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defTabSz="457200" eaLnBrk="0" hangingPunct="0"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defTabSz="457200" eaLnBrk="0" hangingPunct="0"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defTabSz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defTabSz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defTabSz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defTabSz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zh-CN" altLang="en-US" dirty="0"/>
              <a:t>水泵的效率监控</a:t>
            </a:r>
            <a:endParaRPr lang="en-US" altLang="zh-CN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85" y="187809"/>
            <a:ext cx="1436056" cy="142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03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293914" y="294834"/>
            <a:ext cx="8229600" cy="70788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内置水泵不同转速时的数据</a:t>
            </a:r>
            <a:endParaRPr 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9397" name="Group 2"/>
          <p:cNvGrpSpPr>
            <a:grpSpLocks/>
          </p:cNvGrpSpPr>
          <p:nvPr/>
        </p:nvGrpSpPr>
        <p:grpSpPr bwMode="auto">
          <a:xfrm>
            <a:off x="473077" y="1407077"/>
            <a:ext cx="8234363" cy="2604823"/>
            <a:chOff x="473838" y="995364"/>
            <a:chExt cx="8233888" cy="3126278"/>
          </a:xfrm>
        </p:grpSpPr>
        <p:pic>
          <p:nvPicPr>
            <p:cNvPr id="593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9" t="3700" r="6190" b="7631"/>
            <a:stretch>
              <a:fillRect/>
            </a:stretch>
          </p:blipFill>
          <p:spPr bwMode="auto">
            <a:xfrm>
              <a:off x="473838" y="995364"/>
              <a:ext cx="4074411" cy="3126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39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5" r="10704" b="7651"/>
            <a:stretch>
              <a:fillRect/>
            </a:stretch>
          </p:blipFill>
          <p:spPr bwMode="auto">
            <a:xfrm>
              <a:off x="4760240" y="995364"/>
              <a:ext cx="3947486" cy="3126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004234" y="3967631"/>
              <a:ext cx="582579" cy="154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125147" y="3967631"/>
              <a:ext cx="582579" cy="154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 bwMode="auto">
          <a:xfrm>
            <a:off x="432922" y="4322549"/>
            <a:ext cx="8229600" cy="60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9144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13716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18288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22860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q"/>
            </a:pPr>
            <a:r>
              <a:rPr lang="zh-CN" altLang="en-US" sz="2000" b="0" kern="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出厂前在专门测试台上进行测试，读取水泵数据</a:t>
            </a:r>
            <a:endParaRPr lang="en-US" sz="2000" b="0" kern="0" dirty="0">
              <a:solidFill>
                <a:srgbClr val="0085A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71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645" y="789219"/>
            <a:ext cx="5300211" cy="3311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5100" y="88971"/>
            <a:ext cx="8229600" cy="60060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可实现无传感器自动控制</a:t>
            </a:r>
            <a:endParaRPr 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740229" y="4646802"/>
            <a:ext cx="8310786" cy="53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ts val="4000"/>
              </a:lnSpc>
              <a:buClr>
                <a:srgbClr val="0085AD"/>
              </a:buClr>
              <a:buSzPct val="100000"/>
              <a:buFont typeface="Wingdings" panose="05000000000000000000" pitchFamily="2" charset="2"/>
              <a:buChar char="q"/>
            </a:pPr>
            <a:r>
              <a:rPr lang="zh-CN" altLang="en-US" sz="200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不再需要任何传感器和长距离输送的传感器电缆</a:t>
            </a:r>
            <a:endParaRPr lang="en-US" altLang="zh-CN" sz="2000" dirty="0">
              <a:solidFill>
                <a:srgbClr val="0085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97793" y="4198600"/>
            <a:ext cx="8229600" cy="60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9144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13716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18288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2286000" indent="-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eaLnBrk="1" hangingPunct="1"/>
            <a:r>
              <a:rPr lang="zh-CN" altLang="en-US" sz="2400" b="0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根据自身检测的功率，自动计算工作点</a:t>
            </a:r>
            <a:endParaRPr lang="en-US" sz="2400" b="0" kern="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21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Line 3"/>
          <p:cNvSpPr>
            <a:spLocks noChangeShapeType="1"/>
          </p:cNvSpPr>
          <p:nvPr/>
        </p:nvSpPr>
        <p:spPr bwMode="auto">
          <a:xfrm>
            <a:off x="1195392" y="1047751"/>
            <a:ext cx="1587" cy="34938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1" name="Line 4"/>
          <p:cNvSpPr>
            <a:spLocks noChangeShapeType="1"/>
          </p:cNvSpPr>
          <p:nvPr/>
        </p:nvSpPr>
        <p:spPr bwMode="auto">
          <a:xfrm>
            <a:off x="1139829" y="4520409"/>
            <a:ext cx="136525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2" name="Line 5"/>
          <p:cNvSpPr>
            <a:spLocks noChangeShapeType="1"/>
          </p:cNvSpPr>
          <p:nvPr/>
        </p:nvSpPr>
        <p:spPr bwMode="auto">
          <a:xfrm>
            <a:off x="1139829" y="4210845"/>
            <a:ext cx="136525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3" name="Line 6"/>
          <p:cNvSpPr>
            <a:spLocks noChangeShapeType="1"/>
          </p:cNvSpPr>
          <p:nvPr/>
        </p:nvSpPr>
        <p:spPr bwMode="auto">
          <a:xfrm>
            <a:off x="1139829" y="3901283"/>
            <a:ext cx="136525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4" name="Line 7"/>
          <p:cNvSpPr>
            <a:spLocks noChangeShapeType="1"/>
          </p:cNvSpPr>
          <p:nvPr/>
        </p:nvSpPr>
        <p:spPr bwMode="auto">
          <a:xfrm>
            <a:off x="1139829" y="3591720"/>
            <a:ext cx="136525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5" name="Line 8"/>
          <p:cNvSpPr>
            <a:spLocks noChangeShapeType="1"/>
          </p:cNvSpPr>
          <p:nvPr/>
        </p:nvSpPr>
        <p:spPr bwMode="auto">
          <a:xfrm>
            <a:off x="1139829" y="3282159"/>
            <a:ext cx="136525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6" name="Line 9"/>
          <p:cNvSpPr>
            <a:spLocks noChangeShapeType="1"/>
          </p:cNvSpPr>
          <p:nvPr/>
        </p:nvSpPr>
        <p:spPr bwMode="auto">
          <a:xfrm>
            <a:off x="1139829" y="2972595"/>
            <a:ext cx="136525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7" name="Line 10"/>
          <p:cNvSpPr>
            <a:spLocks noChangeShapeType="1"/>
          </p:cNvSpPr>
          <p:nvPr/>
        </p:nvSpPr>
        <p:spPr bwMode="auto">
          <a:xfrm>
            <a:off x="1139829" y="2647159"/>
            <a:ext cx="136525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8" name="Line 11"/>
          <p:cNvSpPr>
            <a:spLocks noChangeShapeType="1"/>
          </p:cNvSpPr>
          <p:nvPr/>
        </p:nvSpPr>
        <p:spPr bwMode="auto">
          <a:xfrm>
            <a:off x="1139829" y="2337595"/>
            <a:ext cx="136525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9" name="Line 12"/>
          <p:cNvSpPr>
            <a:spLocks noChangeShapeType="1"/>
          </p:cNvSpPr>
          <p:nvPr/>
        </p:nvSpPr>
        <p:spPr bwMode="auto">
          <a:xfrm>
            <a:off x="1139829" y="2028033"/>
            <a:ext cx="136525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0" name="Line 13"/>
          <p:cNvSpPr>
            <a:spLocks noChangeShapeType="1"/>
          </p:cNvSpPr>
          <p:nvPr/>
        </p:nvSpPr>
        <p:spPr bwMode="auto">
          <a:xfrm>
            <a:off x="1139829" y="1718470"/>
            <a:ext cx="136525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1" name="Line 14"/>
          <p:cNvSpPr>
            <a:spLocks noChangeShapeType="1"/>
          </p:cNvSpPr>
          <p:nvPr/>
        </p:nvSpPr>
        <p:spPr bwMode="auto">
          <a:xfrm>
            <a:off x="1139829" y="1408909"/>
            <a:ext cx="136525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2" name="Line 15"/>
          <p:cNvSpPr>
            <a:spLocks noChangeShapeType="1"/>
          </p:cNvSpPr>
          <p:nvPr/>
        </p:nvSpPr>
        <p:spPr bwMode="auto">
          <a:xfrm>
            <a:off x="1195390" y="4520409"/>
            <a:ext cx="6772275" cy="13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3" name="Line 16"/>
          <p:cNvSpPr>
            <a:spLocks noChangeShapeType="1"/>
          </p:cNvSpPr>
          <p:nvPr/>
        </p:nvSpPr>
        <p:spPr bwMode="auto">
          <a:xfrm flipV="1">
            <a:off x="1195392" y="4474107"/>
            <a:ext cx="1587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4" name="Line 17"/>
          <p:cNvSpPr>
            <a:spLocks noChangeShapeType="1"/>
          </p:cNvSpPr>
          <p:nvPr/>
        </p:nvSpPr>
        <p:spPr bwMode="auto">
          <a:xfrm flipV="1">
            <a:off x="1865317" y="4474107"/>
            <a:ext cx="1587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5" name="Line 18"/>
          <p:cNvSpPr>
            <a:spLocks noChangeShapeType="1"/>
          </p:cNvSpPr>
          <p:nvPr/>
        </p:nvSpPr>
        <p:spPr bwMode="auto">
          <a:xfrm flipV="1">
            <a:off x="2552700" y="4474107"/>
            <a:ext cx="1588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6" name="Line 19"/>
          <p:cNvSpPr>
            <a:spLocks noChangeShapeType="1"/>
          </p:cNvSpPr>
          <p:nvPr/>
        </p:nvSpPr>
        <p:spPr bwMode="auto">
          <a:xfrm flipV="1">
            <a:off x="3222625" y="4474107"/>
            <a:ext cx="1588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7" name="Line 20"/>
          <p:cNvSpPr>
            <a:spLocks noChangeShapeType="1"/>
          </p:cNvSpPr>
          <p:nvPr/>
        </p:nvSpPr>
        <p:spPr bwMode="auto">
          <a:xfrm flipV="1">
            <a:off x="3892550" y="4474107"/>
            <a:ext cx="1588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8" name="Line 21"/>
          <p:cNvSpPr>
            <a:spLocks noChangeShapeType="1"/>
          </p:cNvSpPr>
          <p:nvPr/>
        </p:nvSpPr>
        <p:spPr bwMode="auto">
          <a:xfrm flipV="1">
            <a:off x="4579942" y="4474107"/>
            <a:ext cx="1587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9" name="Line 22"/>
          <p:cNvSpPr>
            <a:spLocks noChangeShapeType="1"/>
          </p:cNvSpPr>
          <p:nvPr/>
        </p:nvSpPr>
        <p:spPr bwMode="auto">
          <a:xfrm flipV="1">
            <a:off x="5246689" y="4474107"/>
            <a:ext cx="1587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0" name="Line 23"/>
          <p:cNvSpPr>
            <a:spLocks noChangeShapeType="1"/>
          </p:cNvSpPr>
          <p:nvPr/>
        </p:nvSpPr>
        <p:spPr bwMode="auto">
          <a:xfrm flipV="1">
            <a:off x="5916616" y="4474107"/>
            <a:ext cx="1587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1" name="Line 24"/>
          <p:cNvSpPr>
            <a:spLocks noChangeShapeType="1"/>
          </p:cNvSpPr>
          <p:nvPr/>
        </p:nvSpPr>
        <p:spPr bwMode="auto">
          <a:xfrm flipV="1">
            <a:off x="6584950" y="4474107"/>
            <a:ext cx="1588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2" name="Line 25"/>
          <p:cNvSpPr>
            <a:spLocks noChangeShapeType="1"/>
          </p:cNvSpPr>
          <p:nvPr/>
        </p:nvSpPr>
        <p:spPr bwMode="auto">
          <a:xfrm flipV="1">
            <a:off x="7273925" y="4474107"/>
            <a:ext cx="1588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3" name="Line 26"/>
          <p:cNvSpPr>
            <a:spLocks noChangeShapeType="1"/>
          </p:cNvSpPr>
          <p:nvPr/>
        </p:nvSpPr>
        <p:spPr bwMode="auto">
          <a:xfrm flipV="1">
            <a:off x="7942267" y="4474107"/>
            <a:ext cx="1587" cy="11377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4" name="Rectangle 29"/>
          <p:cNvSpPr>
            <a:spLocks noChangeArrowheads="1"/>
          </p:cNvSpPr>
          <p:nvPr/>
        </p:nvSpPr>
        <p:spPr bwMode="auto">
          <a:xfrm>
            <a:off x="935038" y="4417222"/>
            <a:ext cx="113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600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83995" name="Rectangle 30"/>
          <p:cNvSpPr>
            <a:spLocks noChangeArrowheads="1"/>
          </p:cNvSpPr>
          <p:nvPr/>
        </p:nvSpPr>
        <p:spPr bwMode="auto">
          <a:xfrm>
            <a:off x="823913" y="4107658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600" dirty="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83996" name="Rectangle 31"/>
          <p:cNvSpPr>
            <a:spLocks noChangeArrowheads="1"/>
          </p:cNvSpPr>
          <p:nvPr/>
        </p:nvSpPr>
        <p:spPr bwMode="auto">
          <a:xfrm>
            <a:off x="823913" y="3798097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600" dirty="0">
                <a:solidFill>
                  <a:srgbClr val="000000"/>
                </a:solidFill>
              </a:rPr>
              <a:t>20</a:t>
            </a:r>
          </a:p>
        </p:txBody>
      </p:sp>
      <p:sp>
        <p:nvSpPr>
          <p:cNvPr id="83997" name="Rectangle 32"/>
          <p:cNvSpPr>
            <a:spLocks noChangeArrowheads="1"/>
          </p:cNvSpPr>
          <p:nvPr/>
        </p:nvSpPr>
        <p:spPr bwMode="auto">
          <a:xfrm>
            <a:off x="823913" y="3488534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600" dirty="0">
                <a:solidFill>
                  <a:srgbClr val="000000"/>
                </a:solidFill>
              </a:rPr>
              <a:t>30</a:t>
            </a:r>
          </a:p>
        </p:txBody>
      </p:sp>
      <p:sp>
        <p:nvSpPr>
          <p:cNvPr id="83998" name="Rectangle 33"/>
          <p:cNvSpPr>
            <a:spLocks noChangeArrowheads="1"/>
          </p:cNvSpPr>
          <p:nvPr/>
        </p:nvSpPr>
        <p:spPr bwMode="auto">
          <a:xfrm>
            <a:off x="823913" y="3178972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600" dirty="0">
                <a:solidFill>
                  <a:srgbClr val="000000"/>
                </a:solidFill>
              </a:rPr>
              <a:t>40</a:t>
            </a:r>
          </a:p>
        </p:txBody>
      </p:sp>
      <p:sp>
        <p:nvSpPr>
          <p:cNvPr id="83999" name="Rectangle 34"/>
          <p:cNvSpPr>
            <a:spLocks noChangeArrowheads="1"/>
          </p:cNvSpPr>
          <p:nvPr/>
        </p:nvSpPr>
        <p:spPr bwMode="auto">
          <a:xfrm>
            <a:off x="823913" y="2869408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600" dirty="0">
                <a:solidFill>
                  <a:srgbClr val="000000"/>
                </a:solidFill>
              </a:rPr>
              <a:t>50</a:t>
            </a:r>
          </a:p>
        </p:txBody>
      </p:sp>
      <p:sp>
        <p:nvSpPr>
          <p:cNvPr id="84000" name="Rectangle 35"/>
          <p:cNvSpPr>
            <a:spLocks noChangeArrowheads="1"/>
          </p:cNvSpPr>
          <p:nvPr/>
        </p:nvSpPr>
        <p:spPr bwMode="auto">
          <a:xfrm>
            <a:off x="823913" y="2543972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600" dirty="0">
                <a:solidFill>
                  <a:srgbClr val="000000"/>
                </a:solidFill>
              </a:rPr>
              <a:t>60</a:t>
            </a:r>
          </a:p>
        </p:txBody>
      </p:sp>
      <p:sp>
        <p:nvSpPr>
          <p:cNvPr id="84001" name="Rectangle 36"/>
          <p:cNvSpPr>
            <a:spLocks noChangeArrowheads="1"/>
          </p:cNvSpPr>
          <p:nvPr/>
        </p:nvSpPr>
        <p:spPr bwMode="auto">
          <a:xfrm>
            <a:off x="823913" y="2234408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600" dirty="0">
                <a:solidFill>
                  <a:srgbClr val="000000"/>
                </a:solidFill>
              </a:rPr>
              <a:t>70</a:t>
            </a:r>
          </a:p>
        </p:txBody>
      </p:sp>
      <p:sp>
        <p:nvSpPr>
          <p:cNvPr id="84002" name="Rectangle 37"/>
          <p:cNvSpPr>
            <a:spLocks noChangeArrowheads="1"/>
          </p:cNvSpPr>
          <p:nvPr/>
        </p:nvSpPr>
        <p:spPr bwMode="auto">
          <a:xfrm>
            <a:off x="823913" y="1924847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600" dirty="0">
                <a:solidFill>
                  <a:srgbClr val="000000"/>
                </a:solidFill>
              </a:rPr>
              <a:t>80</a:t>
            </a:r>
          </a:p>
        </p:txBody>
      </p:sp>
      <p:sp>
        <p:nvSpPr>
          <p:cNvPr id="84003" name="Rectangle 38"/>
          <p:cNvSpPr>
            <a:spLocks noChangeArrowheads="1"/>
          </p:cNvSpPr>
          <p:nvPr/>
        </p:nvSpPr>
        <p:spPr bwMode="auto">
          <a:xfrm>
            <a:off x="823913" y="1615283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600" dirty="0">
                <a:solidFill>
                  <a:srgbClr val="000000"/>
                </a:solidFill>
              </a:rPr>
              <a:t>90</a:t>
            </a:r>
          </a:p>
        </p:txBody>
      </p:sp>
      <p:sp>
        <p:nvSpPr>
          <p:cNvPr id="84004" name="Rectangle 39"/>
          <p:cNvSpPr>
            <a:spLocks noChangeArrowheads="1"/>
          </p:cNvSpPr>
          <p:nvPr/>
        </p:nvSpPr>
        <p:spPr bwMode="auto">
          <a:xfrm>
            <a:off x="712789" y="1305722"/>
            <a:ext cx="3414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600" dirty="0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84005" name="Rectangle 40"/>
          <p:cNvSpPr>
            <a:spLocks noChangeArrowheads="1"/>
          </p:cNvSpPr>
          <p:nvPr/>
        </p:nvSpPr>
        <p:spPr bwMode="auto">
          <a:xfrm>
            <a:off x="1139825" y="4664607"/>
            <a:ext cx="113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600" dirty="0">
                <a:solidFill>
                  <a:srgbClr val="000000"/>
                </a:solidFill>
              </a:rPr>
              <a:t>0</a:t>
            </a:r>
            <a:endParaRPr lang="en-US" altLang="zh-CN" dirty="0"/>
          </a:p>
        </p:txBody>
      </p:sp>
      <p:sp>
        <p:nvSpPr>
          <p:cNvPr id="84006" name="Rectangle 41"/>
          <p:cNvSpPr>
            <a:spLocks noChangeArrowheads="1"/>
          </p:cNvSpPr>
          <p:nvPr/>
        </p:nvSpPr>
        <p:spPr bwMode="auto">
          <a:xfrm>
            <a:off x="1754188" y="4664607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600" dirty="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84007" name="Rectangle 42"/>
          <p:cNvSpPr>
            <a:spLocks noChangeArrowheads="1"/>
          </p:cNvSpPr>
          <p:nvPr/>
        </p:nvSpPr>
        <p:spPr bwMode="auto">
          <a:xfrm>
            <a:off x="2441575" y="4664607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600" dirty="0">
                <a:solidFill>
                  <a:srgbClr val="000000"/>
                </a:solidFill>
              </a:rPr>
              <a:t>20</a:t>
            </a:r>
          </a:p>
        </p:txBody>
      </p:sp>
      <p:sp>
        <p:nvSpPr>
          <p:cNvPr id="84008" name="Rectangle 43"/>
          <p:cNvSpPr>
            <a:spLocks noChangeArrowheads="1"/>
          </p:cNvSpPr>
          <p:nvPr/>
        </p:nvSpPr>
        <p:spPr bwMode="auto">
          <a:xfrm>
            <a:off x="3111500" y="4664607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600" dirty="0">
                <a:solidFill>
                  <a:srgbClr val="000000"/>
                </a:solidFill>
              </a:rPr>
              <a:t>30</a:t>
            </a:r>
          </a:p>
        </p:txBody>
      </p:sp>
      <p:sp>
        <p:nvSpPr>
          <p:cNvPr id="84009" name="Rectangle 44"/>
          <p:cNvSpPr>
            <a:spLocks noChangeArrowheads="1"/>
          </p:cNvSpPr>
          <p:nvPr/>
        </p:nvSpPr>
        <p:spPr bwMode="auto">
          <a:xfrm>
            <a:off x="3781425" y="4664607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600" dirty="0">
                <a:solidFill>
                  <a:srgbClr val="000000"/>
                </a:solidFill>
              </a:rPr>
              <a:t>40</a:t>
            </a:r>
          </a:p>
        </p:txBody>
      </p:sp>
      <p:sp>
        <p:nvSpPr>
          <p:cNvPr id="84010" name="Rectangle 45"/>
          <p:cNvSpPr>
            <a:spLocks noChangeArrowheads="1"/>
          </p:cNvSpPr>
          <p:nvPr/>
        </p:nvSpPr>
        <p:spPr bwMode="auto">
          <a:xfrm>
            <a:off x="4468813" y="4664607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600" dirty="0">
                <a:solidFill>
                  <a:srgbClr val="000000"/>
                </a:solidFill>
              </a:rPr>
              <a:t>50</a:t>
            </a:r>
          </a:p>
        </p:txBody>
      </p:sp>
      <p:sp>
        <p:nvSpPr>
          <p:cNvPr id="84011" name="Rectangle 46"/>
          <p:cNvSpPr>
            <a:spLocks noChangeArrowheads="1"/>
          </p:cNvSpPr>
          <p:nvPr/>
        </p:nvSpPr>
        <p:spPr bwMode="auto">
          <a:xfrm>
            <a:off x="5135563" y="4664607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600" dirty="0">
                <a:solidFill>
                  <a:srgbClr val="000000"/>
                </a:solidFill>
              </a:rPr>
              <a:t>60</a:t>
            </a:r>
          </a:p>
        </p:txBody>
      </p:sp>
      <p:sp>
        <p:nvSpPr>
          <p:cNvPr id="84012" name="Rectangle 47"/>
          <p:cNvSpPr>
            <a:spLocks noChangeArrowheads="1"/>
          </p:cNvSpPr>
          <p:nvPr/>
        </p:nvSpPr>
        <p:spPr bwMode="auto">
          <a:xfrm>
            <a:off x="5803900" y="4664607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600" dirty="0">
                <a:solidFill>
                  <a:srgbClr val="000000"/>
                </a:solidFill>
              </a:rPr>
              <a:t>70</a:t>
            </a:r>
          </a:p>
        </p:txBody>
      </p:sp>
      <p:sp>
        <p:nvSpPr>
          <p:cNvPr id="84013" name="Rectangle 48"/>
          <p:cNvSpPr>
            <a:spLocks noChangeArrowheads="1"/>
          </p:cNvSpPr>
          <p:nvPr/>
        </p:nvSpPr>
        <p:spPr bwMode="auto">
          <a:xfrm>
            <a:off x="6473825" y="4664607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600" dirty="0">
                <a:solidFill>
                  <a:srgbClr val="000000"/>
                </a:solidFill>
              </a:rPr>
              <a:t>80</a:t>
            </a:r>
          </a:p>
        </p:txBody>
      </p:sp>
      <p:sp>
        <p:nvSpPr>
          <p:cNvPr id="84014" name="Rectangle 49"/>
          <p:cNvSpPr>
            <a:spLocks noChangeArrowheads="1"/>
          </p:cNvSpPr>
          <p:nvPr/>
        </p:nvSpPr>
        <p:spPr bwMode="auto">
          <a:xfrm>
            <a:off x="7161213" y="4664607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600" dirty="0">
                <a:solidFill>
                  <a:srgbClr val="000000"/>
                </a:solidFill>
              </a:rPr>
              <a:t>90</a:t>
            </a:r>
          </a:p>
        </p:txBody>
      </p:sp>
      <p:sp>
        <p:nvSpPr>
          <p:cNvPr id="84015" name="Rectangle 50"/>
          <p:cNvSpPr>
            <a:spLocks noChangeArrowheads="1"/>
          </p:cNvSpPr>
          <p:nvPr/>
        </p:nvSpPr>
        <p:spPr bwMode="auto">
          <a:xfrm>
            <a:off x="7775576" y="4664607"/>
            <a:ext cx="3414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altLang="zh-CN" sz="1600" dirty="0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84016" name="Rectangle 51"/>
          <p:cNvSpPr>
            <a:spLocks noChangeArrowheads="1"/>
          </p:cNvSpPr>
          <p:nvPr/>
        </p:nvSpPr>
        <p:spPr bwMode="auto">
          <a:xfrm>
            <a:off x="7161216" y="4978436"/>
            <a:ext cx="589905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zh-CN" altLang="en-US" sz="230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流量</a:t>
            </a:r>
            <a:endParaRPr lang="zh-CN" altLang="en-US" dirty="0">
              <a:solidFill>
                <a:srgbClr val="0085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017" name="Rectangle 52"/>
          <p:cNvSpPr>
            <a:spLocks noChangeArrowheads="1"/>
          </p:cNvSpPr>
          <p:nvPr/>
        </p:nvSpPr>
        <p:spPr bwMode="auto">
          <a:xfrm rot="-5400000">
            <a:off x="113831" y="1281986"/>
            <a:ext cx="589905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zh-CN" altLang="en-US" sz="230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扬程</a:t>
            </a:r>
            <a:endParaRPr lang="zh-CN" altLang="en-US" dirty="0">
              <a:solidFill>
                <a:srgbClr val="0085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018" name="Arc 53"/>
          <p:cNvSpPr>
            <a:spLocks/>
          </p:cNvSpPr>
          <p:nvPr/>
        </p:nvSpPr>
        <p:spPr bwMode="auto">
          <a:xfrm>
            <a:off x="1212851" y="1755512"/>
            <a:ext cx="5070475" cy="1423459"/>
          </a:xfrm>
          <a:custGeom>
            <a:avLst/>
            <a:gdLst>
              <a:gd name="T0" fmla="*/ 0 w 21321"/>
              <a:gd name="T1" fmla="*/ 0 h 21600"/>
              <a:gd name="T2" fmla="*/ 2147483647 w 21321"/>
              <a:gd name="T3" fmla="*/ 2147483647 h 21600"/>
              <a:gd name="T4" fmla="*/ 2147483647 w 21321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321" h="21600" fill="none" extrusionOk="0">
                <a:moveTo>
                  <a:pt x="0" y="0"/>
                </a:moveTo>
                <a:cubicBezTo>
                  <a:pt x="8" y="0"/>
                  <a:pt x="16" y="-1"/>
                  <a:pt x="25" y="0"/>
                </a:cubicBezTo>
                <a:cubicBezTo>
                  <a:pt x="10560" y="0"/>
                  <a:pt x="19558" y="7600"/>
                  <a:pt x="21320" y="17987"/>
                </a:cubicBezTo>
              </a:path>
              <a:path w="21321" h="21600" stroke="0" extrusionOk="0">
                <a:moveTo>
                  <a:pt x="0" y="0"/>
                </a:moveTo>
                <a:cubicBezTo>
                  <a:pt x="8" y="0"/>
                  <a:pt x="16" y="-1"/>
                  <a:pt x="25" y="0"/>
                </a:cubicBezTo>
                <a:cubicBezTo>
                  <a:pt x="10560" y="0"/>
                  <a:pt x="19558" y="7600"/>
                  <a:pt x="21320" y="17987"/>
                </a:cubicBezTo>
                <a:lnTo>
                  <a:pt x="25" y="2160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4065" name="Freeform 65"/>
          <p:cNvSpPr>
            <a:spLocks/>
          </p:cNvSpPr>
          <p:nvPr/>
        </p:nvSpPr>
        <p:spPr bwMode="auto">
          <a:xfrm>
            <a:off x="4645029" y="2029355"/>
            <a:ext cx="214313" cy="227542"/>
          </a:xfrm>
          <a:custGeom>
            <a:avLst/>
            <a:gdLst>
              <a:gd name="T0" fmla="*/ 2147483647 w 70"/>
              <a:gd name="T1" fmla="*/ 0 h 70"/>
              <a:gd name="T2" fmla="*/ 2147483647 w 70"/>
              <a:gd name="T3" fmla="*/ 2147483647 h 70"/>
              <a:gd name="T4" fmla="*/ 2147483647 w 70"/>
              <a:gd name="T5" fmla="*/ 2147483647 h 70"/>
              <a:gd name="T6" fmla="*/ 0 w 70"/>
              <a:gd name="T7" fmla="*/ 2147483647 h 70"/>
              <a:gd name="T8" fmla="*/ 2147483647 w 70"/>
              <a:gd name="T9" fmla="*/ 0 h 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" h="70">
                <a:moveTo>
                  <a:pt x="35" y="0"/>
                </a:moveTo>
                <a:lnTo>
                  <a:pt x="70" y="35"/>
                </a:lnTo>
                <a:lnTo>
                  <a:pt x="35" y="70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00FF00"/>
          </a:solidFill>
          <a:ln w="381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21" name="Rectangle 62"/>
          <p:cNvSpPr>
            <a:spLocks noChangeArrowheads="1"/>
          </p:cNvSpPr>
          <p:nvPr/>
        </p:nvSpPr>
        <p:spPr bwMode="gray">
          <a:xfrm>
            <a:off x="3224217" y="1329531"/>
            <a:ext cx="2200275" cy="39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>
              <a:lnSpc>
                <a:spcPct val="90000"/>
              </a:lnSpc>
              <a:buNone/>
            </a:pPr>
            <a:r>
              <a:rPr lang="zh-CN" altLang="en-US" sz="200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水泵的性能曲线</a:t>
            </a:r>
          </a:p>
        </p:txBody>
      </p:sp>
      <p:sp>
        <p:nvSpPr>
          <p:cNvPr id="84026" name="Rectangle 2"/>
          <p:cNvSpPr txBox="1">
            <a:spLocks/>
          </p:cNvSpPr>
          <p:nvPr/>
        </p:nvSpPr>
        <p:spPr bwMode="auto">
          <a:xfrm>
            <a:off x="339729" y="111390"/>
            <a:ext cx="84804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eaLnBrk="0" hangingPunct="0">
              <a:defRPr sz="4000" b="1" kern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defTabSz="457200" eaLnBrk="0" hangingPunct="0"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 defTabSz="457200" eaLnBrk="0" hangingPunct="0"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defTabSz="457200" eaLnBrk="0" hangingPunct="0"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 defTabSz="457200" eaLnBrk="0" hangingPunct="0"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  <a:lvl6pPr marL="457200" defTabSz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6pPr>
            <a:lvl7pPr marL="914400" defTabSz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7pPr>
            <a:lvl8pPr marL="1371600" defTabSz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8pPr>
            <a:lvl9pPr marL="1828800" defTabSz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zh-CN" altLang="en-US" dirty="0"/>
              <a:t>水泵的专业保护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1754188" y="895615"/>
            <a:ext cx="0" cy="4259792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6276975" y="841375"/>
            <a:ext cx="0" cy="4259792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Freeform 65"/>
          <p:cNvSpPr>
            <a:spLocks/>
          </p:cNvSpPr>
          <p:nvPr/>
        </p:nvSpPr>
        <p:spPr bwMode="auto">
          <a:xfrm>
            <a:off x="5684523" y="2410703"/>
            <a:ext cx="214313" cy="227542"/>
          </a:xfrm>
          <a:custGeom>
            <a:avLst/>
            <a:gdLst>
              <a:gd name="T0" fmla="*/ 2147483647 w 70"/>
              <a:gd name="T1" fmla="*/ 0 h 70"/>
              <a:gd name="T2" fmla="*/ 2147483647 w 70"/>
              <a:gd name="T3" fmla="*/ 2147483647 h 70"/>
              <a:gd name="T4" fmla="*/ 2147483647 w 70"/>
              <a:gd name="T5" fmla="*/ 2147483647 h 70"/>
              <a:gd name="T6" fmla="*/ 0 w 70"/>
              <a:gd name="T7" fmla="*/ 2147483647 h 70"/>
              <a:gd name="T8" fmla="*/ 2147483647 w 70"/>
              <a:gd name="T9" fmla="*/ 0 h 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" h="70">
                <a:moveTo>
                  <a:pt x="35" y="0"/>
                </a:moveTo>
                <a:lnTo>
                  <a:pt x="70" y="35"/>
                </a:lnTo>
                <a:lnTo>
                  <a:pt x="35" y="70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00FF00"/>
          </a:solidFill>
          <a:ln w="381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" name="Freeform 65"/>
          <p:cNvSpPr>
            <a:spLocks/>
          </p:cNvSpPr>
          <p:nvPr/>
        </p:nvSpPr>
        <p:spPr bwMode="auto">
          <a:xfrm>
            <a:off x="6588402" y="3074591"/>
            <a:ext cx="214313" cy="227542"/>
          </a:xfrm>
          <a:custGeom>
            <a:avLst/>
            <a:gdLst>
              <a:gd name="T0" fmla="*/ 2147483647 w 70"/>
              <a:gd name="T1" fmla="*/ 0 h 70"/>
              <a:gd name="T2" fmla="*/ 2147483647 w 70"/>
              <a:gd name="T3" fmla="*/ 2147483647 h 70"/>
              <a:gd name="T4" fmla="*/ 2147483647 w 70"/>
              <a:gd name="T5" fmla="*/ 2147483647 h 70"/>
              <a:gd name="T6" fmla="*/ 0 w 70"/>
              <a:gd name="T7" fmla="*/ 2147483647 h 70"/>
              <a:gd name="T8" fmla="*/ 2147483647 w 70"/>
              <a:gd name="T9" fmla="*/ 0 h 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" h="70">
                <a:moveTo>
                  <a:pt x="35" y="0"/>
                </a:moveTo>
                <a:lnTo>
                  <a:pt x="70" y="35"/>
                </a:lnTo>
                <a:lnTo>
                  <a:pt x="35" y="70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" name="Freeform 65"/>
          <p:cNvSpPr>
            <a:spLocks/>
          </p:cNvSpPr>
          <p:nvPr/>
        </p:nvSpPr>
        <p:spPr bwMode="auto">
          <a:xfrm>
            <a:off x="1403652" y="1641740"/>
            <a:ext cx="214313" cy="227542"/>
          </a:xfrm>
          <a:custGeom>
            <a:avLst/>
            <a:gdLst>
              <a:gd name="T0" fmla="*/ 2147483647 w 70"/>
              <a:gd name="T1" fmla="*/ 0 h 70"/>
              <a:gd name="T2" fmla="*/ 2147483647 w 70"/>
              <a:gd name="T3" fmla="*/ 2147483647 h 70"/>
              <a:gd name="T4" fmla="*/ 2147483647 w 70"/>
              <a:gd name="T5" fmla="*/ 2147483647 h 70"/>
              <a:gd name="T6" fmla="*/ 0 w 70"/>
              <a:gd name="T7" fmla="*/ 2147483647 h 70"/>
              <a:gd name="T8" fmla="*/ 2147483647 w 70"/>
              <a:gd name="T9" fmla="*/ 0 h 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" h="70">
                <a:moveTo>
                  <a:pt x="35" y="0"/>
                </a:moveTo>
                <a:lnTo>
                  <a:pt x="70" y="35"/>
                </a:lnTo>
                <a:lnTo>
                  <a:pt x="35" y="70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" name="Freeform 65"/>
          <p:cNvSpPr>
            <a:spLocks/>
          </p:cNvSpPr>
          <p:nvPr/>
        </p:nvSpPr>
        <p:spPr bwMode="auto">
          <a:xfrm>
            <a:off x="2794794" y="1740552"/>
            <a:ext cx="214313" cy="227542"/>
          </a:xfrm>
          <a:custGeom>
            <a:avLst/>
            <a:gdLst>
              <a:gd name="T0" fmla="*/ 2147483647 w 70"/>
              <a:gd name="T1" fmla="*/ 0 h 70"/>
              <a:gd name="T2" fmla="*/ 2147483647 w 70"/>
              <a:gd name="T3" fmla="*/ 2147483647 h 70"/>
              <a:gd name="T4" fmla="*/ 2147483647 w 70"/>
              <a:gd name="T5" fmla="*/ 2147483647 h 70"/>
              <a:gd name="T6" fmla="*/ 0 w 70"/>
              <a:gd name="T7" fmla="*/ 2147483647 h 70"/>
              <a:gd name="T8" fmla="*/ 2147483647 w 70"/>
              <a:gd name="T9" fmla="*/ 0 h 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" h="70">
                <a:moveTo>
                  <a:pt x="35" y="0"/>
                </a:moveTo>
                <a:lnTo>
                  <a:pt x="70" y="35"/>
                </a:lnTo>
                <a:lnTo>
                  <a:pt x="35" y="70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00FF00"/>
          </a:solidFill>
          <a:ln w="381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6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4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18" grpId="0" animBg="1"/>
      <p:bldP spid="384065" grpId="0" animBg="1"/>
      <p:bldP spid="84021" grpId="0"/>
      <p:bldP spid="67" grpId="0" animBg="1"/>
      <p:bldP spid="68" grpId="0" animBg="1"/>
      <p:bldP spid="69" grpId="0" animBg="1"/>
      <p:bldP spid="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t="31548" r="10001" b="12953"/>
          <a:stretch>
            <a:fillRect/>
          </a:stretch>
        </p:blipFill>
        <p:spPr bwMode="auto">
          <a:xfrm>
            <a:off x="762000" y="878417"/>
            <a:ext cx="7620000" cy="423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 Box 4"/>
          <p:cNvSpPr txBox="1">
            <a:spLocks noChangeArrowheads="1"/>
          </p:cNvSpPr>
          <p:nvPr/>
        </p:nvSpPr>
        <p:spPr bwMode="auto">
          <a:xfrm>
            <a:off x="762002" y="100542"/>
            <a:ext cx="7590896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zh-CN" altLang="en-US" sz="2667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北美</a:t>
            </a:r>
            <a:r>
              <a:rPr lang="zh-CN" altLang="en-US" sz="2667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暖通空调市场</a:t>
            </a:r>
            <a:r>
              <a:rPr lang="zh-CN" altLang="en-US" sz="2667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第一品牌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46" y="108480"/>
            <a:ext cx="1838854" cy="590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5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51"/>
          <p:cNvSpPr>
            <a:spLocks noChangeArrowheads="1"/>
          </p:cNvSpPr>
          <p:nvPr/>
        </p:nvSpPr>
        <p:spPr bwMode="auto">
          <a:xfrm>
            <a:off x="8256589" y="4819386"/>
            <a:ext cx="593111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2300" b="1">
                <a:solidFill>
                  <a:srgbClr val="000000"/>
                </a:solidFill>
              </a:rPr>
              <a:t>流量</a:t>
            </a:r>
            <a:endParaRPr lang="zh-CN" altLang="en-US"/>
          </a:p>
        </p:txBody>
      </p:sp>
      <p:sp>
        <p:nvSpPr>
          <p:cNvPr id="104451" name="Rectangle 2"/>
          <p:cNvSpPr txBox="1">
            <a:spLocks/>
          </p:cNvSpPr>
          <p:nvPr/>
        </p:nvSpPr>
        <p:spPr bwMode="auto">
          <a:xfrm>
            <a:off x="381457" y="53712"/>
            <a:ext cx="8229600" cy="79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4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多泵并联运行时的保护</a:t>
            </a:r>
          </a:p>
        </p:txBody>
      </p: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6" y="824178"/>
            <a:ext cx="7427913" cy="4495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53" name="Rectangle 52"/>
          <p:cNvSpPr>
            <a:spLocks noChangeArrowheads="1"/>
          </p:cNvSpPr>
          <p:nvPr/>
        </p:nvSpPr>
        <p:spPr bwMode="auto">
          <a:xfrm rot="-5400000">
            <a:off x="405914" y="1320572"/>
            <a:ext cx="593111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2300" b="1">
                <a:solidFill>
                  <a:srgbClr val="000000"/>
                </a:solidFill>
              </a:rPr>
              <a:t>扬程</a:t>
            </a:r>
            <a:endParaRPr lang="zh-CN" altLang="en-US"/>
          </a:p>
        </p:txBody>
      </p:sp>
      <p:sp>
        <p:nvSpPr>
          <p:cNvPr id="8" name="Freeform 61"/>
          <p:cNvSpPr>
            <a:spLocks/>
          </p:cNvSpPr>
          <p:nvPr/>
        </p:nvSpPr>
        <p:spPr bwMode="auto">
          <a:xfrm>
            <a:off x="1204914" y="1939396"/>
            <a:ext cx="5375275" cy="3083719"/>
          </a:xfrm>
          <a:custGeom>
            <a:avLst/>
            <a:gdLst>
              <a:gd name="T0" fmla="*/ 0 w 4250"/>
              <a:gd name="T1" fmla="*/ 2147483647 h 2352"/>
              <a:gd name="T2" fmla="*/ 2147483647 w 4250"/>
              <a:gd name="T3" fmla="*/ 2147483647 h 2352"/>
              <a:gd name="T4" fmla="*/ 2147483647 w 4250"/>
              <a:gd name="T5" fmla="*/ 2147483647 h 2352"/>
              <a:gd name="T6" fmla="*/ 2147483647 w 4250"/>
              <a:gd name="T7" fmla="*/ 2147483647 h 2352"/>
              <a:gd name="T8" fmla="*/ 2147483647 w 4250"/>
              <a:gd name="T9" fmla="*/ 2147483647 h 2352"/>
              <a:gd name="T10" fmla="*/ 2147483647 w 4250"/>
              <a:gd name="T11" fmla="*/ 2147483647 h 2352"/>
              <a:gd name="T12" fmla="*/ 2147483647 w 4250"/>
              <a:gd name="T13" fmla="*/ 2147483647 h 2352"/>
              <a:gd name="T14" fmla="*/ 2147483647 w 4250"/>
              <a:gd name="T15" fmla="*/ 2147483647 h 2352"/>
              <a:gd name="T16" fmla="*/ 2147483647 w 4250"/>
              <a:gd name="T17" fmla="*/ 2147483647 h 2352"/>
              <a:gd name="T18" fmla="*/ 2147483647 w 4250"/>
              <a:gd name="T19" fmla="*/ 2147483647 h 2352"/>
              <a:gd name="T20" fmla="*/ 2147483647 w 4250"/>
              <a:gd name="T21" fmla="*/ 0 h 23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250" h="2352">
                <a:moveTo>
                  <a:pt x="0" y="2352"/>
                </a:moveTo>
                <a:lnTo>
                  <a:pt x="422" y="2329"/>
                </a:lnTo>
                <a:lnTo>
                  <a:pt x="855" y="2258"/>
                </a:lnTo>
                <a:lnTo>
                  <a:pt x="1277" y="2141"/>
                </a:lnTo>
                <a:lnTo>
                  <a:pt x="1699" y="1978"/>
                </a:lnTo>
                <a:lnTo>
                  <a:pt x="2132" y="1767"/>
                </a:lnTo>
                <a:lnTo>
                  <a:pt x="2552" y="1510"/>
                </a:lnTo>
                <a:lnTo>
                  <a:pt x="2974" y="1205"/>
                </a:lnTo>
                <a:lnTo>
                  <a:pt x="3395" y="843"/>
                </a:lnTo>
                <a:lnTo>
                  <a:pt x="3829" y="445"/>
                </a:lnTo>
                <a:lnTo>
                  <a:pt x="4250" y="0"/>
                </a:lnTo>
              </a:path>
            </a:pathLst>
          </a:cu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Rectangle 2"/>
          <p:cNvSpPr txBox="1">
            <a:spLocks/>
          </p:cNvSpPr>
          <p:nvPr/>
        </p:nvSpPr>
        <p:spPr>
          <a:xfrm>
            <a:off x="2992438" y="3165741"/>
            <a:ext cx="900112" cy="1235604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cs typeface="Arial" charset="0"/>
              </a:defRPr>
            </a:lvl5pPr>
            <a:lvl6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cs typeface="Arial" charset="0"/>
              </a:defRPr>
            </a:lvl6pPr>
            <a:lvl7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cs typeface="Arial" charset="0"/>
              </a:defRPr>
            </a:lvl7pPr>
            <a:lvl8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cs typeface="Arial" charset="0"/>
              </a:defRPr>
            </a:lvl8pPr>
            <a:lvl9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zh-CN" altLang="en-US" sz="9600" dirty="0">
                <a:solidFill>
                  <a:srgbClr val="FF0000"/>
                </a:solidFill>
                <a:latin typeface="新宋体" pitchFamily="49" charset="-122"/>
                <a:ea typeface="新宋体" pitchFamily="49" charset="-122"/>
                <a:cs typeface="+mn-cs"/>
              </a:rPr>
              <a:t>！</a:t>
            </a:r>
          </a:p>
        </p:txBody>
      </p:sp>
      <p:sp>
        <p:nvSpPr>
          <p:cNvPr id="104456" name="Rectangle 2"/>
          <p:cNvSpPr txBox="1">
            <a:spLocks/>
          </p:cNvSpPr>
          <p:nvPr/>
        </p:nvSpPr>
        <p:spPr bwMode="auto">
          <a:xfrm>
            <a:off x="2587626" y="2784740"/>
            <a:ext cx="671513" cy="19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r>
              <a:rPr lang="en-US" altLang="zh-CN" sz="1400">
                <a:solidFill>
                  <a:schemeClr val="bg2"/>
                </a:solidFill>
                <a:latin typeface="黑体" pitchFamily="2" charset="-122"/>
                <a:ea typeface="黑体" pitchFamily="2" charset="-122"/>
              </a:rPr>
              <a:t>1</a:t>
            </a:r>
            <a:r>
              <a:rPr lang="zh-CN" altLang="en-US" sz="1400">
                <a:solidFill>
                  <a:schemeClr val="bg2"/>
                </a:solidFill>
                <a:latin typeface="黑体" pitchFamily="2" charset="-122"/>
                <a:ea typeface="黑体" pitchFamily="2" charset="-122"/>
              </a:rPr>
              <a:t>号泵</a:t>
            </a:r>
          </a:p>
        </p:txBody>
      </p:sp>
      <p:sp>
        <p:nvSpPr>
          <p:cNvPr id="104457" name="Rectangle 2"/>
          <p:cNvSpPr txBox="1">
            <a:spLocks/>
          </p:cNvSpPr>
          <p:nvPr/>
        </p:nvSpPr>
        <p:spPr bwMode="auto">
          <a:xfrm>
            <a:off x="4114801" y="2782094"/>
            <a:ext cx="10128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r>
              <a:rPr lang="en-US" altLang="zh-CN" sz="1400">
                <a:solidFill>
                  <a:schemeClr val="bg2"/>
                </a:solidFill>
                <a:latin typeface="黑体" pitchFamily="2" charset="-122"/>
                <a:ea typeface="黑体" pitchFamily="2" charset="-122"/>
              </a:rPr>
              <a:t>1</a:t>
            </a:r>
            <a:r>
              <a:rPr lang="zh-CN" altLang="en-US" sz="1400">
                <a:solidFill>
                  <a:schemeClr val="bg2"/>
                </a:solidFill>
                <a:latin typeface="黑体" pitchFamily="2" charset="-122"/>
                <a:ea typeface="黑体" pitchFamily="2" charset="-122"/>
              </a:rPr>
              <a:t>号</a:t>
            </a:r>
            <a:r>
              <a:rPr lang="en-US" altLang="zh-CN" sz="1400">
                <a:solidFill>
                  <a:schemeClr val="bg2"/>
                </a:solidFill>
                <a:latin typeface="黑体" pitchFamily="2" charset="-122"/>
                <a:ea typeface="黑体" pitchFamily="2" charset="-122"/>
              </a:rPr>
              <a:t>+2</a:t>
            </a:r>
            <a:r>
              <a:rPr lang="zh-CN" altLang="en-US" sz="1400">
                <a:solidFill>
                  <a:schemeClr val="bg2"/>
                </a:solidFill>
                <a:latin typeface="黑体" pitchFamily="2" charset="-122"/>
                <a:ea typeface="黑体" pitchFamily="2" charset="-122"/>
              </a:rPr>
              <a:t>号泵</a:t>
            </a:r>
          </a:p>
        </p:txBody>
      </p:sp>
      <p:sp>
        <p:nvSpPr>
          <p:cNvPr id="14" name="Rectangle 2"/>
          <p:cNvSpPr txBox="1">
            <a:spLocks/>
          </p:cNvSpPr>
          <p:nvPr/>
        </p:nvSpPr>
        <p:spPr>
          <a:xfrm>
            <a:off x="6045200" y="2767542"/>
            <a:ext cx="1417638" cy="398198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cs typeface="Arial" charset="0"/>
              </a:defRPr>
            </a:lvl5pPr>
            <a:lvl6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cs typeface="Arial" charset="0"/>
              </a:defRPr>
            </a:lvl6pPr>
            <a:lvl7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cs typeface="Arial" charset="0"/>
              </a:defRPr>
            </a:lvl7pPr>
            <a:lvl8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cs typeface="Arial" charset="0"/>
              </a:defRPr>
            </a:lvl8pPr>
            <a:lvl9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altLang="zh-CN" sz="1400" b="0" dirty="0">
                <a:latin typeface="黑体" pitchFamily="49" charset="-122"/>
                <a:ea typeface="黑体" pitchFamily="49" charset="-122"/>
                <a:cs typeface="+mn-cs"/>
              </a:rPr>
              <a:t>1</a:t>
            </a:r>
            <a:r>
              <a:rPr lang="zh-CN" altLang="en-US" sz="1400" b="0" dirty="0">
                <a:latin typeface="黑体" pitchFamily="49" charset="-122"/>
                <a:ea typeface="黑体" pitchFamily="49" charset="-122"/>
                <a:cs typeface="+mn-cs"/>
              </a:rPr>
              <a:t>号</a:t>
            </a:r>
            <a:r>
              <a:rPr lang="en-US" altLang="zh-CN" sz="1400" b="0" dirty="0">
                <a:latin typeface="黑体" pitchFamily="49" charset="-122"/>
                <a:ea typeface="黑体" pitchFamily="49" charset="-122"/>
                <a:cs typeface="+mn-cs"/>
              </a:rPr>
              <a:t>+2</a:t>
            </a:r>
            <a:r>
              <a:rPr lang="zh-CN" altLang="en-US" sz="1400" b="0" dirty="0">
                <a:latin typeface="黑体" pitchFamily="49" charset="-122"/>
                <a:ea typeface="黑体" pitchFamily="49" charset="-122"/>
                <a:cs typeface="+mn-cs"/>
              </a:rPr>
              <a:t>号</a:t>
            </a:r>
            <a:r>
              <a:rPr lang="en-US" altLang="zh-CN" sz="1400" b="0" dirty="0">
                <a:latin typeface="黑体" pitchFamily="49" charset="-122"/>
                <a:ea typeface="黑体" pitchFamily="49" charset="-122"/>
                <a:cs typeface="+mn-cs"/>
              </a:rPr>
              <a:t>+3</a:t>
            </a:r>
            <a:r>
              <a:rPr lang="zh-CN" altLang="en-US" sz="1400" b="0" dirty="0">
                <a:latin typeface="黑体" pitchFamily="49" charset="-122"/>
                <a:ea typeface="黑体" pitchFamily="49" charset="-122"/>
                <a:cs typeface="+mn-cs"/>
              </a:rPr>
              <a:t>号泵</a:t>
            </a:r>
          </a:p>
        </p:txBody>
      </p:sp>
    </p:spTree>
    <p:extLst>
      <p:ext uri="{BB962C8B-B14F-4D97-AF65-F5344CB8AC3E}">
        <p14:creationId xmlns:p14="http://schemas.microsoft.com/office/powerpoint/2010/main" val="364698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/>
          </p:nvPr>
        </p:nvSpPr>
        <p:spPr>
          <a:xfrm>
            <a:off x="2916238" y="1837532"/>
            <a:ext cx="4043362" cy="709083"/>
          </a:xfrm>
        </p:spPr>
        <p:txBody>
          <a:bodyPr/>
          <a:lstStyle/>
          <a:p>
            <a:pPr>
              <a:defRPr/>
            </a:pPr>
            <a:r>
              <a:rPr lang="zh-CN" altLang="en-US" sz="6000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案例分析</a:t>
            </a:r>
          </a:p>
        </p:txBody>
      </p:sp>
    </p:spTree>
    <p:extLst>
      <p:ext uri="{BB962C8B-B14F-4D97-AF65-F5344CB8AC3E}">
        <p14:creationId xmlns:p14="http://schemas.microsoft.com/office/powerpoint/2010/main" val="190449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697177"/>
            <a:ext cx="8280400" cy="462491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179388" y="96574"/>
            <a:ext cx="8424862" cy="780521"/>
          </a:xfrm>
        </p:spPr>
        <p:txBody>
          <a:bodyPr/>
          <a:lstStyle/>
          <a:p>
            <a:pPr>
              <a:defRPr/>
            </a:pPr>
            <a:r>
              <a:rPr lang="en-US" altLang="zh-CN" sz="3200" b="0" kern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540m3/h@28m</a:t>
            </a:r>
            <a:r>
              <a:rPr lang="zh-CN" altLang="en-US" sz="3200" b="0" kern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三台并联</a:t>
            </a:r>
          </a:p>
        </p:txBody>
      </p:sp>
    </p:spTree>
    <p:extLst>
      <p:ext uri="{BB962C8B-B14F-4D97-AF65-F5344CB8AC3E}">
        <p14:creationId xmlns:p14="http://schemas.microsoft.com/office/powerpoint/2010/main" val="275592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637646"/>
            <a:ext cx="8280400" cy="464608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2"/>
          <p:cNvSpPr>
            <a:spLocks noGrp="1"/>
          </p:cNvSpPr>
          <p:nvPr>
            <p:ph type="title"/>
          </p:nvPr>
        </p:nvSpPr>
        <p:spPr>
          <a:xfrm>
            <a:off x="179388" y="96574"/>
            <a:ext cx="8424862" cy="780521"/>
          </a:xfrm>
        </p:spPr>
        <p:txBody>
          <a:bodyPr/>
          <a:lstStyle/>
          <a:p>
            <a:pPr>
              <a:defRPr/>
            </a:pPr>
            <a:r>
              <a:rPr lang="en-US" altLang="zh-CN" sz="3200" b="0" kern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540m3/h@28m</a:t>
            </a:r>
            <a:r>
              <a:rPr lang="zh-CN" altLang="en-US" sz="3200" b="0" kern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三台并联</a:t>
            </a:r>
          </a:p>
        </p:txBody>
      </p:sp>
    </p:spTree>
    <p:extLst>
      <p:ext uri="{BB962C8B-B14F-4D97-AF65-F5344CB8AC3E}">
        <p14:creationId xmlns:p14="http://schemas.microsoft.com/office/powerpoint/2010/main" val="380930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576792"/>
            <a:ext cx="8424862" cy="471090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2"/>
          <p:cNvSpPr>
            <a:spLocks noGrp="1"/>
          </p:cNvSpPr>
          <p:nvPr>
            <p:ph type="title"/>
          </p:nvPr>
        </p:nvSpPr>
        <p:spPr>
          <a:xfrm>
            <a:off x="179388" y="96574"/>
            <a:ext cx="8424862" cy="780521"/>
          </a:xfrm>
        </p:spPr>
        <p:txBody>
          <a:bodyPr/>
          <a:lstStyle/>
          <a:p>
            <a:pPr>
              <a:defRPr/>
            </a:pPr>
            <a:r>
              <a:rPr lang="en-US" altLang="zh-CN" sz="3200" b="0" kern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540m3/h@28m </a:t>
            </a:r>
            <a:r>
              <a:rPr lang="zh-CN" altLang="en-US" sz="3200" b="0" kern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水泵技术数据</a:t>
            </a:r>
          </a:p>
        </p:txBody>
      </p:sp>
    </p:spTree>
    <p:extLst>
      <p:ext uri="{BB962C8B-B14F-4D97-AF65-F5344CB8AC3E}">
        <p14:creationId xmlns:p14="http://schemas.microsoft.com/office/powerpoint/2010/main" val="184504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/>
          </p:cNvSpPr>
          <p:nvPr>
            <p:ph type="title"/>
          </p:nvPr>
        </p:nvSpPr>
        <p:spPr>
          <a:xfrm>
            <a:off x="179388" y="9261"/>
            <a:ext cx="8229600" cy="48021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zh-CN" altLang="en-US" b="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三台水泵并联运行曲线</a:t>
            </a:r>
          </a:p>
        </p:txBody>
      </p:sp>
      <p:pic>
        <p:nvPicPr>
          <p:cNvPr id="11059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9" y="637646"/>
            <a:ext cx="8497887" cy="489743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124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/>
          </p:cNvSpPr>
          <p:nvPr>
            <p:ph type="title"/>
          </p:nvPr>
        </p:nvSpPr>
        <p:spPr>
          <a:xfrm>
            <a:off x="179388" y="96574"/>
            <a:ext cx="8229600" cy="70908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b="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三台水泵并联变频运行曲线</a:t>
            </a:r>
          </a:p>
        </p:txBody>
      </p:sp>
      <p:pic>
        <p:nvPicPr>
          <p:cNvPr id="11161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1" y="603250"/>
            <a:ext cx="8424863" cy="489479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093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576792"/>
            <a:ext cx="8228013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564063"/>
            <a:ext cx="43434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16016" y="5077747"/>
            <a:ext cx="1967359" cy="2660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63889" y="574506"/>
            <a:ext cx="800943" cy="39313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834" name="Rectangle 2"/>
          <p:cNvSpPr>
            <a:spLocks noGrp="1"/>
          </p:cNvSpPr>
          <p:nvPr>
            <p:ph type="title"/>
          </p:nvPr>
        </p:nvSpPr>
        <p:spPr>
          <a:xfrm>
            <a:off x="107950" y="37042"/>
            <a:ext cx="8784530" cy="53975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zh-CN" altLang="en-US" sz="2800" b="0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传统工作方式下的运行  </a:t>
            </a:r>
            <a:r>
              <a:rPr lang="en-US" altLang="zh-CN" sz="2800" b="0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540m3/h@28m 3</a:t>
            </a:r>
            <a:r>
              <a:rPr lang="zh-CN" altLang="en-US" sz="2800" b="0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台并联运行</a:t>
            </a:r>
          </a:p>
        </p:txBody>
      </p:sp>
    </p:spTree>
    <p:extLst>
      <p:ext uri="{BB962C8B-B14F-4D97-AF65-F5344CB8AC3E}">
        <p14:creationId xmlns:p14="http://schemas.microsoft.com/office/powerpoint/2010/main" val="403276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6"/>
          <p:cNvSpPr>
            <a:spLocks noChangeArrowheads="1"/>
          </p:cNvSpPr>
          <p:nvPr/>
        </p:nvSpPr>
        <p:spPr bwMode="auto">
          <a:xfrm>
            <a:off x="5843810" y="282601"/>
            <a:ext cx="298767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zh-CN" altLang="en-US" sz="36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用赛莱默专业变频控制器控制</a:t>
            </a:r>
          </a:p>
        </p:txBody>
      </p:sp>
      <p:pic>
        <p:nvPicPr>
          <p:cNvPr id="1136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96573"/>
            <a:ext cx="5564188" cy="5618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6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792" y="4544611"/>
            <a:ext cx="3541712" cy="106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141146" y="5291770"/>
            <a:ext cx="1967359" cy="2660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67745" y="134937"/>
            <a:ext cx="530225" cy="55800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805" y="2166178"/>
            <a:ext cx="1801685" cy="179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60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/>
          </p:cNvSpPr>
          <p:nvPr>
            <p:ph type="title"/>
          </p:nvPr>
        </p:nvSpPr>
        <p:spPr>
          <a:xfrm>
            <a:off x="418874" y="72044"/>
            <a:ext cx="8229600" cy="70908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赛莱默专业暖通变频系统的组成</a:t>
            </a:r>
          </a:p>
        </p:txBody>
      </p:sp>
      <p:pic>
        <p:nvPicPr>
          <p:cNvPr id="12083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42" y="2418952"/>
            <a:ext cx="904875" cy="74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8" name="AutoShape 11"/>
          <p:cNvSpPr>
            <a:spLocks noChangeArrowheads="1"/>
          </p:cNvSpPr>
          <p:nvPr/>
        </p:nvSpPr>
        <p:spPr bwMode="gray">
          <a:xfrm rot="5400000">
            <a:off x="5592299" y="940173"/>
            <a:ext cx="160335" cy="802534"/>
          </a:xfrm>
          <a:prstGeom prst="upArrow">
            <a:avLst>
              <a:gd name="adj1" fmla="val 50000"/>
              <a:gd name="adj2" fmla="val 15932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426" tIns="45713" rIns="91426" bIns="45713" anchor="ctr"/>
          <a:lstStyle/>
          <a:p>
            <a:pPr eaLnBrk="0" hangingPunct="0"/>
            <a:endParaRPr lang="en-US" sz="2400" b="1">
              <a:latin typeface="Trebuchet MS" pitchFamily="34" charset="0"/>
            </a:endParaRPr>
          </a:p>
        </p:txBody>
      </p:sp>
      <p:pic>
        <p:nvPicPr>
          <p:cNvPr id="120844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890" y="1035938"/>
            <a:ext cx="367507" cy="58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4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501" y="1657662"/>
            <a:ext cx="677069" cy="438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570" y="1638432"/>
            <a:ext cx="677069" cy="438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890" y="1657662"/>
            <a:ext cx="677069" cy="438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501" y="1035938"/>
            <a:ext cx="367507" cy="58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570" y="1014615"/>
            <a:ext cx="367507" cy="58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73" y="3159202"/>
            <a:ext cx="661987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0" name="AutoShape 15"/>
          <p:cNvSpPr>
            <a:spLocks noChangeArrowheads="1"/>
          </p:cNvSpPr>
          <p:nvPr/>
        </p:nvSpPr>
        <p:spPr bwMode="gray">
          <a:xfrm>
            <a:off x="6892935" y="2147094"/>
            <a:ext cx="292100" cy="13335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lIns="91426" tIns="45713" rIns="91426" bIns="45713" anchor="ctr"/>
          <a:lstStyle/>
          <a:p>
            <a:endParaRPr lang="en-US"/>
          </a:p>
        </p:txBody>
      </p:sp>
      <p:sp>
        <p:nvSpPr>
          <p:cNvPr id="120841" name="AutoShape 16"/>
          <p:cNvSpPr>
            <a:spLocks noChangeArrowheads="1"/>
          </p:cNvSpPr>
          <p:nvPr/>
        </p:nvSpPr>
        <p:spPr bwMode="gray">
          <a:xfrm>
            <a:off x="1477293" y="3166401"/>
            <a:ext cx="130175" cy="628385"/>
          </a:xfrm>
          <a:prstGeom prst="upArrow">
            <a:avLst>
              <a:gd name="adj1" fmla="val 50000"/>
              <a:gd name="adj2" fmla="val 14481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426" tIns="45713" rIns="91426" bIns="45713" anchor="ctr"/>
          <a:lstStyle/>
          <a:p>
            <a:pPr eaLnBrk="0" hangingPunct="0"/>
            <a:endParaRPr lang="en-US" sz="2400" b="1">
              <a:latin typeface="Trebuchet MS" pitchFamily="34" charset="0"/>
            </a:endParaRPr>
          </a:p>
        </p:txBody>
      </p:sp>
      <p:sp>
        <p:nvSpPr>
          <p:cNvPr id="120842" name="AutoShape 24"/>
          <p:cNvSpPr>
            <a:spLocks noChangeArrowheads="1"/>
          </p:cNvSpPr>
          <p:nvPr/>
        </p:nvSpPr>
        <p:spPr bwMode="gray">
          <a:xfrm>
            <a:off x="3308361" y="2283354"/>
            <a:ext cx="200025" cy="1062303"/>
          </a:xfrm>
          <a:prstGeom prst="upArrow">
            <a:avLst>
              <a:gd name="adj1" fmla="val 50000"/>
              <a:gd name="adj2" fmla="val 15932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426" tIns="45713" rIns="91426" bIns="45713" anchor="ctr"/>
          <a:lstStyle/>
          <a:p>
            <a:pPr eaLnBrk="0" hangingPunct="0"/>
            <a:endParaRPr lang="en-US" sz="2400" b="1">
              <a:latin typeface="Trebuchet MS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71200" y="1327311"/>
            <a:ext cx="71438" cy="1839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279" y="915805"/>
            <a:ext cx="1266188" cy="125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990600" y="1978364"/>
            <a:ext cx="1132114" cy="150222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224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Slide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15" y="771261"/>
            <a:ext cx="3861593" cy="289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15" y="3667125"/>
            <a:ext cx="1566333" cy="153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680" y="3488533"/>
            <a:ext cx="2070364" cy="170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762000" y="79375"/>
            <a:ext cx="7620000" cy="8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defTabSz="761970">
              <a:buClrTx/>
              <a:buNone/>
            </a:pPr>
            <a:r>
              <a:rPr lang="en-US" altLang="zh-CN" sz="2333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r>
              <a:rPr lang="en-US" altLang="zh-CN" sz="2333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</a:t>
            </a:r>
            <a:r>
              <a:rPr lang="zh-CN" altLang="en-US" sz="2333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小红学校</a:t>
            </a:r>
          </a:p>
          <a:p>
            <a:pPr defTabSz="761970">
              <a:buClrTx/>
              <a:buNone/>
            </a:pPr>
            <a:r>
              <a:rPr lang="zh-CN" altLang="en-US" sz="2333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已在全球培训了</a:t>
            </a:r>
            <a:r>
              <a:rPr lang="en-US" altLang="zh-CN" sz="2333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333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万多名暖通空调工程师</a:t>
            </a:r>
          </a:p>
        </p:txBody>
      </p:sp>
      <p:pic>
        <p:nvPicPr>
          <p:cNvPr id="747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221" y="1068915"/>
            <a:ext cx="3489854" cy="241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2502960" y="3845718"/>
            <a:ext cx="3586428" cy="1375056"/>
          </a:xfrm>
          <a:prstGeom prst="rect">
            <a:avLst/>
          </a:prstGeom>
          <a:solidFill>
            <a:srgbClr val="FFB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lr>
                <a:schemeClr val="bg2"/>
              </a:buClr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buClr>
                <a:schemeClr val="bg2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defTabSz="761970">
              <a:buClrTx/>
              <a:buNone/>
            </a:pPr>
            <a:r>
              <a:rPr lang="zh-CN" altLang="en-US" sz="1667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制冷</a:t>
            </a:r>
            <a:r>
              <a:rPr lang="en-US" altLang="zh-CN" sz="1667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67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供暖系统的培训</a:t>
            </a:r>
            <a:r>
              <a:rPr lang="en-US" altLang="zh-CN" sz="1667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 defTabSz="761970">
              <a:buClrTx/>
              <a:buNone/>
            </a:pPr>
            <a:r>
              <a:rPr lang="en-US" altLang="zh-CN" sz="1667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1950s:   </a:t>
            </a:r>
            <a:r>
              <a:rPr lang="zh-CN" altLang="en-US" sz="1667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en-US" altLang="zh-CN" sz="1667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67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en-US" altLang="zh-CN" sz="1667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67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三次泵系统理论</a:t>
            </a:r>
          </a:p>
          <a:p>
            <a:pPr defTabSz="761970">
              <a:buClrTx/>
              <a:buNone/>
            </a:pPr>
            <a:r>
              <a:rPr lang="en-US" altLang="zh-CN" sz="1667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1960s:   </a:t>
            </a:r>
            <a:r>
              <a:rPr lang="zh-CN" altLang="en-US" sz="1667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变频控制系统理论</a:t>
            </a:r>
          </a:p>
          <a:p>
            <a:pPr defTabSz="761970">
              <a:buClrTx/>
              <a:buNone/>
            </a:pPr>
            <a:r>
              <a:rPr lang="en-US" altLang="zh-CN" sz="1667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1970s:   </a:t>
            </a:r>
            <a:r>
              <a:rPr lang="zh-CN" altLang="en-US" sz="1667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机电一体化 －</a:t>
            </a:r>
          </a:p>
          <a:p>
            <a:pPr defTabSz="761970">
              <a:buClrTx/>
              <a:buNone/>
            </a:pPr>
            <a:r>
              <a:rPr lang="zh-CN" altLang="en-US" sz="1667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水泵</a:t>
            </a:r>
            <a:r>
              <a:rPr lang="en-US" altLang="zh-CN" sz="1667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67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传感器</a:t>
            </a:r>
            <a:r>
              <a:rPr lang="en-US" altLang="zh-CN" sz="1667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67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控制系统理论</a:t>
            </a:r>
          </a:p>
        </p:txBody>
      </p:sp>
    </p:spTree>
    <p:extLst>
      <p:ext uri="{BB962C8B-B14F-4D97-AF65-F5344CB8AC3E}">
        <p14:creationId xmlns:p14="http://schemas.microsoft.com/office/powerpoint/2010/main" val="20741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/>
          </p:cNvSpPr>
          <p:nvPr>
            <p:ph type="title"/>
          </p:nvPr>
        </p:nvSpPr>
        <p:spPr>
          <a:xfrm>
            <a:off x="457200" y="141777"/>
            <a:ext cx="8229600" cy="79639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赛莱默专业控制器</a:t>
            </a:r>
          </a:p>
        </p:txBody>
      </p:sp>
      <p:sp>
        <p:nvSpPr>
          <p:cNvPr id="131076" name="Rectangle 5"/>
          <p:cNvSpPr>
            <a:spLocks noChangeArrowheads="1"/>
          </p:cNvSpPr>
          <p:nvPr/>
        </p:nvSpPr>
        <p:spPr bwMode="auto">
          <a:xfrm>
            <a:off x="4284663" y="1277938"/>
            <a:ext cx="4572000" cy="368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>
              <a:lnSpc>
                <a:spcPts val="7000"/>
              </a:lnSpc>
              <a:buClr>
                <a:schemeClr val="bg2"/>
              </a:buClr>
              <a:buFont typeface="Wingdings" panose="05000000000000000000" pitchFamily="2" charset="2"/>
              <a:buChar char="q"/>
            </a:pPr>
            <a:r>
              <a:rPr lang="zh-CN" altLang="en-US" sz="280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最多控</a:t>
            </a:r>
            <a:r>
              <a:rPr lang="zh-CN" altLang="en-US" sz="2800" dirty="0" smtClean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</a:t>
            </a:r>
            <a:r>
              <a:rPr lang="en-US" altLang="zh-CN" sz="2800" dirty="0" smtClean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800" dirty="0" smtClean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台</a:t>
            </a:r>
            <a:r>
              <a:rPr lang="zh-CN" altLang="en-US" sz="280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泵并联运行</a:t>
            </a:r>
            <a:endParaRPr lang="en-US" altLang="zh-CN" sz="2800" dirty="0">
              <a:solidFill>
                <a:srgbClr val="0085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ts val="7000"/>
              </a:lnSpc>
              <a:buClr>
                <a:schemeClr val="bg2"/>
              </a:buClr>
              <a:buFont typeface="Wingdings" panose="05000000000000000000" pitchFamily="2" charset="2"/>
              <a:buChar char="q"/>
            </a:pPr>
            <a:r>
              <a:rPr lang="zh-CN" altLang="en-US" sz="280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接收多路压差信号</a:t>
            </a:r>
            <a:endParaRPr lang="en-US" altLang="zh-CN" sz="2800" dirty="0">
              <a:solidFill>
                <a:srgbClr val="0085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ts val="7000"/>
              </a:lnSpc>
              <a:buClr>
                <a:schemeClr val="bg2"/>
              </a:buClr>
              <a:buFont typeface="Wingdings" panose="05000000000000000000" pitchFamily="2" charset="2"/>
              <a:buChar char="q"/>
            </a:pPr>
            <a:r>
              <a:rPr lang="zh-CN" altLang="en-US" sz="280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最大节能</a:t>
            </a:r>
            <a:r>
              <a:rPr lang="en-US" altLang="zh-CN" sz="280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70%</a:t>
            </a:r>
            <a:endParaRPr lang="zh-CN" altLang="en-US" sz="2800" dirty="0">
              <a:solidFill>
                <a:srgbClr val="0085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ts val="7000"/>
              </a:lnSpc>
              <a:buClr>
                <a:schemeClr val="bg2"/>
              </a:buClr>
              <a:buFont typeface="Wingdings" panose="05000000000000000000" pitchFamily="2" charset="2"/>
              <a:buChar char="q"/>
            </a:pPr>
            <a:r>
              <a:rPr lang="zh-CN" altLang="en-US" sz="2800" dirty="0">
                <a:solidFill>
                  <a:srgbClr val="0085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可实现无传感器控制</a:t>
            </a:r>
          </a:p>
        </p:txBody>
      </p:sp>
      <p:sp>
        <p:nvSpPr>
          <p:cNvPr id="131077" name="Rectangle 5"/>
          <p:cNvSpPr>
            <a:spLocks noChangeArrowheads="1"/>
          </p:cNvSpPr>
          <p:nvPr/>
        </p:nvSpPr>
        <p:spPr bwMode="auto">
          <a:xfrm>
            <a:off x="8777077" y="57189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L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29" y="1807029"/>
            <a:ext cx="2516358" cy="250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62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74963" y="2020298"/>
            <a:ext cx="4829175" cy="541072"/>
          </a:xfrm>
        </p:spPr>
        <p:txBody>
          <a:bodyPr/>
          <a:lstStyle/>
          <a:p>
            <a:pPr algn="ctr" eaLnBrk="1" hangingPunct="1"/>
            <a:r>
              <a:rPr lang="en-US" altLang="zh-CN" sz="6000" dirty="0"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  Thanks</a:t>
            </a:r>
            <a:endParaRPr lang="en-US" altLang="zh-CN" sz="4800" dirty="0">
              <a:latin typeface="微软雅黑" panose="020B0503020204020204" pitchFamily="34" charset="-122"/>
              <a:ea typeface="微软雅黑" panose="020B0503020204020204" pitchFamily="34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29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8439" y="129213"/>
            <a:ext cx="77333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r>
              <a:rPr lang="zh-CN" altLang="en-US" sz="4000" b="1" kern="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赛莱默空调系统产品</a:t>
            </a:r>
            <a:endParaRPr lang="en-US" altLang="zh-CN" sz="4000" b="1" kern="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27" y="2561294"/>
            <a:ext cx="2065465" cy="112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37" y="837099"/>
            <a:ext cx="1143000" cy="158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27" y="3813036"/>
            <a:ext cx="1953962" cy="124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74" y="3122397"/>
            <a:ext cx="1673506" cy="193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612711" y="2416669"/>
            <a:ext cx="6815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621" y="2016697"/>
            <a:ext cx="3101524" cy="207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772" y="1340107"/>
            <a:ext cx="2065465" cy="112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ight Arrow 13"/>
          <p:cNvSpPr/>
          <p:nvPr/>
        </p:nvSpPr>
        <p:spPr>
          <a:xfrm>
            <a:off x="2502095" y="2801389"/>
            <a:ext cx="553785" cy="311727"/>
          </a:xfrm>
          <a:prstGeom prst="rightArrow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5082010" y="2799716"/>
            <a:ext cx="553785" cy="311727"/>
          </a:xfrm>
          <a:prstGeom prst="rightArrow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27672" y="5059789"/>
            <a:ext cx="6463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水泵</a:t>
            </a:r>
            <a:endParaRPr lang="en-US" dirty="0">
              <a:solidFill>
                <a:schemeClr val="folHlin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13281" y="5101264"/>
            <a:ext cx="11599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水泵系统</a:t>
            </a:r>
            <a:endParaRPr lang="en-US" dirty="0">
              <a:solidFill>
                <a:schemeClr val="folHlin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23251" y="4251746"/>
            <a:ext cx="11599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成撬机组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218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lank">
  <a:themeElements>
    <a:clrScheme name="Xylem_redo">
      <a:dk1>
        <a:sysClr val="windowText" lastClr="000000"/>
      </a:dk1>
      <a:lt1>
        <a:sysClr val="window" lastClr="FFFFFF"/>
      </a:lt1>
      <a:dk2>
        <a:srgbClr val="008C95"/>
      </a:dk2>
      <a:lt2>
        <a:srgbClr val="0085AD"/>
      </a:lt2>
      <a:accent1>
        <a:srgbClr val="E57200"/>
      </a:accent1>
      <a:accent2>
        <a:srgbClr val="BF0D3E"/>
      </a:accent2>
      <a:accent3>
        <a:srgbClr val="001A70"/>
      </a:accent3>
      <a:accent4>
        <a:srgbClr val="7A6855"/>
      </a:accent4>
      <a:accent5>
        <a:srgbClr val="0072CE"/>
      </a:accent5>
      <a:accent6>
        <a:srgbClr val="009A44"/>
      </a:accent6>
      <a:hlink>
        <a:srgbClr val="001A70"/>
      </a:hlink>
      <a:folHlink>
        <a:srgbClr val="615E9B"/>
      </a:folHlink>
    </a:clrScheme>
    <a:fontScheme name="Xylem_Jan_201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Xylem_Template">
  <a:themeElements>
    <a:clrScheme name="">
      <a:dk1>
        <a:srgbClr val="000000"/>
      </a:dk1>
      <a:lt1>
        <a:srgbClr val="FFFFFF"/>
      </a:lt1>
      <a:dk2>
        <a:srgbClr val="008C95"/>
      </a:dk2>
      <a:lt2>
        <a:srgbClr val="0085AD"/>
      </a:lt2>
      <a:accent1>
        <a:srgbClr val="009A44"/>
      </a:accent1>
      <a:accent2>
        <a:srgbClr val="0072CE"/>
      </a:accent2>
      <a:accent3>
        <a:srgbClr val="FFFFFF"/>
      </a:accent3>
      <a:accent4>
        <a:srgbClr val="000000"/>
      </a:accent4>
      <a:accent5>
        <a:srgbClr val="AACAB0"/>
      </a:accent5>
      <a:accent6>
        <a:srgbClr val="0067BA"/>
      </a:accent6>
      <a:hlink>
        <a:srgbClr val="7A6855"/>
      </a:hlink>
      <a:folHlink>
        <a:srgbClr val="0085AD"/>
      </a:folHlink>
    </a:clrScheme>
    <a:fontScheme name="Xylem_Template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8C95"/>
    </a:dk2>
    <a:lt2>
      <a:srgbClr val="0085AD"/>
    </a:lt2>
    <a:accent1>
      <a:srgbClr val="009A44"/>
    </a:accent1>
    <a:accent2>
      <a:srgbClr val="0072CE"/>
    </a:accent2>
    <a:accent3>
      <a:srgbClr val="FFFFFF"/>
    </a:accent3>
    <a:accent4>
      <a:srgbClr val="000000"/>
    </a:accent4>
    <a:accent5>
      <a:srgbClr val="AACAB0"/>
    </a:accent5>
    <a:accent6>
      <a:srgbClr val="0067BA"/>
    </a:accent6>
    <a:hlink>
      <a:srgbClr val="7A6855"/>
    </a:hlink>
    <a:folHlink>
      <a:srgbClr val="0085AD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8C95"/>
    </a:dk2>
    <a:lt2>
      <a:srgbClr val="0085AD"/>
    </a:lt2>
    <a:accent1>
      <a:srgbClr val="009A44"/>
    </a:accent1>
    <a:accent2>
      <a:srgbClr val="0072CE"/>
    </a:accent2>
    <a:accent3>
      <a:srgbClr val="FFFFFF"/>
    </a:accent3>
    <a:accent4>
      <a:srgbClr val="000000"/>
    </a:accent4>
    <a:accent5>
      <a:srgbClr val="AACAB0"/>
    </a:accent5>
    <a:accent6>
      <a:srgbClr val="0067BA"/>
    </a:accent6>
    <a:hlink>
      <a:srgbClr val="7A6855"/>
    </a:hlink>
    <a:folHlink>
      <a:srgbClr val="0085AD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8C95"/>
    </a:dk2>
    <a:lt2>
      <a:srgbClr val="0085AD"/>
    </a:lt2>
    <a:accent1>
      <a:srgbClr val="009A44"/>
    </a:accent1>
    <a:accent2>
      <a:srgbClr val="0072CE"/>
    </a:accent2>
    <a:accent3>
      <a:srgbClr val="FFFFFF"/>
    </a:accent3>
    <a:accent4>
      <a:srgbClr val="000000"/>
    </a:accent4>
    <a:accent5>
      <a:srgbClr val="AACAB0"/>
    </a:accent5>
    <a:accent6>
      <a:srgbClr val="0067BA"/>
    </a:accent6>
    <a:hlink>
      <a:srgbClr val="7A6855"/>
    </a:hlink>
    <a:folHlink>
      <a:srgbClr val="0085AD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8C95"/>
    </a:dk2>
    <a:lt2>
      <a:srgbClr val="0085AD"/>
    </a:lt2>
    <a:accent1>
      <a:srgbClr val="009A44"/>
    </a:accent1>
    <a:accent2>
      <a:srgbClr val="0072CE"/>
    </a:accent2>
    <a:accent3>
      <a:srgbClr val="FFFFFF"/>
    </a:accent3>
    <a:accent4>
      <a:srgbClr val="000000"/>
    </a:accent4>
    <a:accent5>
      <a:srgbClr val="AACAB0"/>
    </a:accent5>
    <a:accent6>
      <a:srgbClr val="0067BA"/>
    </a:accent6>
    <a:hlink>
      <a:srgbClr val="7A6855"/>
    </a:hlink>
    <a:folHlink>
      <a:srgbClr val="0085AD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8C95"/>
    </a:dk2>
    <a:lt2>
      <a:srgbClr val="0085AD"/>
    </a:lt2>
    <a:accent1>
      <a:srgbClr val="009A44"/>
    </a:accent1>
    <a:accent2>
      <a:srgbClr val="0072CE"/>
    </a:accent2>
    <a:accent3>
      <a:srgbClr val="FFFFFF"/>
    </a:accent3>
    <a:accent4>
      <a:srgbClr val="000000"/>
    </a:accent4>
    <a:accent5>
      <a:srgbClr val="AACAB0"/>
    </a:accent5>
    <a:accent6>
      <a:srgbClr val="0067BA"/>
    </a:accent6>
    <a:hlink>
      <a:srgbClr val="7A6855"/>
    </a:hlink>
    <a:folHlink>
      <a:srgbClr val="0085AD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8C95"/>
    </a:dk2>
    <a:lt2>
      <a:srgbClr val="0085AD"/>
    </a:lt2>
    <a:accent1>
      <a:srgbClr val="009A44"/>
    </a:accent1>
    <a:accent2>
      <a:srgbClr val="0072CE"/>
    </a:accent2>
    <a:accent3>
      <a:srgbClr val="FFFFFF"/>
    </a:accent3>
    <a:accent4>
      <a:srgbClr val="000000"/>
    </a:accent4>
    <a:accent5>
      <a:srgbClr val="AACAB0"/>
    </a:accent5>
    <a:accent6>
      <a:srgbClr val="0067BA"/>
    </a:accent6>
    <a:hlink>
      <a:srgbClr val="7A6855"/>
    </a:hlink>
    <a:folHlink>
      <a:srgbClr val="0085AD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8C95"/>
    </a:dk2>
    <a:lt2>
      <a:srgbClr val="0085AD"/>
    </a:lt2>
    <a:accent1>
      <a:srgbClr val="009A44"/>
    </a:accent1>
    <a:accent2>
      <a:srgbClr val="0072CE"/>
    </a:accent2>
    <a:accent3>
      <a:srgbClr val="FFFFFF"/>
    </a:accent3>
    <a:accent4>
      <a:srgbClr val="000000"/>
    </a:accent4>
    <a:accent5>
      <a:srgbClr val="AACAB0"/>
    </a:accent5>
    <a:accent6>
      <a:srgbClr val="0067BA"/>
    </a:accent6>
    <a:hlink>
      <a:srgbClr val="7A6855"/>
    </a:hlink>
    <a:folHlink>
      <a:srgbClr val="0085A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2980</Words>
  <Application>Microsoft Office PowerPoint</Application>
  <PresentationFormat>On-screen Show (16:10)</PresentationFormat>
  <Paragraphs>585</Paragraphs>
  <Slides>81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81</vt:i4>
      </vt:variant>
    </vt:vector>
  </HeadingPairs>
  <TitlesOfParts>
    <vt:vector size="102" baseType="lpstr">
      <vt:lpstr>Humnst777 Lt BT</vt:lpstr>
      <vt:lpstr>Lucida Grande</vt:lpstr>
      <vt:lpstr>PMingLiU</vt:lpstr>
      <vt:lpstr>ヒラギノ角ゴ Pro W3</vt:lpstr>
      <vt:lpstr>宋体</vt:lpstr>
      <vt:lpstr>微软雅黑</vt:lpstr>
      <vt:lpstr>新宋体</vt:lpstr>
      <vt:lpstr>黑体</vt:lpstr>
      <vt:lpstr>Arial</vt:lpstr>
      <vt:lpstr>Calibri</vt:lpstr>
      <vt:lpstr>Courier New</vt:lpstr>
      <vt:lpstr>Times New Roman</vt:lpstr>
      <vt:lpstr>Trebuchet MS</vt:lpstr>
      <vt:lpstr>Wingdings</vt:lpstr>
      <vt:lpstr>blank</vt:lpstr>
      <vt:lpstr>2_Xylem_Template</vt:lpstr>
      <vt:lpstr>think-cell Slide</vt:lpstr>
      <vt:lpstr>Equation</vt:lpstr>
      <vt:lpstr>Visio</vt:lpstr>
      <vt:lpstr>Paint Shop Pro Image</vt:lpstr>
      <vt:lpstr>Bitmap Image</vt:lpstr>
      <vt:lpstr>PowerPoint Presentation</vt:lpstr>
      <vt:lpstr>PowerPoint Presentation</vt:lpstr>
      <vt:lpstr>成立的第一天，便是全球领导者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全新一代高效端吸泵</vt:lpstr>
      <vt:lpstr>PowerPoint Presentation</vt:lpstr>
      <vt:lpstr>（1）刚性底座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赛莱默双吸泵</vt:lpstr>
      <vt:lpstr>赛莱默双吸泵 - VSX</vt:lpstr>
      <vt:lpstr>PowerPoint Presentation</vt:lpstr>
      <vt:lpstr>（2）大大节约安装空间</vt:lpstr>
      <vt:lpstr>VSX上进上出安装实例图片</vt:lpstr>
      <vt:lpstr>（3）VSX的超大密封腔</vt:lpstr>
      <vt:lpstr>（4）VSX维护极为简单</vt:lpstr>
      <vt:lpstr>VSX系列双吸泵小结</vt:lpstr>
      <vt:lpstr>B&amp;G 新 e-HSC 中开双吸泵</vt:lpstr>
      <vt:lpstr>e-HSC 全新设计 </vt:lpstr>
      <vt:lpstr>e-HSC 涡壳类型</vt:lpstr>
      <vt:lpstr>e-HSC 机械密封– 密封腔配置</vt:lpstr>
      <vt:lpstr>e-HSC 轴承座配置</vt:lpstr>
      <vt:lpstr>预留丰富的传感器接口</vt:lpstr>
      <vt:lpstr>e-HSC 机封和轴承的维护</vt:lpstr>
      <vt:lpstr>e-HSC 联轴器配置</vt:lpstr>
      <vt:lpstr>金属模具铸造：精度高流道平滑</vt:lpstr>
      <vt:lpstr>金属模具铸造：精度高流道平滑</vt:lpstr>
      <vt:lpstr>金属模具铸造：精度高流道平滑</vt:lpstr>
      <vt:lpstr>e- HSC双吸泵小结</vt:lpstr>
      <vt:lpstr>PowerPoint Presentation</vt:lpstr>
      <vt:lpstr>典型的一次变频系统图</vt:lpstr>
      <vt:lpstr>典型的二次空调变频系統</vt:lpstr>
      <vt:lpstr>设计公共管的几个主要因数</vt:lpstr>
      <vt:lpstr>公共管的设计的三大因数</vt:lpstr>
      <vt:lpstr>PowerPoint Presentation</vt:lpstr>
      <vt:lpstr>T型管分流定律</vt:lpstr>
      <vt:lpstr>T型管汇流定律</vt:lpstr>
      <vt:lpstr>1. 二次侧流量为零</vt:lpstr>
      <vt:lpstr>2. 一次侧流量＝二次侧流量</vt:lpstr>
      <vt:lpstr>3. 一次侧流量&gt;二次侧流量</vt:lpstr>
      <vt:lpstr>在公共管上安装止回阀 ?</vt:lpstr>
      <vt:lpstr>在没有装止回阀的情况下</vt:lpstr>
      <vt:lpstr>如果安装了止回阀：</vt:lpstr>
      <vt:lpstr>赛莱默专业控制器基本控制原理</vt:lpstr>
      <vt:lpstr>载荷分布</vt:lpstr>
      <vt:lpstr>PowerPoint Presentation</vt:lpstr>
      <vt:lpstr>关小二通阀，管路阻力增大</vt:lpstr>
      <vt:lpstr>减速, 使得流量和压差测量值都减小</vt:lpstr>
      <vt:lpstr>一直减速到所检测的压差与设定的相同</vt:lpstr>
      <vt:lpstr>赛莱默专业控制为什么能带来更好的节能效果?</vt:lpstr>
      <vt:lpstr>PowerPoint Presentation</vt:lpstr>
      <vt:lpstr>PowerPoint Presentation</vt:lpstr>
      <vt:lpstr>PowerPoint Presentation</vt:lpstr>
      <vt:lpstr>赛莱默专利比能控制技术</vt:lpstr>
      <vt:lpstr>比能控制技术：最低比能最高效率</vt:lpstr>
      <vt:lpstr>水泵的比能曲线</vt:lpstr>
      <vt:lpstr>PowerPoint Presentation</vt:lpstr>
      <vt:lpstr>PowerPoint Presentation</vt:lpstr>
      <vt:lpstr>内置水泵不同转速时的数据</vt:lpstr>
      <vt:lpstr>可实现无传感器自动控制</vt:lpstr>
      <vt:lpstr>PowerPoint Presentation</vt:lpstr>
      <vt:lpstr>PowerPoint Presentation</vt:lpstr>
      <vt:lpstr>案例分析</vt:lpstr>
      <vt:lpstr>540m3/h@28m三台并联</vt:lpstr>
      <vt:lpstr>540m3/h@28m三台并联</vt:lpstr>
      <vt:lpstr>540m3/h@28m 水泵技术数据</vt:lpstr>
      <vt:lpstr>三台水泵并联运行曲线</vt:lpstr>
      <vt:lpstr>三台水泵并联变频运行曲线</vt:lpstr>
      <vt:lpstr>传统工作方式下的运行  540m3/h@28m 3台并联运行</vt:lpstr>
      <vt:lpstr>PowerPoint Presentation</vt:lpstr>
      <vt:lpstr>赛莱默专业暖通变频系统的组成</vt:lpstr>
      <vt:lpstr>赛莱默专业控制器</vt:lpstr>
      <vt:lpstr>  Thanks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2014-02-17T15:04:00Z</dcterms:created>
  <dcterms:modified xsi:type="dcterms:W3CDTF">2019-09-26T03:34:39Z</dcterms:modified>
</cp:coreProperties>
</file>